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A7DA3-47D5-A47E-E929-7D0EFCB58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76891-0B39-66B7-DCB5-E56B32C30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D3866-6490-65A4-1AFA-0D6AE527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854-2213-4905-B172-C53E44329EC3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D5909-FE8C-FFAB-FBC2-1B312F04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F75CF-E62C-C347-3BF9-EB56026C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725-F303-4E4C-9932-33D10169548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reading a book&#10;&#10;Description automatically generated">
            <a:extLst>
              <a:ext uri="{FF2B5EF4-FFF2-40B4-BE49-F238E27FC236}">
                <a16:creationId xmlns:a16="http://schemas.microsoft.com/office/drawing/2014/main" id="{658FA365-1FEF-E9C2-B302-6CCD21455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4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526A2-FC28-D9CB-BE22-AE00128A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C8860-04DC-2AFF-E7C7-331B7A0DB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D1C80-A17F-D3E4-7D7B-DB6870F2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854-2213-4905-B172-C53E44329EC3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3B8DA-381C-6C6C-94AC-27D562EF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BDB4F-B87F-9A38-6060-C66B2684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725-F303-4E4C-9932-33D10169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8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45DA88-78B6-790F-7713-90033C827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8EEE6-DA44-D217-98E2-3D06577B7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67850-EB21-54BC-279B-A9EDB830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854-2213-4905-B172-C53E44329EC3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033B8-4FE6-F19A-8D33-45DBC0B6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0358C-517C-EA58-1545-D3FEC7A1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725-F303-4E4C-9932-33D10169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3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3AA6791-3163-C423-B60A-C17A7B383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4318F-7E21-BA87-7A43-A119F50B3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02" y="235721"/>
            <a:ext cx="11718325" cy="5506051"/>
          </a:xfrm>
        </p:spPr>
        <p:txBody>
          <a:bodyPr/>
          <a:lstStyle>
            <a:lvl1pPr marL="115888" indent="-115888"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052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164C-0CA5-115D-2BE7-CFC39FB89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42EDA-F258-BD1F-CAA2-BB4031A4E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6F7BE-EFF1-4011-3DF7-9720E0E0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854-2213-4905-B172-C53E44329EC3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24B69-47CC-C3E8-0AAF-68011B7B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377C7-0857-1EEE-5319-3EF1E7C9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725-F303-4E4C-9932-33D10169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2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57AB-72DF-CA0B-7061-82295B78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DA6F4-1BFC-CD3B-1758-DC87D594D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D58C8-4A86-7887-5209-C967D201C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C1A16-8A9A-07CC-CF6B-595AA0E1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854-2213-4905-B172-C53E44329EC3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E4258-7FD1-9A35-3FC7-FACCA4A6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7B587-F4B2-EB64-37B9-E5ED461C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725-F303-4E4C-9932-33D10169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9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42932-1A65-5C7D-374E-EE9F22C6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488E5-3442-47DB-FB85-6C1D72770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B6B1C-A3F2-9938-08B0-628080B31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B68DA-2990-E7CD-3CA9-6CBCD06E1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85464B-C1C1-52A9-BD93-43DD35E4E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F244B-A899-1933-C2B5-EAA8BC2F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854-2213-4905-B172-C53E44329EC3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9E667D-C54A-0BA0-C354-3084D8440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DC047C-CFED-3B7B-01DE-2DB7F779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725-F303-4E4C-9932-33D10169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1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6759-EA04-88F1-CA9C-D8C2A6781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DD208-7FBE-B3EA-2686-D6C80BA9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854-2213-4905-B172-C53E44329EC3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A91A6-5268-E0E8-4D49-E5D50E9D5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5A06A-D821-09B9-F0E8-02F925C4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725-F303-4E4C-9932-33D10169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472B51-BBCF-ADD4-4341-A116A85C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854-2213-4905-B172-C53E44329EC3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6872A-553A-34E9-78EC-6D2AB47A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9F130-1614-B7F1-70B9-C5AD1EA3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725-F303-4E4C-9932-33D10169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78794-CA97-D7A2-1C0F-6673D84AF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FE7CD-694E-71A0-68E6-C6B29CD18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62F53-B10D-6F61-7F4D-6BDFDA0E8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56297-2C9B-D3F7-BB65-4AFE8B044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854-2213-4905-B172-C53E44329EC3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3E42C-AA42-A9E7-3869-76574E1D6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94662-CCF3-91D5-ACE8-2A242EC83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725-F303-4E4C-9932-33D10169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5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DA390-8D36-F74B-2312-F2657F333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49145-0D87-AE03-2BB6-B3F4562E6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EE84E-FC40-A257-A72D-669141C30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C1FA3-8F76-2A61-C267-A4C52A6F5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854-2213-4905-B172-C53E44329EC3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87D8E-4DD6-2326-A833-96E98562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A975C-D27D-7A7B-43F6-5F8B34CE6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725-F303-4E4C-9932-33D10169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2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A66D5-C82D-D087-6E44-B5C5DE74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C4796-129A-DDAB-CDED-016977741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2B5C2-43BD-7BB4-9602-F4DF79DB0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4B854-2213-4905-B172-C53E44329EC3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1EE8F-BAC4-68C6-17CB-A0E6B72AE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F99C7-EF4D-3D03-FC57-D751A6A0E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3D725-F303-4E4C-9932-33D10169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D56BECC-671D-B117-171F-CE5A09110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erson reading a book&#10;&#10;Description automatically generated">
            <a:extLst>
              <a:ext uri="{FF2B5EF4-FFF2-40B4-BE49-F238E27FC236}">
                <a16:creationId xmlns:a16="http://schemas.microsoft.com/office/drawing/2014/main" id="{1C2DC42C-C884-4BD1-D232-CA641573B9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5" t="40485" r="31750" b="45697"/>
          <a:stretch/>
        </p:blipFill>
        <p:spPr>
          <a:xfrm>
            <a:off x="3865418" y="2776451"/>
            <a:ext cx="4455622" cy="94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8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CF5DE-2352-F195-0635-F09577419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02" y="235720"/>
            <a:ext cx="11718325" cy="662227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5576"/>
                </a:highlight>
              </a:rPr>
              <a:t>Peace: Its Place of Origin</a:t>
            </a:r>
            <a:endParaRPr lang="en-US" sz="4000" dirty="0">
              <a:solidFill>
                <a:schemeClr val="bg1"/>
              </a:solidFill>
              <a:highlight>
                <a:srgbClr val="0C5576"/>
              </a:highlight>
            </a:endParaRPr>
          </a:p>
          <a:p>
            <a:pPr lvl="1"/>
            <a:r>
              <a:rPr lang="en-US" dirty="0"/>
              <a:t>True, Biblical peace is “of God” (cf. 4:9)</a:t>
            </a:r>
            <a:endParaRPr lang="en-US" sz="3600" dirty="0"/>
          </a:p>
          <a:p>
            <a:pPr lvl="1"/>
            <a:r>
              <a:rPr lang="en-US" dirty="0"/>
              <a:t>There is no other peace like Jesus’ peace (John 14:27)</a:t>
            </a:r>
            <a:endParaRPr lang="en-US" sz="3600" dirty="0"/>
          </a:p>
          <a:p>
            <a:pPr lvl="0"/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5576"/>
                </a:highlight>
              </a:rPr>
              <a:t>Peace: Its Perceptibility to Mortals</a:t>
            </a:r>
            <a:endParaRPr lang="en-US" sz="4000" dirty="0">
              <a:solidFill>
                <a:schemeClr val="bg1"/>
              </a:solidFill>
              <a:highlight>
                <a:srgbClr val="0C5576"/>
              </a:highlight>
            </a:endParaRPr>
          </a:p>
          <a:p>
            <a:pPr lvl="1"/>
            <a:r>
              <a:rPr lang="en-US" dirty="0"/>
              <a:t>True, Biblical peace “surpasses all understanding”</a:t>
            </a:r>
            <a:endParaRPr lang="en-US" sz="3600" dirty="0"/>
          </a:p>
          <a:p>
            <a:pPr lvl="1"/>
            <a:r>
              <a:rPr lang="en-US" dirty="0"/>
              <a:t>It is just as exciting as trying to comprehend the love of God (Eph. 3:17-20)</a:t>
            </a:r>
            <a:endParaRPr lang="en-US" sz="3600" dirty="0"/>
          </a:p>
          <a:p>
            <a:pPr lvl="0"/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5576"/>
                </a:highlight>
              </a:rPr>
              <a:t>Peace: Its Potency in Us</a:t>
            </a:r>
            <a:endParaRPr lang="en-US" sz="4000" dirty="0">
              <a:solidFill>
                <a:schemeClr val="bg1"/>
              </a:solidFill>
              <a:highlight>
                <a:srgbClr val="0C5576"/>
              </a:highlight>
            </a:endParaRPr>
          </a:p>
          <a:p>
            <a:pPr lvl="1"/>
            <a:r>
              <a:rPr lang="en-US" dirty="0"/>
              <a:t>True, Biblical peace will “guard your heart and mind”</a:t>
            </a:r>
            <a:endParaRPr lang="en-US" sz="3600" dirty="0"/>
          </a:p>
          <a:p>
            <a:pPr lvl="1"/>
            <a:r>
              <a:rPr lang="en-US" dirty="0"/>
              <a:t>“Guard” = military term, heavily protected by a garrison</a:t>
            </a:r>
            <a:endParaRPr lang="en-US" sz="3600" dirty="0"/>
          </a:p>
          <a:p>
            <a:pPr lvl="1"/>
            <a:r>
              <a:rPr lang="en-US" dirty="0"/>
              <a:t>“Heart and mind” = inner being—emotions and thoughts (John 14:27; Col. </a:t>
            </a:r>
            <a:r>
              <a:rPr lang="en-US"/>
              <a:t>3:15)</a:t>
            </a:r>
            <a:endParaRPr lang="en-US" sz="3600" dirty="0"/>
          </a:p>
          <a:p>
            <a:pPr lvl="1"/>
            <a:r>
              <a:rPr lang="en-US" dirty="0"/>
              <a:t>Regardless of what happens to the outer body due to outward circumstances (2 Cor. 4:16)</a:t>
            </a:r>
            <a:endParaRPr lang="en-US" sz="3600" dirty="0"/>
          </a:p>
          <a:p>
            <a:pPr lvl="0"/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5576"/>
                </a:highlight>
              </a:rPr>
              <a:t>Peace: Its Placement of Exclusivity</a:t>
            </a:r>
            <a:endParaRPr lang="en-US" sz="4000" dirty="0">
              <a:solidFill>
                <a:schemeClr val="bg1"/>
              </a:solidFill>
              <a:highlight>
                <a:srgbClr val="0C5576"/>
              </a:highlight>
            </a:endParaRPr>
          </a:p>
          <a:p>
            <a:pPr lvl="1"/>
            <a:r>
              <a:rPr lang="en-US" dirty="0"/>
              <a:t>True, Biblical peace is “in Christ Jesus,” where “every spiritual blessing” is</a:t>
            </a:r>
            <a:r>
              <a:rPr lang="en-US" sz="3600" dirty="0"/>
              <a:t> </a:t>
            </a:r>
            <a:r>
              <a:rPr lang="en-US" dirty="0"/>
              <a:t>(Eph. 1:3)</a:t>
            </a:r>
            <a:endParaRPr lang="en-US" sz="3600" dirty="0"/>
          </a:p>
          <a:p>
            <a:pPr lvl="1"/>
            <a:r>
              <a:rPr lang="en-US" dirty="0"/>
              <a:t>“In the world” is “tribulation,” but “in Christ” is continual “peace” (John 16:33)</a:t>
            </a:r>
            <a:endParaRPr lang="en-US" sz="3600" dirty="0"/>
          </a:p>
          <a:p>
            <a:pPr lvl="0"/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5576"/>
                </a:highlight>
              </a:rPr>
              <a:t>Peace: Its Prerequisites to Obtain</a:t>
            </a:r>
            <a:endParaRPr lang="en-US" sz="4000" dirty="0">
              <a:solidFill>
                <a:schemeClr val="bg1"/>
              </a:solidFill>
              <a:highlight>
                <a:srgbClr val="0C5576"/>
              </a:highlight>
            </a:endParaRPr>
          </a:p>
          <a:p>
            <a:pPr lvl="1"/>
            <a:r>
              <a:rPr lang="en-US" dirty="0">
                <a:effectLst>
                  <a:glow rad="76200">
                    <a:schemeClr val="bg1"/>
                  </a:glow>
                </a:effectLst>
              </a:rPr>
              <a:t>Be joyful, regardless of life circumstances (v. 4)</a:t>
            </a:r>
            <a:endParaRPr lang="en-US" sz="3600" dirty="0">
              <a:effectLst>
                <a:glow rad="76200">
                  <a:schemeClr val="bg1"/>
                </a:glow>
              </a:effectLst>
            </a:endParaRPr>
          </a:p>
          <a:p>
            <a:pPr lvl="1"/>
            <a:r>
              <a:rPr lang="en-US" dirty="0">
                <a:effectLst>
                  <a:glow rad="76200">
                    <a:schemeClr val="bg1"/>
                  </a:glow>
                </a:effectLst>
              </a:rPr>
              <a:t>Be reasonable, regardless of how others treat you (v. 5)</a:t>
            </a:r>
            <a:endParaRPr lang="en-US" sz="3600" dirty="0">
              <a:effectLst>
                <a:glow rad="76200">
                  <a:schemeClr val="bg1"/>
                </a:glow>
              </a:effectLst>
            </a:endParaRPr>
          </a:p>
          <a:p>
            <a:pPr lvl="1"/>
            <a:r>
              <a:rPr lang="en-US" dirty="0">
                <a:effectLst>
                  <a:glow rad="76200">
                    <a:schemeClr val="bg1"/>
                  </a:glow>
                </a:effectLst>
              </a:rPr>
              <a:t>Be trustful, regardless of how worrisome things look (v. 6)</a:t>
            </a:r>
            <a:endParaRPr lang="en-US" sz="3600" dirty="0">
              <a:effectLst>
                <a:glow rad="76200">
                  <a:schemeClr val="bg1"/>
                </a:glow>
              </a:effectLst>
            </a:endParaRPr>
          </a:p>
          <a:p>
            <a:pPr lvl="1"/>
            <a:r>
              <a:rPr lang="en-US" dirty="0">
                <a:effectLst>
                  <a:glow rad="76200">
                    <a:schemeClr val="bg1"/>
                  </a:glow>
                </a:effectLst>
              </a:rPr>
              <a:t>Be prayerful, remembering the Lord is near, listening, caring and acting (v. 5-6)</a:t>
            </a:r>
            <a:endParaRPr lang="en-US" sz="3600" dirty="0">
              <a:effectLst>
                <a:glow rad="762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587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CF5DE-2352-F195-0635-F09577419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23" y="1778921"/>
            <a:ext cx="11188482" cy="4547062"/>
          </a:xfrm>
        </p:spPr>
        <p:txBody>
          <a:bodyPr>
            <a:normAutofit/>
          </a:bodyPr>
          <a:lstStyle/>
          <a:p>
            <a:pPr marL="233363" lvl="0" indent="-233363">
              <a:lnSpc>
                <a:spcPct val="100000"/>
              </a:lnSpc>
            </a:pPr>
            <a:r>
              <a:rPr lang="en-US" dirty="0"/>
              <a:t>Believe Jesus is the Son of God – John 8:24</a:t>
            </a:r>
          </a:p>
          <a:p>
            <a:pPr marL="233363" lvl="0" indent="-233363">
              <a:lnSpc>
                <a:spcPct val="100000"/>
              </a:lnSpc>
            </a:pPr>
            <a:r>
              <a:rPr lang="en-US" dirty="0"/>
              <a:t>Repent of your sins and turn toward God – Luke 13:3</a:t>
            </a:r>
          </a:p>
          <a:p>
            <a:pPr marL="233363" lvl="0" indent="-233363"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 marL="233363" lvl="0" indent="-233363">
              <a:lnSpc>
                <a:spcPct val="100000"/>
              </a:lnSpc>
            </a:pPr>
            <a:r>
              <a:rPr lang="en-US" dirty="0"/>
              <a:t>Be baptized into Christ – Matthew 28:19</a:t>
            </a:r>
          </a:p>
          <a:p>
            <a:pPr marL="685800" lvl="1" indent="-233363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marL="685800" lvl="1" indent="-233363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marL="685800" lvl="1" indent="-233363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 marL="233363" lvl="0" indent="-233363">
              <a:lnSpc>
                <a:spcPct val="100000"/>
              </a:lnSpc>
            </a:pPr>
            <a:r>
              <a:rPr lang="en-US" dirty="0"/>
              <a:t>Live faithfully – Revelation 2:10</a:t>
            </a:r>
            <a:endParaRPr lang="en-US" sz="36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DEFD2F-F1F1-2D92-9A5C-1BA83022A1C7}"/>
              </a:ext>
            </a:extLst>
          </p:cNvPr>
          <p:cNvSpPr/>
          <p:nvPr/>
        </p:nvSpPr>
        <p:spPr>
          <a:xfrm>
            <a:off x="340822" y="249382"/>
            <a:ext cx="6924502" cy="1346662"/>
          </a:xfrm>
          <a:prstGeom prst="roundRect">
            <a:avLst/>
          </a:prstGeom>
          <a:noFill/>
          <a:ln w="76200">
            <a:solidFill>
              <a:srgbClr val="0C55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Obtaining True Peace of Salvation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Through the God of Peace</a:t>
            </a:r>
          </a:p>
        </p:txBody>
      </p:sp>
    </p:spTree>
    <p:extLst>
      <p:ext uri="{BB962C8B-B14F-4D97-AF65-F5344CB8AC3E}">
        <p14:creationId xmlns:p14="http://schemas.microsoft.com/office/powerpoint/2010/main" val="145511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336</Words>
  <Application>Microsoft Office PowerPoint</Application>
  <PresentationFormat>Widescreen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2022-12-29T02:16:54Z</dcterms:created>
  <dcterms:modified xsi:type="dcterms:W3CDTF">2024-08-11T19:11:23Z</dcterms:modified>
</cp:coreProperties>
</file>