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9" r:id="rId4"/>
    <p:sldId id="260" r:id="rId5"/>
    <p:sldId id="261" r:id="rId6"/>
    <p:sldId id="262" r:id="rId7"/>
    <p:sldId id="263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E0F1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07" d="100"/>
          <a:sy n="107" d="100"/>
        </p:scale>
        <p:origin x="612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9CFD1A-CE6F-7EBB-A900-78EFFDD2908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6FCD786-8F63-E63B-2E06-CB42DCB257A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4AC2FFC-150B-751A-E650-2E6EB012DF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304C9D-92CC-4586-9332-E9DAAD0DE5FA}" type="datetimeFigureOut">
              <a:rPr lang="en-US" smtClean="0"/>
              <a:t>8/4/2024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F589592-87D9-4A23-E4C4-E94A5F250C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3DDD0B1-7A26-510D-F443-8723CF72DB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CFD4FC-4C46-4517-94AC-49F99679EA16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 descr="A group of arrows pointing to the bottom of a church&#10;&#10;Description automatically generated">
            <a:extLst>
              <a:ext uri="{FF2B5EF4-FFF2-40B4-BE49-F238E27FC236}">
                <a16:creationId xmlns:a16="http://schemas.microsoft.com/office/drawing/2014/main" id="{3A11FAF6-116F-2D93-62CC-FBB804D6FF2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66613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CDAE9A-3394-CF6B-DE4C-9D63AFA751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30865B6-451B-9F75-221D-F5A941E215D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6D85504-6BC9-821A-F47D-038A58C857F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4AC96F3-652D-FF76-9361-8C1CE3D1B20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5256B16-4641-1657-FCFF-15854B79422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1D97B7E-AE64-85D9-7D5F-0A5DBDB9A3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304C9D-92CC-4586-9332-E9DAAD0DE5FA}" type="datetimeFigureOut">
              <a:rPr lang="en-US" smtClean="0"/>
              <a:t>8/4/2024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FA57F44-4194-14BA-EB24-37E3F177FA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E7EA966-9A95-DA4E-D58B-23407B748E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CFD4FC-4C46-4517-94AC-49F99679EA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1767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5E329E-07D7-2157-6E6D-BB1D4BB4C0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4E0D961-0BD5-1155-783A-6C77562516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304C9D-92CC-4586-9332-E9DAAD0DE5FA}" type="datetimeFigureOut">
              <a:rPr lang="en-US" smtClean="0"/>
              <a:t>8/4/2024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414261D-667A-741C-09B2-D37F67A54E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B94CA62-92FD-A4FE-8F2F-241E4B7A36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CFD4FC-4C46-4517-94AC-49F99679EA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177133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6AC71D0-FDB2-330E-9F08-B6EE7257D3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304C9D-92CC-4586-9332-E9DAAD0DE5FA}" type="datetimeFigureOut">
              <a:rPr lang="en-US" smtClean="0"/>
              <a:t>8/4/2024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21CD7AF-5947-9ACC-8D43-501F56B24A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6A8546C-D9EC-5E16-39E7-243BFF18F5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CFD4FC-4C46-4517-94AC-49F99679EA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342101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6B989B-C3E2-6F63-D247-59334F1BF4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0ACCB8C-D723-9603-3AC6-B71FCBD211C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9AFDD7E-FB4A-ACE9-7D08-F74F43ADC62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EA62F6F-F56C-D2AB-6361-253B61BECB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304C9D-92CC-4586-9332-E9DAAD0DE5FA}" type="datetimeFigureOut">
              <a:rPr lang="en-US" smtClean="0"/>
              <a:t>8/4/2024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A6B2EF5-3664-E4F9-738B-1A34A6BC45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B276571-9C45-2A3C-2E55-16971D45F9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CFD4FC-4C46-4517-94AC-49F99679EA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000264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CD40D9-A71B-1C72-02DB-D0EAEC152A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9165392-6B8D-E0B9-8D2C-55A67ED6D4B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1E237E4-E622-5D38-078F-0641DAC0A6A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4E7D48C-8413-5A43-19DB-8B93BF370B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304C9D-92CC-4586-9332-E9DAAD0DE5FA}" type="datetimeFigureOut">
              <a:rPr lang="en-US" smtClean="0"/>
              <a:t>8/4/2024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2B5406A-7CA7-977E-0443-DE642BE1A8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F372AD6-3675-427D-BA34-044D9AF35C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CFD4FC-4C46-4517-94AC-49F99679EA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221426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6E8127-7CC1-821D-E9B1-8122193A69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89EEF83-5DEC-F535-B9E3-CA141FEA4FA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85B34CA-CA14-4206-09F5-A10FAC2C8E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304C9D-92CC-4586-9332-E9DAAD0DE5FA}" type="datetimeFigureOut">
              <a:rPr lang="en-US" smtClean="0"/>
              <a:t>8/4/2024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4BAA6A0-708A-F8ED-B3B0-20E96C07D0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D3709DB-A57F-31D8-BB71-5E36111956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CFD4FC-4C46-4517-94AC-49F99679EA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870001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3FEA18A6-AF96-0344-EFE0-CFB76E7A72B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2BD3560-BBC6-B6C8-E325-C325837AA7D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8603952-63FA-6E85-77C9-91927D8D3B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304C9D-92CC-4586-9332-E9DAAD0DE5FA}" type="datetimeFigureOut">
              <a:rPr lang="en-US" smtClean="0"/>
              <a:t>8/4/2024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572AF58-FA21-AD9D-72EC-0B21FDAFCB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9127C28-798B-4B78-E255-B6A177D2F8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CFD4FC-4C46-4517-94AC-49F99679EA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50959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A person standing next to a red circle&#10;&#10;Description automatically generated">
            <a:extLst>
              <a:ext uri="{FF2B5EF4-FFF2-40B4-BE49-F238E27FC236}">
                <a16:creationId xmlns:a16="http://schemas.microsoft.com/office/drawing/2014/main" id="{10AE48AD-1010-EB69-5CDC-A5801A74467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14F6DDD-DBCB-004E-1315-5CF071DE792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9456" y="2386584"/>
            <a:ext cx="11759184" cy="3465576"/>
          </a:xfrm>
        </p:spPr>
        <p:txBody>
          <a:bodyPr/>
          <a:lstStyle>
            <a:lvl1pPr>
              <a:defRPr b="1"/>
            </a:lvl1pPr>
            <a:lvl2pPr marL="568325" indent="-228600">
              <a:buFont typeface="Calibri" panose="020F0502020204030204" pitchFamily="34" charset="0"/>
              <a:buChar char="−"/>
              <a:defRPr b="1"/>
            </a:lvl2pPr>
            <a:lvl3pPr>
              <a:defRPr b="1"/>
            </a:lvl3pPr>
            <a:lvl4pPr>
              <a:defRPr b="1"/>
            </a:lvl4pPr>
            <a:lvl5pPr>
              <a:defRPr b="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6727350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close-up of a person's face&#10;&#10;Description automatically generated">
            <a:extLst>
              <a:ext uri="{FF2B5EF4-FFF2-40B4-BE49-F238E27FC236}">
                <a16:creationId xmlns:a16="http://schemas.microsoft.com/office/drawing/2014/main" id="{05A4FE64-C747-E4C3-B55F-86160BDB787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14F6DDD-DBCB-004E-1315-5CF071DE792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9456" y="2386584"/>
            <a:ext cx="11759184" cy="3465576"/>
          </a:xfrm>
        </p:spPr>
        <p:txBody>
          <a:bodyPr/>
          <a:lstStyle>
            <a:lvl1pPr>
              <a:defRPr b="1"/>
            </a:lvl1pPr>
            <a:lvl2pPr marL="568325" indent="-228600">
              <a:buFont typeface="Calibri" panose="020F0502020204030204" pitchFamily="34" charset="0"/>
              <a:buChar char="−"/>
              <a:defRPr b="1"/>
            </a:lvl2pPr>
            <a:lvl3pPr>
              <a:defRPr b="1"/>
            </a:lvl3pPr>
            <a:lvl4pPr>
              <a:defRPr b="1"/>
            </a:lvl4pPr>
            <a:lvl5pPr>
              <a:defRPr b="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1760833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diagram of a person's body&#10;&#10;Description automatically generated">
            <a:extLst>
              <a:ext uri="{FF2B5EF4-FFF2-40B4-BE49-F238E27FC236}">
                <a16:creationId xmlns:a16="http://schemas.microsoft.com/office/drawing/2014/main" id="{860BFC24-E144-47EB-8905-FD6171188ED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14F6DDD-DBCB-004E-1315-5CF071DE792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9456" y="2386584"/>
            <a:ext cx="11759184" cy="3465576"/>
          </a:xfrm>
        </p:spPr>
        <p:txBody>
          <a:bodyPr/>
          <a:lstStyle>
            <a:lvl1pPr>
              <a:defRPr b="1"/>
            </a:lvl1pPr>
            <a:lvl2pPr marL="568325" indent="-228600">
              <a:buFont typeface="Calibri" panose="020F0502020204030204" pitchFamily="34" charset="0"/>
              <a:buChar char="−"/>
              <a:defRPr b="1"/>
            </a:lvl2pPr>
            <a:lvl3pPr>
              <a:defRPr b="1"/>
            </a:lvl3pPr>
            <a:lvl4pPr>
              <a:defRPr b="1"/>
            </a:lvl4pPr>
            <a:lvl5pPr>
              <a:defRPr b="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2262493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close-up of a sign&#10;&#10;Description automatically generated">
            <a:extLst>
              <a:ext uri="{FF2B5EF4-FFF2-40B4-BE49-F238E27FC236}">
                <a16:creationId xmlns:a16="http://schemas.microsoft.com/office/drawing/2014/main" id="{372EDF8C-C578-8602-A75D-4611B3611BD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14F6DDD-DBCB-004E-1315-5CF071DE792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9456" y="2386584"/>
            <a:ext cx="11759184" cy="3465576"/>
          </a:xfrm>
        </p:spPr>
        <p:txBody>
          <a:bodyPr/>
          <a:lstStyle>
            <a:lvl1pPr>
              <a:defRPr b="1"/>
            </a:lvl1pPr>
            <a:lvl2pPr marL="568325" indent="-228600">
              <a:buFont typeface="Calibri" panose="020F0502020204030204" pitchFamily="34" charset="0"/>
              <a:buChar char="−"/>
              <a:defRPr b="1"/>
            </a:lvl2pPr>
            <a:lvl3pPr>
              <a:defRPr b="1"/>
            </a:lvl3pPr>
            <a:lvl4pPr>
              <a:defRPr b="1"/>
            </a:lvl4pPr>
            <a:lvl5pPr>
              <a:defRPr b="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977830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close-up of a person's face&#10;&#10;Description automatically generated">
            <a:extLst>
              <a:ext uri="{FF2B5EF4-FFF2-40B4-BE49-F238E27FC236}">
                <a16:creationId xmlns:a16="http://schemas.microsoft.com/office/drawing/2014/main" id="{5C3727AB-324B-04E2-5B0A-39FCBD65622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14F6DDD-DBCB-004E-1315-5CF071DE792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9456" y="2386584"/>
            <a:ext cx="11759184" cy="3465576"/>
          </a:xfrm>
        </p:spPr>
        <p:txBody>
          <a:bodyPr/>
          <a:lstStyle>
            <a:lvl1pPr>
              <a:defRPr b="1"/>
            </a:lvl1pPr>
            <a:lvl2pPr marL="568325" indent="-228600">
              <a:buFont typeface="Calibri" panose="020F0502020204030204" pitchFamily="34" charset="0"/>
              <a:buChar char="−"/>
              <a:defRPr b="1"/>
            </a:lvl2pPr>
            <a:lvl3pPr>
              <a:defRPr b="1"/>
            </a:lvl3pPr>
            <a:lvl4pPr>
              <a:defRPr b="1"/>
            </a:lvl4pPr>
            <a:lvl5pPr>
              <a:defRPr b="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4354819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erson holding a red circle with arrows&#10;&#10;Description automatically generated with medium confidence">
            <a:extLst>
              <a:ext uri="{FF2B5EF4-FFF2-40B4-BE49-F238E27FC236}">
                <a16:creationId xmlns:a16="http://schemas.microsoft.com/office/drawing/2014/main" id="{255067B7-6DD7-4F75-6CF2-CE14AFCE781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14F6DDD-DBCB-004E-1315-5CF071DE792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9456" y="2386584"/>
            <a:ext cx="11759184" cy="4335492"/>
          </a:xfrm>
        </p:spPr>
        <p:txBody>
          <a:bodyPr>
            <a:normAutofit/>
          </a:bodyPr>
          <a:lstStyle>
            <a:lvl1pPr marL="339725" indent="-339725">
              <a:defRPr sz="3200" b="1"/>
            </a:lvl1pPr>
            <a:lvl2pPr marL="914400" indent="-341313">
              <a:buFont typeface="Calibri" panose="020F0502020204030204" pitchFamily="34" charset="0"/>
              <a:buChar char="−"/>
              <a:defRPr sz="2800" b="1"/>
            </a:lvl2pPr>
            <a:lvl3pPr>
              <a:defRPr sz="2400" b="1"/>
            </a:lvl3pPr>
            <a:lvl4pPr>
              <a:defRPr sz="2000" b="1"/>
            </a:lvl4pPr>
            <a:lvl5pPr>
              <a:defRPr sz="2000" b="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4970087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87221E-1C95-65FA-B56D-4BF05B6CAF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6CB701F-09A7-27EA-E36E-9D7D642E601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2196266-A33B-6CF8-7AC4-80C4A46086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304C9D-92CC-4586-9332-E9DAAD0DE5FA}" type="datetimeFigureOut">
              <a:rPr lang="en-US" smtClean="0"/>
              <a:t>8/4/2024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79B19DB-D520-CD9B-0E73-DB3171F748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8B48E5C-2B62-8B9F-DA28-2A6E2E2EB7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CFD4FC-4C46-4517-94AC-49F99679EA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11465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925EF9-1403-037A-51D7-3CD0D9431B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8B59D74-776A-6471-CFC5-051F3FD5E7B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7AD3B66-3C9B-56C3-077D-E2FF48F00D8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D427A14-AD86-0D6D-FC45-02664F8A81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304C9D-92CC-4586-9332-E9DAAD0DE5FA}" type="datetimeFigureOut">
              <a:rPr lang="en-US" smtClean="0"/>
              <a:t>8/4/2024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18452B6-BD82-74EE-AAFC-B1AB384CEB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B33F156-5F10-7693-F224-9D6564D5EC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CFD4FC-4C46-4517-94AC-49F99679EA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58285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04FE636-09ED-484A-264C-C43C9B56C7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B04FFD6-C95A-373B-E84D-0A2BDBF6DF6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22567FE-97EC-3F3E-9EBD-7D36B0477E5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304C9D-92CC-4586-9332-E9DAAD0DE5FA}" type="datetimeFigureOut">
              <a:rPr lang="en-US" smtClean="0"/>
              <a:t>8/4/2024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1A0F97F-6A4A-B7C6-A9B2-2DA6B5D2C3D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DBBEFDC-58FD-063B-CE9E-0ED37A5FC45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4CFD4FC-4C46-4517-94AC-49F99679EA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00315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  <p:sldLayoutId id="2147483661" r:id="rId4"/>
    <p:sldLayoutId id="2147483662" r:id="rId5"/>
    <p:sldLayoutId id="2147483663" r:id="rId6"/>
    <p:sldLayoutId id="2147483664" r:id="rId7"/>
    <p:sldLayoutId id="2147483651" r:id="rId8"/>
    <p:sldLayoutId id="2147483652" r:id="rId9"/>
    <p:sldLayoutId id="2147483653" r:id="rId10"/>
    <p:sldLayoutId id="2147483654" r:id="rId11"/>
    <p:sldLayoutId id="2147483655" r:id="rId12"/>
    <p:sldLayoutId id="2147483656" r:id="rId13"/>
    <p:sldLayoutId id="2147483657" r:id="rId14"/>
    <p:sldLayoutId id="2147483658" r:id="rId15"/>
    <p:sldLayoutId id="2147483659" r:id="rId16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680123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circle/>
      </p:transition>
    </mc:Choice>
    <mc:Fallback xmlns="">
      <p:transition spd="slow">
        <p:circl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1BB7E38C-9B0E-0679-4AC3-0C2CAE75937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6131" y="2385753"/>
            <a:ext cx="11762509" cy="3466407"/>
          </a:xfrm>
        </p:spPr>
        <p:txBody>
          <a:bodyPr>
            <a:normAutofit/>
          </a:bodyPr>
          <a:lstStyle/>
          <a:p>
            <a:r>
              <a:rPr lang="en-US" dirty="0"/>
              <a:t>All of us entered the body in the same way = baptism (12:13)</a:t>
            </a:r>
          </a:p>
          <a:p>
            <a:r>
              <a:rPr lang="en-US" dirty="0"/>
              <a:t>All of us lose our identity in Christ = become “one body” (12:12-13)</a:t>
            </a:r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16FBE89F-72A8-A98E-8F8B-0D05036A2A5C}"/>
              </a:ext>
            </a:extLst>
          </p:cNvPr>
          <p:cNvSpPr/>
          <p:nvPr/>
        </p:nvSpPr>
        <p:spPr>
          <a:xfrm>
            <a:off x="365760" y="5807162"/>
            <a:ext cx="11213869" cy="955964"/>
          </a:xfrm>
          <a:prstGeom prst="roundRect">
            <a:avLst/>
          </a:prstGeom>
          <a:noFill/>
          <a:ln w="101600">
            <a:solidFill>
              <a:srgbClr val="FE0F1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0000"/>
              </a:lnSpc>
            </a:pPr>
            <a:r>
              <a:rPr lang="en-US" sz="2800" b="1" dirty="0">
                <a:solidFill>
                  <a:schemeClr val="tx1"/>
                </a:solidFill>
              </a:rPr>
              <a:t>There is great DANGER in talking about “us” and “them” in the church!</a:t>
            </a:r>
          </a:p>
          <a:p>
            <a:pPr algn="ctr">
              <a:lnSpc>
                <a:spcPct val="90000"/>
              </a:lnSpc>
            </a:pPr>
            <a:r>
              <a:rPr lang="en-US" sz="2800" b="1" dirty="0">
                <a:solidFill>
                  <a:srgbClr val="FE0F14"/>
                </a:solidFill>
                <a:sym typeface="Wingdings" panose="05000000000000000000" pitchFamily="2" charset="2"/>
              </a:rPr>
              <a:t></a:t>
            </a:r>
            <a:r>
              <a:rPr lang="en-US" sz="2800" b="1" dirty="0">
                <a:solidFill>
                  <a:schemeClr val="tx1"/>
                </a:solidFill>
                <a:sym typeface="Wingdings" panose="05000000000000000000" pitchFamily="2" charset="2"/>
              </a:rPr>
              <a:t>   </a:t>
            </a:r>
            <a:r>
              <a:rPr lang="en-US" sz="2800" b="1" dirty="0">
                <a:solidFill>
                  <a:schemeClr val="tx1"/>
                </a:solidFill>
              </a:rPr>
              <a:t>There is NO “us” and “them” – Only Christ and Christ’s!   </a:t>
            </a:r>
            <a:r>
              <a:rPr lang="en-US" sz="2800" b="1" dirty="0">
                <a:solidFill>
                  <a:srgbClr val="FE0F14"/>
                </a:solidFill>
                <a:sym typeface="Wingdings" panose="05000000000000000000" pitchFamily="2" charset="2"/>
              </a:rPr>
              <a:t></a:t>
            </a:r>
            <a:endParaRPr lang="en-US" sz="2800" b="1" dirty="0">
              <a:solidFill>
                <a:srgbClr val="FE0F1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9220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1BB7E38C-9B0E-0679-4AC3-0C2CAE75937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All of us are not the same (12:15-16)</a:t>
            </a:r>
          </a:p>
          <a:p>
            <a:r>
              <a:rPr lang="en-US" dirty="0"/>
              <a:t>All of us need to submit to and conform to Christ and His body (12:17) </a:t>
            </a:r>
          </a:p>
          <a:p>
            <a:r>
              <a:rPr lang="en-US" dirty="0"/>
              <a:t>All of us then need to contribute to the good of the body (12:17, 19)</a:t>
            </a:r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16FBE89F-72A8-A98E-8F8B-0D05036A2A5C}"/>
              </a:ext>
            </a:extLst>
          </p:cNvPr>
          <p:cNvSpPr/>
          <p:nvPr/>
        </p:nvSpPr>
        <p:spPr>
          <a:xfrm>
            <a:off x="365760" y="5807162"/>
            <a:ext cx="11213869" cy="955964"/>
          </a:xfrm>
          <a:prstGeom prst="roundRect">
            <a:avLst/>
          </a:prstGeom>
          <a:noFill/>
          <a:ln w="101600">
            <a:solidFill>
              <a:srgbClr val="FE0F1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0000"/>
              </a:lnSpc>
            </a:pPr>
            <a:r>
              <a:rPr lang="en-US" sz="2800" b="1" dirty="0">
                <a:solidFill>
                  <a:schemeClr val="tx1"/>
                </a:solidFill>
              </a:rPr>
              <a:t>There is great DANGER in talking about “us” and “them” in the church!</a:t>
            </a:r>
          </a:p>
          <a:p>
            <a:pPr algn="ctr">
              <a:lnSpc>
                <a:spcPct val="90000"/>
              </a:lnSpc>
            </a:pPr>
            <a:r>
              <a:rPr lang="en-US" sz="2800" b="1" dirty="0">
                <a:solidFill>
                  <a:srgbClr val="FE0F14"/>
                </a:solidFill>
                <a:sym typeface="Wingdings" panose="05000000000000000000" pitchFamily="2" charset="2"/>
              </a:rPr>
              <a:t></a:t>
            </a:r>
            <a:r>
              <a:rPr lang="en-US" sz="2800" b="1" dirty="0">
                <a:solidFill>
                  <a:schemeClr val="tx1"/>
                </a:solidFill>
                <a:sym typeface="Wingdings" panose="05000000000000000000" pitchFamily="2" charset="2"/>
              </a:rPr>
              <a:t>   </a:t>
            </a:r>
            <a:r>
              <a:rPr lang="en-US" sz="2800" b="1" dirty="0">
                <a:solidFill>
                  <a:schemeClr val="tx1"/>
                </a:solidFill>
              </a:rPr>
              <a:t>There is NO “us” and “them” – Only Christ and Christ’s!   </a:t>
            </a:r>
            <a:r>
              <a:rPr lang="en-US" sz="2800" b="1" dirty="0">
                <a:solidFill>
                  <a:srgbClr val="FE0F14"/>
                </a:solidFill>
                <a:sym typeface="Wingdings" panose="05000000000000000000" pitchFamily="2" charset="2"/>
              </a:rPr>
              <a:t></a:t>
            </a:r>
            <a:endParaRPr lang="en-US" sz="2800" b="1" dirty="0">
              <a:solidFill>
                <a:srgbClr val="FE0F1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4643115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1BB7E38C-9B0E-0679-4AC3-0C2CAE75937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All of us need each other – for our individual good and the good of the whole (12:20-21)</a:t>
            </a:r>
          </a:p>
          <a:p>
            <a:pPr lvl="1"/>
            <a:r>
              <a:rPr lang="en-US" dirty="0"/>
              <a:t>Those who “seem to be weaker” are needed (12:22)</a:t>
            </a:r>
          </a:p>
          <a:p>
            <a:pPr lvl="1"/>
            <a:r>
              <a:rPr lang="en-US" dirty="0"/>
              <a:t>Those who “we think to be less honorable” are needed (12:23) </a:t>
            </a:r>
          </a:p>
          <a:p>
            <a:pPr lvl="1"/>
            <a:r>
              <a:rPr lang="en-US" dirty="0"/>
              <a:t>Those who are “unpresentable parts” are needed (12:23)</a:t>
            </a:r>
          </a:p>
          <a:p>
            <a:pPr lvl="1"/>
            <a:r>
              <a:rPr lang="en-US" dirty="0"/>
              <a:t>We should treat them as needed AND wanted! </a:t>
            </a:r>
          </a:p>
          <a:p>
            <a:r>
              <a:rPr lang="en-US" dirty="0"/>
              <a:t>All of us are accountable to prevent division in the body (12:25)</a:t>
            </a:r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16FBE89F-72A8-A98E-8F8B-0D05036A2A5C}"/>
              </a:ext>
            </a:extLst>
          </p:cNvPr>
          <p:cNvSpPr/>
          <p:nvPr/>
        </p:nvSpPr>
        <p:spPr>
          <a:xfrm>
            <a:off x="365760" y="5807162"/>
            <a:ext cx="11213869" cy="955964"/>
          </a:xfrm>
          <a:prstGeom prst="roundRect">
            <a:avLst/>
          </a:prstGeom>
          <a:noFill/>
          <a:ln w="101600">
            <a:solidFill>
              <a:srgbClr val="FE0F1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0000"/>
              </a:lnSpc>
            </a:pPr>
            <a:r>
              <a:rPr lang="en-US" sz="2800" b="1" dirty="0">
                <a:solidFill>
                  <a:schemeClr val="tx1"/>
                </a:solidFill>
              </a:rPr>
              <a:t>There is great DANGER in talking about “us” and “them” in the church!</a:t>
            </a:r>
          </a:p>
          <a:p>
            <a:pPr algn="ctr">
              <a:lnSpc>
                <a:spcPct val="90000"/>
              </a:lnSpc>
            </a:pPr>
            <a:r>
              <a:rPr lang="en-US" sz="2800" b="1" dirty="0">
                <a:solidFill>
                  <a:srgbClr val="FE0F14"/>
                </a:solidFill>
                <a:sym typeface="Wingdings" panose="05000000000000000000" pitchFamily="2" charset="2"/>
              </a:rPr>
              <a:t></a:t>
            </a:r>
            <a:r>
              <a:rPr lang="en-US" sz="2800" b="1" dirty="0">
                <a:solidFill>
                  <a:schemeClr val="tx1"/>
                </a:solidFill>
                <a:sym typeface="Wingdings" panose="05000000000000000000" pitchFamily="2" charset="2"/>
              </a:rPr>
              <a:t>   </a:t>
            </a:r>
            <a:r>
              <a:rPr lang="en-US" sz="2800" b="1" dirty="0">
                <a:solidFill>
                  <a:schemeClr val="tx1"/>
                </a:solidFill>
              </a:rPr>
              <a:t>There is NO “us” and “them” – Only Christ and Christ’s!   </a:t>
            </a:r>
            <a:r>
              <a:rPr lang="en-US" sz="2800" b="1" dirty="0">
                <a:solidFill>
                  <a:srgbClr val="FE0F14"/>
                </a:solidFill>
                <a:sym typeface="Wingdings" panose="05000000000000000000" pitchFamily="2" charset="2"/>
              </a:rPr>
              <a:t></a:t>
            </a:r>
            <a:endParaRPr lang="en-US" sz="2800" b="1" dirty="0">
              <a:solidFill>
                <a:srgbClr val="FE0F1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0350125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500"/>
                            </p:stCondLst>
                            <p:childTnLst>
                              <p:par>
                                <p:cTn id="44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1BB7E38C-9B0E-0679-4AC3-0C2CAE75937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All of us must have “the same care for one another” (12:25-26)</a:t>
            </a:r>
          </a:p>
          <a:p>
            <a:pPr lvl="1"/>
            <a:r>
              <a:rPr lang="en-US" dirty="0"/>
              <a:t>This care involves our emotions = “concern” (cf. Phil. 4:6)</a:t>
            </a:r>
          </a:p>
          <a:p>
            <a:pPr lvl="1"/>
            <a:r>
              <a:rPr lang="en-US" dirty="0"/>
              <a:t>This care involves our actions = “take care of” (cf. Luke 10:34)</a:t>
            </a:r>
          </a:p>
          <a:p>
            <a:pPr lvl="1"/>
            <a:r>
              <a:rPr lang="en-US" dirty="0"/>
              <a:t>This care involves our reactions = “suffer…rejoice” (1 Cor. 12:26)</a:t>
            </a:r>
          </a:p>
          <a:p>
            <a:r>
              <a:rPr lang="en-US" dirty="0"/>
              <a:t>All of us are members of the “one another” family (Rom. 12:5)</a:t>
            </a:r>
          </a:p>
          <a:p>
            <a:pPr lvl="1"/>
            <a:r>
              <a:rPr lang="en-US" dirty="0"/>
              <a:t>We are responsible for considering, honoring, serving, encouraging, praying for one another (Heb. 10:24; Rom. 12:10; Gal. 5:13; 1 Thess. 5:11; Jas. 5:16)</a:t>
            </a:r>
          </a:p>
          <a:p>
            <a:r>
              <a:rPr lang="en-US" dirty="0"/>
              <a:t>All of us have work to do for the good of others and of the whole (12:27)</a:t>
            </a:r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16FBE89F-72A8-A98E-8F8B-0D05036A2A5C}"/>
              </a:ext>
            </a:extLst>
          </p:cNvPr>
          <p:cNvSpPr/>
          <p:nvPr/>
        </p:nvSpPr>
        <p:spPr>
          <a:xfrm>
            <a:off x="365760" y="5807162"/>
            <a:ext cx="11213869" cy="955964"/>
          </a:xfrm>
          <a:prstGeom prst="roundRect">
            <a:avLst/>
          </a:prstGeom>
          <a:noFill/>
          <a:ln w="101600">
            <a:solidFill>
              <a:srgbClr val="FE0F1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0000"/>
              </a:lnSpc>
            </a:pPr>
            <a:r>
              <a:rPr lang="en-US" sz="2800" b="1" dirty="0">
                <a:solidFill>
                  <a:schemeClr val="tx1"/>
                </a:solidFill>
              </a:rPr>
              <a:t>There is great DANGER in talking about “us” and “them” in the church!</a:t>
            </a:r>
          </a:p>
          <a:p>
            <a:pPr algn="ctr">
              <a:lnSpc>
                <a:spcPct val="90000"/>
              </a:lnSpc>
            </a:pPr>
            <a:r>
              <a:rPr lang="en-US" sz="2800" b="1" dirty="0">
                <a:solidFill>
                  <a:srgbClr val="FE0F14"/>
                </a:solidFill>
                <a:sym typeface="Wingdings" panose="05000000000000000000" pitchFamily="2" charset="2"/>
              </a:rPr>
              <a:t></a:t>
            </a:r>
            <a:r>
              <a:rPr lang="en-US" sz="2800" b="1" dirty="0">
                <a:solidFill>
                  <a:schemeClr val="tx1"/>
                </a:solidFill>
                <a:sym typeface="Wingdings" panose="05000000000000000000" pitchFamily="2" charset="2"/>
              </a:rPr>
              <a:t>   </a:t>
            </a:r>
            <a:r>
              <a:rPr lang="en-US" sz="2800" b="1" dirty="0">
                <a:solidFill>
                  <a:schemeClr val="tx1"/>
                </a:solidFill>
              </a:rPr>
              <a:t>There is NO “us” and “them” – Only Christ and Christ’s!   </a:t>
            </a:r>
            <a:r>
              <a:rPr lang="en-US" sz="2800" b="1" dirty="0">
                <a:solidFill>
                  <a:srgbClr val="FE0F14"/>
                </a:solidFill>
                <a:sym typeface="Wingdings" panose="05000000000000000000" pitchFamily="2" charset="2"/>
              </a:rPr>
              <a:t></a:t>
            </a:r>
            <a:endParaRPr lang="en-US" sz="2800" b="1" dirty="0">
              <a:solidFill>
                <a:srgbClr val="FE0F1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4684153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"/>
                            </p:stCondLst>
                            <p:childTnLst>
                              <p:par>
                                <p:cTn id="3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500"/>
                            </p:stCondLst>
                            <p:childTnLst>
                              <p:par>
                                <p:cTn id="48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1BB7E38C-9B0E-0679-4AC3-0C2CAE75937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9456" y="2386584"/>
            <a:ext cx="11972544" cy="3465576"/>
          </a:xfrm>
        </p:spPr>
        <p:txBody>
          <a:bodyPr>
            <a:normAutofit/>
          </a:bodyPr>
          <a:lstStyle/>
          <a:p>
            <a:r>
              <a:rPr lang="en-US" dirty="0"/>
              <a:t>“God has set the members in the body just as He pleased” (12:18)</a:t>
            </a:r>
          </a:p>
          <a:p>
            <a:r>
              <a:rPr lang="en-US" dirty="0"/>
              <a:t>“God composed the body” (12:24), putting it together as He designed it</a:t>
            </a:r>
          </a:p>
          <a:p>
            <a:r>
              <a:rPr lang="en-US" dirty="0"/>
              <a:t>“God has appointed” certain roles (12:28), to fulfill His work</a:t>
            </a:r>
          </a:p>
          <a:p>
            <a:r>
              <a:rPr lang="en-US" dirty="0"/>
              <a:t>This is HIS body, designed and composed to please Him and fulfill His purpose</a:t>
            </a:r>
          </a:p>
          <a:p>
            <a:r>
              <a:rPr lang="en-US" dirty="0"/>
              <a:t>The elders should never be talked about or treated as “THEM” </a:t>
            </a:r>
            <a:br>
              <a:rPr lang="en-US" dirty="0"/>
            </a:br>
            <a:r>
              <a:rPr lang="en-US" dirty="0"/>
              <a:t>(1 Cor. 13:7; 1 Tim. 5:19; 1 Thess. 5:12-13; Heb. </a:t>
            </a:r>
            <a:r>
              <a:rPr lang="en-US"/>
              <a:t>13:17</a:t>
            </a:r>
            <a:r>
              <a:rPr lang="en-US" dirty="0"/>
              <a:t>)</a:t>
            </a:r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16FBE89F-72A8-A98E-8F8B-0D05036A2A5C}"/>
              </a:ext>
            </a:extLst>
          </p:cNvPr>
          <p:cNvSpPr/>
          <p:nvPr/>
        </p:nvSpPr>
        <p:spPr>
          <a:xfrm>
            <a:off x="365760" y="5807162"/>
            <a:ext cx="11213869" cy="955964"/>
          </a:xfrm>
          <a:prstGeom prst="roundRect">
            <a:avLst/>
          </a:prstGeom>
          <a:noFill/>
          <a:ln w="101600">
            <a:solidFill>
              <a:srgbClr val="FE0F1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0000"/>
              </a:lnSpc>
            </a:pPr>
            <a:r>
              <a:rPr lang="en-US" sz="2800" b="1" dirty="0">
                <a:solidFill>
                  <a:schemeClr val="tx1"/>
                </a:solidFill>
              </a:rPr>
              <a:t>There is great DANGER in talking about “us” and “them” in the church!</a:t>
            </a:r>
          </a:p>
          <a:p>
            <a:pPr algn="ctr">
              <a:lnSpc>
                <a:spcPct val="90000"/>
              </a:lnSpc>
            </a:pPr>
            <a:r>
              <a:rPr lang="en-US" sz="2800" b="1" dirty="0">
                <a:solidFill>
                  <a:srgbClr val="FE0F14"/>
                </a:solidFill>
                <a:sym typeface="Wingdings" panose="05000000000000000000" pitchFamily="2" charset="2"/>
              </a:rPr>
              <a:t></a:t>
            </a:r>
            <a:r>
              <a:rPr lang="en-US" sz="2800" b="1" dirty="0">
                <a:solidFill>
                  <a:schemeClr val="tx1"/>
                </a:solidFill>
                <a:sym typeface="Wingdings" panose="05000000000000000000" pitchFamily="2" charset="2"/>
              </a:rPr>
              <a:t>   </a:t>
            </a:r>
            <a:r>
              <a:rPr lang="en-US" sz="2800" b="1" dirty="0">
                <a:solidFill>
                  <a:schemeClr val="tx1"/>
                </a:solidFill>
              </a:rPr>
              <a:t>There is NO “us” and “them” – Only Christ and Christ’s!   </a:t>
            </a:r>
            <a:r>
              <a:rPr lang="en-US" sz="2800" b="1" dirty="0">
                <a:solidFill>
                  <a:srgbClr val="FE0F14"/>
                </a:solidFill>
                <a:sym typeface="Wingdings" panose="05000000000000000000" pitchFamily="2" charset="2"/>
              </a:rPr>
              <a:t></a:t>
            </a:r>
            <a:endParaRPr lang="en-US" sz="2800" b="1" dirty="0">
              <a:solidFill>
                <a:srgbClr val="FE0F1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3507326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"/>
                            </p:stCondLst>
                            <p:childTnLst>
                              <p:par>
                                <p:cTn id="34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1BB7E38C-9B0E-0679-4AC3-0C2CAE75937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Believe Jesus is the Son of God – John 1:12</a:t>
            </a:r>
          </a:p>
          <a:p>
            <a:r>
              <a:rPr lang="en-US" dirty="0"/>
              <a:t>Repent of your sins and turn toward God – Acts 3:19</a:t>
            </a:r>
          </a:p>
          <a:p>
            <a:r>
              <a:rPr lang="en-US" dirty="0"/>
              <a:t>Confess your faith in Jesus Christ – Romans 10:9</a:t>
            </a:r>
          </a:p>
          <a:p>
            <a:r>
              <a:rPr lang="en-US" dirty="0"/>
              <a:t>Be immersed into Christ – 1 Corinthians 12:13</a:t>
            </a:r>
          </a:p>
          <a:p>
            <a:pPr lvl="1"/>
            <a:r>
              <a:rPr lang="en-US" dirty="0"/>
              <a:t>God will forgive all of your sins – Acts 2:38</a:t>
            </a:r>
          </a:p>
          <a:p>
            <a:pPr lvl="1"/>
            <a:r>
              <a:rPr lang="en-US" dirty="0"/>
              <a:t>God will add you to His church – Acts 2:47</a:t>
            </a:r>
          </a:p>
          <a:p>
            <a:pPr lvl="1"/>
            <a:r>
              <a:rPr lang="en-US" dirty="0"/>
              <a:t>God will enroll you in heaven – Hebrews 12:23</a:t>
            </a:r>
          </a:p>
          <a:p>
            <a:r>
              <a:rPr lang="en-US" dirty="0"/>
              <a:t>Walk with the Lord faithfully – 1 John 1:7</a:t>
            </a:r>
          </a:p>
        </p:txBody>
      </p:sp>
    </p:spTree>
    <p:extLst>
      <p:ext uri="{BB962C8B-B14F-4D97-AF65-F5344CB8AC3E}">
        <p14:creationId xmlns:p14="http://schemas.microsoft.com/office/powerpoint/2010/main" val="1670047911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"/>
                            </p:stCondLst>
                            <p:childTnLst>
                              <p:par>
                                <p:cTn id="2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500"/>
                            </p:stCondLst>
                            <p:childTnLst>
                              <p:par>
                                <p:cTn id="3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85</TotalTime>
  <Words>652</Words>
  <Application>Microsoft Office PowerPoint</Application>
  <PresentationFormat>Widescreen</PresentationFormat>
  <Paragraphs>41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1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David Sproule</dc:creator>
  <cp:lastModifiedBy>David Sproule</cp:lastModifiedBy>
  <cp:revision>2</cp:revision>
  <dcterms:created xsi:type="dcterms:W3CDTF">2024-08-03T21:40:21Z</dcterms:created>
  <dcterms:modified xsi:type="dcterms:W3CDTF">2024-08-04T12:36:11Z</dcterms:modified>
</cp:coreProperties>
</file>