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7"/>
  </p:notesMasterIdLst>
  <p:sldIdLst>
    <p:sldId id="256" r:id="rId2"/>
    <p:sldId id="290" r:id="rId3"/>
    <p:sldId id="291" r:id="rId4"/>
    <p:sldId id="292" r:id="rId5"/>
    <p:sldId id="293" r:id="rId6"/>
    <p:sldId id="294" r:id="rId7"/>
    <p:sldId id="295" r:id="rId8"/>
    <p:sldId id="296" r:id="rId9"/>
    <p:sldId id="297" r:id="rId10"/>
    <p:sldId id="298" r:id="rId11"/>
    <p:sldId id="299" r:id="rId12"/>
    <p:sldId id="300" r:id="rId13"/>
    <p:sldId id="301" r:id="rId14"/>
    <p:sldId id="302" r:id="rId15"/>
    <p:sldId id="30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3A20F1-D35B-3E49-8777-BFB893E6F8BB}" type="datetimeFigureOut">
              <a:rPr lang="en-US" smtClean="0"/>
              <a:t>7/14/2024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CADC4-97B9-F242-AF92-A579F78CBE2A}" type="slidenum">
              <a:rPr lang="en-US" smtClean="0"/>
              <a:t>‹#›</a:t>
            </a:fld>
            <a:endParaRPr lang="en-US"/>
          </a:p>
        </p:txBody>
      </p:sp>
    </p:spTree>
    <p:extLst>
      <p:ext uri="{BB962C8B-B14F-4D97-AF65-F5344CB8AC3E}">
        <p14:creationId xmlns:p14="http://schemas.microsoft.com/office/powerpoint/2010/main" val="4283289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ADC4-97B9-F242-AF92-A579F78CBE2A}" type="slidenum">
              <a:rPr lang="en-US" smtClean="0"/>
              <a:t>4</a:t>
            </a:fld>
            <a:endParaRPr lang="en-US"/>
          </a:p>
        </p:txBody>
      </p:sp>
    </p:spTree>
    <p:extLst>
      <p:ext uri="{BB962C8B-B14F-4D97-AF65-F5344CB8AC3E}">
        <p14:creationId xmlns:p14="http://schemas.microsoft.com/office/powerpoint/2010/main" val="2341393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ADC4-97B9-F242-AF92-A579F78CBE2A}" type="slidenum">
              <a:rPr lang="en-US" smtClean="0"/>
              <a:t>7</a:t>
            </a:fld>
            <a:endParaRPr lang="en-US"/>
          </a:p>
        </p:txBody>
      </p:sp>
    </p:spTree>
    <p:extLst>
      <p:ext uri="{BB962C8B-B14F-4D97-AF65-F5344CB8AC3E}">
        <p14:creationId xmlns:p14="http://schemas.microsoft.com/office/powerpoint/2010/main" val="65791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BCADC4-97B9-F242-AF92-A579F78CBE2A}" type="slidenum">
              <a:rPr lang="en-US" smtClean="0"/>
              <a:t>15</a:t>
            </a:fld>
            <a:endParaRPr lang="en-US"/>
          </a:p>
        </p:txBody>
      </p:sp>
    </p:spTree>
    <p:extLst>
      <p:ext uri="{BB962C8B-B14F-4D97-AF65-F5344CB8AC3E}">
        <p14:creationId xmlns:p14="http://schemas.microsoft.com/office/powerpoint/2010/main" val="4042142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7/14/2024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080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7/14/2024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4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7/14/2024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03863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7/14/2024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3698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7/14/2024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20710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7/14/2024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5130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7/14/2024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58480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7/14/2024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60575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7/14/2024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495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7/14/2024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8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7/14/2024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5031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7/14/2024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7266950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9E7AA1-A465-8F50-4D16-54B1CD745FBE}"/>
              </a:ext>
            </a:extLst>
          </p:cNvPr>
          <p:cNvPicPr>
            <a:picLocks noChangeAspect="1"/>
          </p:cNvPicPr>
          <p:nvPr/>
        </p:nvPicPr>
        <p:blipFill rotWithShape="1">
          <a:blip r:embed="rId2"/>
          <a:srcRect t="3256" b="11517"/>
          <a:stretch/>
        </p:blipFill>
        <p:spPr>
          <a:xfrm>
            <a:off x="1" y="0"/>
            <a:ext cx="12191999" cy="6857990"/>
          </a:xfrm>
          <a:prstGeom prst="rect">
            <a:avLst/>
          </a:prstGeom>
        </p:spPr>
      </p:pic>
      <p:sp>
        <p:nvSpPr>
          <p:cNvPr id="28" name="Rectangle 2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4E5ED1-617D-263B-BF19-707435D696D3}"/>
              </a:ext>
            </a:extLst>
          </p:cNvPr>
          <p:cNvSpPr>
            <a:spLocks noGrp="1"/>
          </p:cNvSpPr>
          <p:nvPr>
            <p:ph type="ctrTitle"/>
          </p:nvPr>
        </p:nvSpPr>
        <p:spPr>
          <a:xfrm>
            <a:off x="953730" y="1106922"/>
            <a:ext cx="10506306" cy="2363875"/>
          </a:xfrm>
          <a:effectLst>
            <a:outerShdw blurRad="50800" dist="38100" dir="2700000" algn="tl" rotWithShape="0">
              <a:prstClr val="black">
                <a:alpha val="40000"/>
              </a:prstClr>
            </a:outerShdw>
          </a:effectLst>
        </p:spPr>
        <p:txBody>
          <a:bodyPr>
            <a:noAutofit/>
          </a:bodyPr>
          <a:lstStyle/>
          <a:p>
            <a:pPr algn="ctr"/>
            <a:r>
              <a:rPr lang="en-US" sz="8800" b="1" dirty="0">
                <a:solidFill>
                  <a:schemeClr val="bg1"/>
                </a:solidFill>
                <a:latin typeface="Freestyle Script" panose="030804020302050B0404" pitchFamily="66" charset="0"/>
              </a:rPr>
              <a:t>Spiritual Maturity &amp;</a:t>
            </a:r>
            <a:br>
              <a:rPr lang="en-US" sz="8800" b="1" dirty="0">
                <a:solidFill>
                  <a:schemeClr val="bg1"/>
                </a:solidFill>
                <a:latin typeface="Freestyle Script" panose="030804020302050B0404" pitchFamily="66" charset="0"/>
              </a:rPr>
            </a:br>
            <a:r>
              <a:rPr lang="en-US" sz="8800" b="1" dirty="0">
                <a:solidFill>
                  <a:schemeClr val="bg1"/>
                </a:solidFill>
                <a:latin typeface="Freestyle Script" panose="030804020302050B0404" pitchFamily="66" charset="0"/>
              </a:rPr>
              <a:t>Stewardship</a:t>
            </a:r>
          </a:p>
        </p:txBody>
      </p:sp>
      <p:cxnSp>
        <p:nvCxnSpPr>
          <p:cNvPr id="29" name="Straight Connector 2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2A904DC-7890-5C7C-C138-9D8FA27069C0}"/>
              </a:ext>
            </a:extLst>
          </p:cNvPr>
          <p:cNvSpPr txBox="1"/>
          <p:nvPr/>
        </p:nvSpPr>
        <p:spPr>
          <a:xfrm>
            <a:off x="314631" y="4395019"/>
            <a:ext cx="11621729" cy="1569660"/>
          </a:xfrm>
          <a:prstGeom prst="rect">
            <a:avLst/>
          </a:prstGeom>
          <a:noFill/>
        </p:spPr>
        <p:txBody>
          <a:bodyPr wrap="square" rtlCol="0">
            <a:spAutoFit/>
          </a:bodyPr>
          <a:lstStyle/>
          <a:p>
            <a:r>
              <a:rPr lang="en-US" sz="2400" dirty="0">
                <a:solidFill>
                  <a:schemeClr val="bg1"/>
                </a:solidFill>
                <a:latin typeface="Verdana" panose="020B0604030504040204" pitchFamily="34" charset="0"/>
                <a:ea typeface="Verdana" panose="020B0604030504040204" pitchFamily="34" charset="0"/>
              </a:rPr>
              <a:t>Creating a consciousness of opportunities and responsibilities in worship to God and service to our fellow man</a:t>
            </a:r>
          </a:p>
          <a:p>
            <a:endParaRPr lang="en-US" sz="2400" dirty="0">
              <a:solidFill>
                <a:schemeClr val="bg1"/>
              </a:solidFill>
              <a:latin typeface="Verdana" panose="020B0604030504040204" pitchFamily="34" charset="0"/>
              <a:ea typeface="Verdana" panose="020B0604030504040204" pitchFamily="34" charset="0"/>
            </a:endParaRPr>
          </a:p>
          <a:p>
            <a:r>
              <a:rPr lang="en-US" sz="2400" dirty="0">
                <a:solidFill>
                  <a:schemeClr val="bg1"/>
                </a:solidFill>
                <a:latin typeface="Verdana" panose="020B0604030504040204" pitchFamily="34" charset="0"/>
                <a:ea typeface="Verdana" panose="020B0604030504040204" pitchFamily="34" charset="0"/>
              </a:rPr>
              <a:t>To be Stewards of God’s Grace</a:t>
            </a:r>
          </a:p>
        </p:txBody>
      </p:sp>
    </p:spTree>
    <p:extLst>
      <p:ext uri="{BB962C8B-B14F-4D97-AF65-F5344CB8AC3E}">
        <p14:creationId xmlns:p14="http://schemas.microsoft.com/office/powerpoint/2010/main" val="55510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Souls of Others are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437530" y="2309838"/>
            <a:ext cx="11484077" cy="4062651"/>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1 Samuel 1:9-11</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Then Hannah rose after eating and drinking in Shiloh. Now Eli the priest was sitting on the seat by the doorpost of the temple of the LORD. She, greatly distressed, prayed to the LORD and wept bitterly.   She made a vow and said, "O LORD of hosts, if You will indeed look on the affliction of Your maidservant and remember me, and not forget Your maidservant, but will give Your maidservant a son, then I will give him to the LORD all the days of his life, and a razor shall never come on his head."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Tree>
    <p:extLst>
      <p:ext uri="{BB962C8B-B14F-4D97-AF65-F5344CB8AC3E}">
        <p14:creationId xmlns:p14="http://schemas.microsoft.com/office/powerpoint/2010/main" val="1416585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Souls of Others are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2" y="1837279"/>
            <a:ext cx="11484077" cy="184665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2 Timothy 1:5</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For I am mindful of the sincere faith within you, which first dwelt in your grandmother Lois and your mother Eunice, and I am sure that </a:t>
            </a:r>
            <a:r>
              <a:rPr lang="x-none" sz="2400" i="1" dirty="0">
                <a:latin typeface="Verdana" panose="020B0604030504040204" pitchFamily="34" charset="0"/>
                <a:ea typeface="Verdana" panose="020B0604030504040204" pitchFamily="34" charset="0"/>
              </a:rPr>
              <a:t>it is</a:t>
            </a:r>
            <a:r>
              <a:rPr lang="x-none" sz="2400" dirty="0">
                <a:latin typeface="Verdana" panose="020B0604030504040204" pitchFamily="34" charset="0"/>
                <a:ea typeface="Verdana" panose="020B0604030504040204" pitchFamily="34" charset="0"/>
              </a:rPr>
              <a:t> in you as well.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
        <p:nvSpPr>
          <p:cNvPr id="4" name="TextBox 3">
            <a:extLst>
              <a:ext uri="{FF2B5EF4-FFF2-40B4-BE49-F238E27FC236}">
                <a16:creationId xmlns:a16="http://schemas.microsoft.com/office/drawing/2014/main" id="{C9486C7B-CEB2-2514-F76E-45F06932DFE7}"/>
              </a:ext>
            </a:extLst>
          </p:cNvPr>
          <p:cNvSpPr txBox="1"/>
          <p:nvPr/>
        </p:nvSpPr>
        <p:spPr>
          <a:xfrm>
            <a:off x="344130" y="3916805"/>
            <a:ext cx="11484077" cy="184665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John 4:35</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"Do you not say, 'There are yet four months, and </a:t>
            </a:r>
            <a:r>
              <a:rPr lang="x-none" sz="2400" i="1" dirty="0">
                <a:latin typeface="Verdana" panose="020B0604030504040204" pitchFamily="34" charset="0"/>
                <a:ea typeface="Verdana" panose="020B0604030504040204" pitchFamily="34" charset="0"/>
              </a:rPr>
              <a:t>then</a:t>
            </a:r>
            <a:r>
              <a:rPr lang="x-none" sz="2400" dirty="0">
                <a:latin typeface="Verdana" panose="020B0604030504040204" pitchFamily="34" charset="0"/>
                <a:ea typeface="Verdana" panose="020B0604030504040204" pitchFamily="34" charset="0"/>
              </a:rPr>
              <a:t> comes the harvest'? Behold, I say to you, lift up your eyes and look on the fields, that they are white for harvest.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Tree>
    <p:extLst>
      <p:ext uri="{BB962C8B-B14F-4D97-AF65-F5344CB8AC3E}">
        <p14:creationId xmlns:p14="http://schemas.microsoft.com/office/powerpoint/2010/main" val="3230405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Souls of Others are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1" y="1660299"/>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28:19</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"Go therefore and make disciples of all the nations, baptizing them in the name of the Father and the Son and the Holy Spirit,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C9486C7B-CEB2-2514-F76E-45F06932DFE7}"/>
              </a:ext>
            </a:extLst>
          </p:cNvPr>
          <p:cNvSpPr txBox="1"/>
          <p:nvPr/>
        </p:nvSpPr>
        <p:spPr>
          <a:xfrm>
            <a:off x="349041" y="3045294"/>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Romans 10:14</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How then will they call on Him in whom they have not believed? How will they believe in Him whom they have not heard? And how will they hear without a preacher?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CDC93FA-800D-D207-9381-D3B8D2440A72}"/>
              </a:ext>
            </a:extLst>
          </p:cNvPr>
          <p:cNvSpPr txBox="1"/>
          <p:nvPr/>
        </p:nvSpPr>
        <p:spPr>
          <a:xfrm>
            <a:off x="344128" y="4928174"/>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2 Corinthians 4:7</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But we have this treasure in earthen vessels, so that the surpassing greatness of the power will be of God and not from ourselves;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15183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Souls of Others are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0" y="1559455"/>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Romans 1:16</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For I am not ashamed of the gospel, for it is the power of God for salvation to everyone who believes, to the Jew first and also to the Greek.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C9486C7B-CEB2-2514-F76E-45F06932DFE7}"/>
              </a:ext>
            </a:extLst>
          </p:cNvPr>
          <p:cNvSpPr txBox="1"/>
          <p:nvPr/>
        </p:nvSpPr>
        <p:spPr>
          <a:xfrm>
            <a:off x="349039" y="3264739"/>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Romans 12:2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And do not be conformed to this world, but be transformed by the renewing of your mind, so that you may prove what the will of God is, that which is good and acceptable and perfect.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CDC93FA-800D-D207-9381-D3B8D2440A72}"/>
              </a:ext>
            </a:extLst>
          </p:cNvPr>
          <p:cNvSpPr txBox="1"/>
          <p:nvPr/>
        </p:nvSpPr>
        <p:spPr>
          <a:xfrm>
            <a:off x="349039" y="5066320"/>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Isaiah 1:18</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"Come now, and let us reason together," Says the LORD, "Though your sins are as scarlet, They will be as white as snow; Though they are red like crimson, They will be like wool.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26969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Souls of Others are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0" y="1559455"/>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Philippians 4:1</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Therefore, my beloved brethren whom I long </a:t>
            </a:r>
            <a:r>
              <a:rPr lang="x-none" sz="2400" i="1" dirty="0">
                <a:latin typeface="Verdana" panose="020B0604030504040204" pitchFamily="34" charset="0"/>
                <a:ea typeface="Verdana" panose="020B0604030504040204" pitchFamily="34" charset="0"/>
              </a:rPr>
              <a:t>to see,</a:t>
            </a:r>
            <a:r>
              <a:rPr lang="x-none" sz="2400" dirty="0">
                <a:latin typeface="Verdana" panose="020B0604030504040204" pitchFamily="34" charset="0"/>
                <a:ea typeface="Verdana" panose="020B0604030504040204" pitchFamily="34" charset="0"/>
              </a:rPr>
              <a:t> my joy and crown, in this way stand firm in the Lord, my beloved.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C9486C7B-CEB2-2514-F76E-45F06932DFE7}"/>
              </a:ext>
            </a:extLst>
          </p:cNvPr>
          <p:cNvSpPr txBox="1"/>
          <p:nvPr/>
        </p:nvSpPr>
        <p:spPr>
          <a:xfrm>
            <a:off x="349037" y="3180424"/>
            <a:ext cx="11484077" cy="830997"/>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Proverbs 11:30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 fruit of the righteous is a tree of life, And he who is wise wins souls.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CDC93FA-800D-D207-9381-D3B8D2440A72}"/>
              </a:ext>
            </a:extLst>
          </p:cNvPr>
          <p:cNvSpPr txBox="1"/>
          <p:nvPr/>
        </p:nvSpPr>
        <p:spPr>
          <a:xfrm>
            <a:off x="349037" y="4432062"/>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Daniel 12:3</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"Those who have insight will shine brightly like the brightness of the expanse of heaven, and those who lead the many to righteousness, like the stars forever and ever.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6568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Souls of Others are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0" y="1559455"/>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Luke 15:7</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"I tell you that in the same way, there will be </a:t>
            </a:r>
            <a:r>
              <a:rPr lang="x-none" sz="2400" i="1" dirty="0">
                <a:latin typeface="Verdana" panose="020B0604030504040204" pitchFamily="34" charset="0"/>
                <a:ea typeface="Verdana" panose="020B0604030504040204" pitchFamily="34" charset="0"/>
              </a:rPr>
              <a:t>more</a:t>
            </a:r>
            <a:r>
              <a:rPr lang="x-none" sz="2400" dirty="0">
                <a:latin typeface="Verdana" panose="020B0604030504040204" pitchFamily="34" charset="0"/>
                <a:ea typeface="Verdana" panose="020B0604030504040204" pitchFamily="34" charset="0"/>
              </a:rPr>
              <a:t> joy in heaven over one sinner who repents than over ninety-nine righteous persons who need no repentance.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8CDC93FA-800D-D207-9381-D3B8D2440A72}"/>
              </a:ext>
            </a:extLst>
          </p:cNvPr>
          <p:cNvSpPr txBox="1"/>
          <p:nvPr/>
        </p:nvSpPr>
        <p:spPr>
          <a:xfrm>
            <a:off x="349040" y="3820788"/>
            <a:ext cx="11484077" cy="1200329"/>
          </a:xfrm>
          <a:prstGeom prst="rect">
            <a:avLst/>
          </a:prstGeom>
          <a:noFill/>
        </p:spPr>
        <p:txBody>
          <a:bodyPr wrap="square" rtlCol="0">
            <a:spAutoFit/>
          </a:bodyPr>
          <a:lstStyle/>
          <a:p>
            <a:pPr algn="ctr"/>
            <a:r>
              <a:rPr lang="x-none" sz="2400" b="1" dirty="0">
                <a:latin typeface="Verdana" panose="020B0604030504040204" pitchFamily="34" charset="0"/>
                <a:ea typeface="Verdana" panose="020B0604030504040204" pitchFamily="34" charset="0"/>
              </a:rPr>
              <a:t>Conclusion</a:t>
            </a:r>
            <a:endParaRPr lang="en-US" sz="2400" b="1" dirty="0">
              <a:latin typeface="Verdana" panose="020B0604030504040204" pitchFamily="34" charset="0"/>
              <a:ea typeface="Verdana" panose="020B0604030504040204" pitchFamily="34" charset="0"/>
            </a:endParaRPr>
          </a:p>
          <a:p>
            <a:pPr algn="ctr"/>
            <a:endParaRPr lang="en-US" sz="2400" b="1"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T</a:t>
            </a:r>
            <a:r>
              <a:rPr lang="x-none" sz="2400" b="1" dirty="0">
                <a:latin typeface="Verdana" panose="020B0604030504040204" pitchFamily="34" charset="0"/>
                <a:ea typeface="Verdana" panose="020B0604030504040204" pitchFamily="34" charset="0"/>
              </a:rPr>
              <a:t>he most God-like thing we can do is save a soul</a:t>
            </a:r>
            <a:endParaRPr lang="en-US"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24241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868507"/>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To help us realize the value of a soul.</a:t>
            </a:r>
          </a:p>
          <a:p>
            <a:pPr algn="ctr"/>
            <a:endParaRPr lang="en-US" sz="2400" dirty="0">
              <a:latin typeface="Verdana" panose="020B0604030504040204" pitchFamily="34" charset="0"/>
              <a:ea typeface="Verdana" panose="020B0604030504040204" pitchFamily="34" charset="0"/>
            </a:endParaRPr>
          </a:p>
          <a:p>
            <a:pPr algn="ctr"/>
            <a:r>
              <a:rPr lang="en-US" sz="2400" dirty="0">
                <a:latin typeface="Verdana" panose="020B0604030504040204" pitchFamily="34" charset="0"/>
                <a:ea typeface="Verdana" panose="020B0604030504040204" pitchFamily="34" charset="0"/>
              </a:rPr>
              <a:t>To reinforce that the salvation of all souls of our generation and future generations depends on what WE choose to do about it</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8" y="4032067"/>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John 4:35</a:t>
            </a:r>
          </a:p>
          <a:p>
            <a:pPr algn="ctr"/>
            <a:r>
              <a:rPr lang="en-US" sz="2400" dirty="0">
                <a:latin typeface="Verdana" panose="020B0604030504040204" pitchFamily="34" charset="0"/>
                <a:ea typeface="Verdana" panose="020B0604030504040204" pitchFamily="34" charset="0"/>
              </a:rPr>
              <a:t>"Do you not say, 'There are yet four months, and </a:t>
            </a:r>
            <a:r>
              <a:rPr lang="en-US" sz="2400" i="1" dirty="0">
                <a:latin typeface="Verdana" panose="020B0604030504040204" pitchFamily="34" charset="0"/>
                <a:ea typeface="Verdana" panose="020B0604030504040204" pitchFamily="34" charset="0"/>
              </a:rPr>
              <a:t>then</a:t>
            </a:r>
            <a:r>
              <a:rPr lang="en-US" sz="2400" dirty="0">
                <a:latin typeface="Verdana" panose="020B0604030504040204" pitchFamily="34" charset="0"/>
                <a:ea typeface="Verdana" panose="020B0604030504040204" pitchFamily="34" charset="0"/>
              </a:rPr>
              <a:t> comes the harvest'? Behold, I say to you, lift up your eyes and look on the fields, that they are white for harvest. </a:t>
            </a:r>
          </a:p>
        </p:txBody>
      </p:sp>
    </p:spTree>
    <p:extLst>
      <p:ext uri="{BB962C8B-B14F-4D97-AF65-F5344CB8AC3E}">
        <p14:creationId xmlns:p14="http://schemas.microsoft.com/office/powerpoint/2010/main" val="186983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245807"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868507"/>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Genesis 2:7</a:t>
            </a:r>
          </a:p>
          <a:p>
            <a:pPr algn="ctr"/>
            <a:r>
              <a:rPr lang="en-US" sz="2400" dirty="0">
                <a:latin typeface="Verdana" panose="020B0604030504040204" pitchFamily="34" charset="0"/>
                <a:ea typeface="Verdana" panose="020B0604030504040204" pitchFamily="34" charset="0"/>
              </a:rPr>
              <a:t>Then the LORD God formed man of dust from the ground, and breathed into his nostrils the breath of life; and man became a living being. </a:t>
            </a:r>
          </a:p>
        </p:txBody>
      </p:sp>
      <p:sp>
        <p:nvSpPr>
          <p:cNvPr id="4" name="TextBox 3">
            <a:extLst>
              <a:ext uri="{FF2B5EF4-FFF2-40B4-BE49-F238E27FC236}">
                <a16:creationId xmlns:a16="http://schemas.microsoft.com/office/drawing/2014/main" id="{2785690A-E4CC-5444-12C6-4984117872DC}"/>
              </a:ext>
            </a:extLst>
          </p:cNvPr>
          <p:cNvSpPr txBox="1"/>
          <p:nvPr/>
        </p:nvSpPr>
        <p:spPr>
          <a:xfrm>
            <a:off x="353958" y="3314312"/>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James 2:26</a:t>
            </a:r>
          </a:p>
          <a:p>
            <a:pPr algn="ctr"/>
            <a:r>
              <a:rPr lang="en-US" sz="2400" dirty="0">
                <a:latin typeface="Verdana" panose="020B0604030504040204" pitchFamily="34" charset="0"/>
                <a:ea typeface="Verdana" panose="020B0604030504040204" pitchFamily="34" charset="0"/>
              </a:rPr>
              <a:t>For just as the body without </a:t>
            </a:r>
            <a:r>
              <a:rPr lang="en-US" sz="2400" i="1" dirty="0">
                <a:latin typeface="Verdana" panose="020B0604030504040204" pitchFamily="34" charset="0"/>
                <a:ea typeface="Verdana" panose="020B0604030504040204" pitchFamily="34" charset="0"/>
              </a:rPr>
              <a:t>the</a:t>
            </a:r>
            <a:r>
              <a:rPr lang="en-US" sz="2400" dirty="0">
                <a:latin typeface="Verdana" panose="020B0604030504040204" pitchFamily="34" charset="0"/>
                <a:ea typeface="Verdana" panose="020B0604030504040204" pitchFamily="34" charset="0"/>
              </a:rPr>
              <a:t> spirit is dead, so also faith without works is dead.</a:t>
            </a:r>
          </a:p>
        </p:txBody>
      </p:sp>
      <p:sp>
        <p:nvSpPr>
          <p:cNvPr id="5" name="TextBox 4">
            <a:extLst>
              <a:ext uri="{FF2B5EF4-FFF2-40B4-BE49-F238E27FC236}">
                <a16:creationId xmlns:a16="http://schemas.microsoft.com/office/drawing/2014/main" id="{99510D89-A343-92D0-9A38-3428BC7B5CA0}"/>
              </a:ext>
            </a:extLst>
          </p:cNvPr>
          <p:cNvSpPr txBox="1"/>
          <p:nvPr/>
        </p:nvSpPr>
        <p:spPr>
          <a:xfrm>
            <a:off x="349042" y="4744906"/>
            <a:ext cx="11484077" cy="156966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Ecclesiastes 12:7</a:t>
            </a:r>
          </a:p>
          <a:p>
            <a:pPr algn="ctr"/>
            <a:r>
              <a:rPr lang="en-US" sz="2400" dirty="0">
                <a:latin typeface="Verdana" panose="020B0604030504040204" pitchFamily="34" charset="0"/>
                <a:ea typeface="Verdana" panose="020B0604030504040204" pitchFamily="34" charset="0"/>
              </a:rPr>
              <a:t>then the dust will return to the earth as it was, and the spirit will return to God who gave it. </a:t>
            </a:r>
          </a:p>
          <a:p>
            <a:pPr algn="ctr"/>
            <a:r>
              <a:rPr lang="en-US" sz="24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725955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The Value of a Soul</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868507"/>
            <a:ext cx="11484077"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Matthew 16:26</a:t>
            </a:r>
          </a:p>
          <a:p>
            <a:pPr algn="ctr"/>
            <a:r>
              <a:rPr lang="en-US" sz="2400" dirty="0">
                <a:latin typeface="Verdana" panose="020B0604030504040204" pitchFamily="34" charset="0"/>
                <a:ea typeface="Verdana" panose="020B0604030504040204" pitchFamily="34" charset="0"/>
              </a:rPr>
              <a:t>"For what will it profit a man if he gains the whole world and forfeits his soul? Or what will a man give in exchange for his soul? </a:t>
            </a:r>
          </a:p>
        </p:txBody>
      </p:sp>
      <p:sp>
        <p:nvSpPr>
          <p:cNvPr id="4" name="TextBox 3">
            <a:extLst>
              <a:ext uri="{FF2B5EF4-FFF2-40B4-BE49-F238E27FC236}">
                <a16:creationId xmlns:a16="http://schemas.microsoft.com/office/drawing/2014/main" id="{2785690A-E4CC-5444-12C6-4984117872DC}"/>
              </a:ext>
            </a:extLst>
          </p:cNvPr>
          <p:cNvSpPr txBox="1"/>
          <p:nvPr/>
        </p:nvSpPr>
        <p:spPr>
          <a:xfrm>
            <a:off x="349041" y="3789165"/>
            <a:ext cx="11484077" cy="1938992"/>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John 3:16-17</a:t>
            </a:r>
          </a:p>
          <a:p>
            <a:pPr algn="ctr"/>
            <a:r>
              <a:rPr lang="x-none" sz="2400" dirty="0">
                <a:latin typeface="Verdana" panose="020B0604030504040204" pitchFamily="34" charset="0"/>
                <a:ea typeface="Verdana" panose="020B0604030504040204" pitchFamily="34" charset="0"/>
              </a:rPr>
              <a:t>"For God so loved the world, that He gave His only begotten Son, that whoever believes in Him shall not perish, but have eternal life.  "For God did not send the Son into the world to judge the world, but that the world might be saved through Him.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09499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The Value of a Soul</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868507"/>
            <a:ext cx="11484077" cy="1569660"/>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Acts 20:28</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"Be on guard for yourselves and for all the flock, among which the Holy Spirit has made you overseers, to shepherd the church of God which He purchased with His own blood.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3779333"/>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John 16:13</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"But when He, the Spirit of truth, comes, He will guide you into all the truth; for He will not speak on His own initiative, but whatever He hears, He will speak; and He will disclose to you what is to come.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56425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My Soul is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53959" y="1868507"/>
            <a:ext cx="11484077" cy="120032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Ezekiel 18:4</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"Behold, all souls are Mine; the soul of the father as well as the soul of the son is Mine.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53961" y="3779333"/>
            <a:ext cx="11484077" cy="1938992"/>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Acts 17:24-25</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"The God who made the world and all things in it, since He is Lord of heaven and earth, does not dwell in temples made with hands;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nor is He served by human hands, as though He needed anything, since He Himself gives to all </a:t>
            </a:r>
            <a:r>
              <a:rPr lang="x-none" sz="2400" i="1" dirty="0">
                <a:latin typeface="Verdana" panose="020B0604030504040204" pitchFamily="34" charset="0"/>
                <a:ea typeface="Verdana" panose="020B0604030504040204" pitchFamily="34" charset="0"/>
              </a:rPr>
              <a:t>people</a:t>
            </a:r>
            <a:r>
              <a:rPr lang="x-none" sz="2400" dirty="0">
                <a:latin typeface="Verdana" panose="020B0604030504040204" pitchFamily="34" charset="0"/>
                <a:ea typeface="Verdana" panose="020B0604030504040204" pitchFamily="34" charset="0"/>
              </a:rPr>
              <a:t> life and breath and all things;  </a:t>
            </a:r>
            <a:endParaRPr lang="en-US" sz="2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36892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My Soul is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1" y="1392532"/>
            <a:ext cx="11484077" cy="3046988"/>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Joshua 24:14-15</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"Now, therefore, fear the LORD and serve Him in sincerity and truth; and put away the gods which your fathers served beyond the River and in Egypt, and serve the LORD.  "If it is disagreeable in your sight to serve the LORD, choose for yourselves today whom you will serve: whether the gods which your fathers served which were beyond the River, or the gods of the Amorites in whose land you are living; but as for me and my house, we will serve the LORD."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49041" y="4642009"/>
            <a:ext cx="11484077" cy="2215991"/>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Matthew 7:13-14</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"Enter through the narrow gate; for the gate is wide and the way is broad that leads to destruction, and there are many who enter through it.  "For the gate is small and the way is narrow that leads to life, and there are few who find it.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Tree>
    <p:extLst>
      <p:ext uri="{BB962C8B-B14F-4D97-AF65-F5344CB8AC3E}">
        <p14:creationId xmlns:p14="http://schemas.microsoft.com/office/powerpoint/2010/main" val="2848422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954107"/>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My Soul is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0" y="2093528"/>
            <a:ext cx="11484077" cy="830997"/>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Romans 14:12</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So then each one of us will give an account of himself to God. </a:t>
            </a:r>
            <a:endParaRPr lang="en-US" sz="2400" dirty="0">
              <a:latin typeface="Verdana" panose="020B0604030504040204" pitchFamily="34" charset="0"/>
              <a:ea typeface="Verdana" panose="020B0604030504040204" pitchFamily="34" charset="0"/>
            </a:endParaRPr>
          </a:p>
        </p:txBody>
      </p:sp>
      <p:sp>
        <p:nvSpPr>
          <p:cNvPr id="4" name="TextBox 3">
            <a:extLst>
              <a:ext uri="{FF2B5EF4-FFF2-40B4-BE49-F238E27FC236}">
                <a16:creationId xmlns:a16="http://schemas.microsoft.com/office/drawing/2014/main" id="{2785690A-E4CC-5444-12C6-4984117872DC}"/>
              </a:ext>
            </a:extLst>
          </p:cNvPr>
          <p:cNvSpPr txBox="1"/>
          <p:nvPr/>
        </p:nvSpPr>
        <p:spPr>
          <a:xfrm>
            <a:off x="349040" y="3611663"/>
            <a:ext cx="11484077" cy="2215991"/>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2 Corinthians 5:10</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For we must all appear before the judgment seat of Christ, so that each one may be recompensed for his deeds in the body, according to what he has done, whether good or bad.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Tree>
    <p:extLst>
      <p:ext uri="{BB962C8B-B14F-4D97-AF65-F5344CB8AC3E}">
        <p14:creationId xmlns:p14="http://schemas.microsoft.com/office/powerpoint/2010/main" val="3428390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6268B-0758-E039-5243-D6791E5846D3}"/>
              </a:ext>
            </a:extLst>
          </p:cNvPr>
          <p:cNvSpPr txBox="1"/>
          <p:nvPr/>
        </p:nvSpPr>
        <p:spPr>
          <a:xfrm>
            <a:off x="349042" y="452284"/>
            <a:ext cx="11484077" cy="1384995"/>
          </a:xfrm>
          <a:prstGeom prst="rect">
            <a:avLst/>
          </a:prstGeom>
          <a:noFill/>
        </p:spPr>
        <p:txBody>
          <a:bodyPr wrap="square" rtlCol="0">
            <a:spAutoFit/>
          </a:bodyPr>
          <a:lstStyle/>
          <a:p>
            <a:pPr algn="ctr"/>
            <a:r>
              <a:rPr lang="en-US" sz="2800" dirty="0">
                <a:latin typeface="Verdana" panose="020B0604030504040204" pitchFamily="34" charset="0"/>
                <a:ea typeface="Verdana" panose="020B0604030504040204" pitchFamily="34" charset="0"/>
              </a:rPr>
              <a:t>STEWARDSHIP: Souls in Our Hands – Souls of Others are in My Hands</a:t>
            </a:r>
          </a:p>
          <a:p>
            <a:pPr algn="ctr"/>
            <a:endParaRPr lang="en-US" sz="2800" dirty="0">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B31136C-908C-DB2A-9FC5-B7EDDBBD9F9F}"/>
              </a:ext>
            </a:extLst>
          </p:cNvPr>
          <p:cNvSpPr txBox="1"/>
          <p:nvPr/>
        </p:nvSpPr>
        <p:spPr>
          <a:xfrm>
            <a:off x="349040" y="2093528"/>
            <a:ext cx="11484077" cy="184665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Hebrews 13:17</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Obey your leaders and submit </a:t>
            </a:r>
            <a:r>
              <a:rPr lang="x-none" sz="2400" i="1" dirty="0">
                <a:latin typeface="Verdana" panose="020B0604030504040204" pitchFamily="34" charset="0"/>
                <a:ea typeface="Verdana" panose="020B0604030504040204" pitchFamily="34" charset="0"/>
              </a:rPr>
              <a:t>to them,</a:t>
            </a:r>
            <a:r>
              <a:rPr lang="x-none" sz="2400" dirty="0">
                <a:latin typeface="Verdana" panose="020B0604030504040204" pitchFamily="34" charset="0"/>
                <a:ea typeface="Verdana" panose="020B0604030504040204" pitchFamily="34" charset="0"/>
              </a:rPr>
              <a:t> for they keep watch over your souls as those who will give an account. Let them do this with joy and not with grief, for this would be unprofitable for you.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
        <p:nvSpPr>
          <p:cNvPr id="4" name="TextBox 3">
            <a:extLst>
              <a:ext uri="{FF2B5EF4-FFF2-40B4-BE49-F238E27FC236}">
                <a16:creationId xmlns:a16="http://schemas.microsoft.com/office/drawing/2014/main" id="{2785690A-E4CC-5444-12C6-4984117872DC}"/>
              </a:ext>
            </a:extLst>
          </p:cNvPr>
          <p:cNvSpPr txBox="1"/>
          <p:nvPr/>
        </p:nvSpPr>
        <p:spPr>
          <a:xfrm>
            <a:off x="349040" y="4196436"/>
            <a:ext cx="11484077" cy="1846659"/>
          </a:xfrm>
          <a:prstGeom prst="rect">
            <a:avLst/>
          </a:prstGeom>
          <a:noFill/>
        </p:spPr>
        <p:txBody>
          <a:bodyPr wrap="square" rtlCol="0">
            <a:spAutoFit/>
          </a:bodyPr>
          <a:lstStyle/>
          <a:p>
            <a:pPr algn="ctr"/>
            <a:r>
              <a:rPr lang="x-none" sz="2400" dirty="0">
                <a:latin typeface="Verdana" panose="020B0604030504040204" pitchFamily="34" charset="0"/>
                <a:ea typeface="Verdana" panose="020B0604030504040204" pitchFamily="34" charset="0"/>
              </a:rPr>
              <a:t>Ephesians 6:4</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Fathers, do not provoke your children to anger, but bring them up in the discipline and instruction of the Lord. </a:t>
            </a:r>
            <a:endParaRPr lang="en-US" sz="2400" dirty="0">
              <a:latin typeface="Verdana" panose="020B0604030504040204" pitchFamily="34" charset="0"/>
              <a:ea typeface="Verdana" panose="020B0604030504040204" pitchFamily="34" charset="0"/>
            </a:endParaRPr>
          </a:p>
          <a:p>
            <a:pPr algn="ctr"/>
            <a:r>
              <a:rPr lang="x-none" sz="2400" dirty="0">
                <a:latin typeface="Verdana" panose="020B0604030504040204" pitchFamily="34" charset="0"/>
                <a:ea typeface="Verdana" panose="020B0604030504040204" pitchFamily="34" charset="0"/>
              </a:rPr>
              <a:t> </a:t>
            </a:r>
            <a:endParaRPr lang="en-US" sz="2400" dirty="0">
              <a:latin typeface="Verdana" panose="020B0604030504040204" pitchFamily="34" charset="0"/>
              <a:ea typeface="Verdana" panose="020B0604030504040204" pitchFamily="34" charset="0"/>
            </a:endParaRPr>
          </a:p>
          <a:p>
            <a:r>
              <a:rPr lang="x-none" b="1" dirty="0"/>
              <a:t> </a:t>
            </a:r>
            <a:endParaRPr lang="en-US" dirty="0"/>
          </a:p>
        </p:txBody>
      </p:sp>
    </p:spTree>
    <p:extLst>
      <p:ext uri="{BB962C8B-B14F-4D97-AF65-F5344CB8AC3E}">
        <p14:creationId xmlns:p14="http://schemas.microsoft.com/office/powerpoint/2010/main" val="4283312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AccentBoxVTI">
  <a:themeElements>
    <a:clrScheme name="AnalogousFromDarkSeedLeftStep">
      <a:dk1>
        <a:srgbClr val="000000"/>
      </a:dk1>
      <a:lt1>
        <a:srgbClr val="FFFFFF"/>
      </a:lt1>
      <a:dk2>
        <a:srgbClr val="1C2831"/>
      </a:dk2>
      <a:lt2>
        <a:srgbClr val="F0F3F1"/>
      </a:lt2>
      <a:accent1>
        <a:srgbClr val="C34DB7"/>
      </a:accent1>
      <a:accent2>
        <a:srgbClr val="8C3BB1"/>
      </a:accent2>
      <a:accent3>
        <a:srgbClr val="6D4DC3"/>
      </a:accent3>
      <a:accent4>
        <a:srgbClr val="3F50B3"/>
      </a:accent4>
      <a:accent5>
        <a:srgbClr val="4D90C3"/>
      </a:accent5>
      <a:accent6>
        <a:srgbClr val="3BAFB1"/>
      </a:accent6>
      <a:hlink>
        <a:srgbClr val="3F72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2154</TotalTime>
  <Words>1469</Words>
  <Application>Microsoft Office PowerPoint</Application>
  <PresentationFormat>Widescreen</PresentationFormat>
  <Paragraphs>99</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Freestyle Script</vt:lpstr>
      <vt:lpstr>Neue Haas Grotesk Text Pro</vt:lpstr>
      <vt:lpstr>Verdana</vt:lpstr>
      <vt:lpstr>AccentBoxVTI</vt:lpstr>
      <vt:lpstr>Spiritual Maturity &amp;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Richard Watson</dc:creator>
  <cp:lastModifiedBy>David Sproule</cp:lastModifiedBy>
  <cp:revision>5</cp:revision>
  <dcterms:created xsi:type="dcterms:W3CDTF">2024-05-31T20:52:09Z</dcterms:created>
  <dcterms:modified xsi:type="dcterms:W3CDTF">2024-07-14T12:19:15Z</dcterms:modified>
</cp:coreProperties>
</file>