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90" r:id="rId3"/>
    <p:sldId id="291" r:id="rId4"/>
    <p:sldId id="303" r:id="rId5"/>
    <p:sldId id="292" r:id="rId6"/>
    <p:sldId id="293" r:id="rId7"/>
    <p:sldId id="294" r:id="rId8"/>
    <p:sldId id="295" r:id="rId9"/>
    <p:sldId id="296" r:id="rId10"/>
    <p:sldId id="297" r:id="rId11"/>
    <p:sldId id="298" r:id="rId12"/>
    <p:sldId id="299" r:id="rId13"/>
    <p:sldId id="300" r:id="rId14"/>
    <p:sldId id="301"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5C3AB-D80B-4AB6-B5DC-60174EA10511}" v="139" dt="2024-07-06T13:00:13.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2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7/7/2024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7/7/2024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7/7/2024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7/7/2024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7/7/2024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7/7/2024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7/7/2024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7/7/2024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7/7/2024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7/7/2024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7/7/2024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7/7/2024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953730" y="1106922"/>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dirty="0">
                <a:solidFill>
                  <a:schemeClr val="bg1"/>
                </a:solidFill>
                <a:latin typeface="Freestyle Script" panose="030804020302050B0404" pitchFamily="66" charset="0"/>
              </a:rPr>
            </a:br>
            <a:r>
              <a:rPr lang="en-US" sz="8800" b="1" dirty="0">
                <a:solidFill>
                  <a:schemeClr val="bg1"/>
                </a:solidFill>
                <a:latin typeface="Freestyle Script" panose="030804020302050B0404" pitchFamily="66" charset="0"/>
              </a:rPr>
              <a:t>Stewardship</a:t>
            </a: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A904DC-7890-5C7C-C138-9D8FA27069C0}"/>
              </a:ext>
            </a:extLst>
          </p:cNvPr>
          <p:cNvSpPr txBox="1"/>
          <p:nvPr/>
        </p:nvSpPr>
        <p:spPr>
          <a:xfrm>
            <a:off x="314631" y="4395019"/>
            <a:ext cx="11621729" cy="1569660"/>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Creating a consciousness of opportunities and responsibilities in worship to God and service to our fellow man</a:t>
            </a:r>
          </a:p>
          <a:p>
            <a:endParaRPr lang="en-US" sz="2400" dirty="0">
              <a:solidFill>
                <a:schemeClr val="bg1"/>
              </a:solidFill>
              <a:latin typeface="Verdana" panose="020B0604030504040204" pitchFamily="34" charset="0"/>
              <a:ea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rPr>
              <a:t>To be Stewards of God’s Grace</a:t>
            </a:r>
          </a:p>
        </p:txBody>
      </p: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The Parable of the Talents</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2345415"/>
            <a:ext cx="11484077" cy="1477328"/>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James 4:17</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Therefore, to one who knows </a:t>
            </a:r>
            <a:r>
              <a:rPr lang="x-none" sz="2400" i="1" dirty="0">
                <a:latin typeface="Verdana" panose="020B0604030504040204" pitchFamily="34" charset="0"/>
                <a:ea typeface="Verdana" panose="020B0604030504040204" pitchFamily="34" charset="0"/>
              </a:rPr>
              <a:t>the</a:t>
            </a:r>
            <a:r>
              <a:rPr lang="x-none" sz="2400" dirty="0">
                <a:latin typeface="Verdana" panose="020B0604030504040204" pitchFamily="34" charset="0"/>
                <a:ea typeface="Verdana" panose="020B0604030504040204" pitchFamily="34" charset="0"/>
              </a:rPr>
              <a:t> right thing to do and does not do it, to him it is sin. </a:t>
            </a:r>
            <a:endParaRPr lang="en-US" sz="2400" dirty="0">
              <a:latin typeface="Verdana" panose="020B0604030504040204" pitchFamily="34" charset="0"/>
              <a:ea typeface="Verdana" panose="020B0604030504040204" pitchFamily="34" charset="0"/>
            </a:endParaRPr>
          </a:p>
          <a:p>
            <a:pPr algn="ctr"/>
            <a:endParaRPr lang="en-US" dirty="0"/>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4431890"/>
            <a:ext cx="11484077" cy="461665"/>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What was the end result for the one talent man?</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8250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has High Expectations of Us</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2345415"/>
            <a:ext cx="11484077" cy="184665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Luke 12:48(b)</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From everyone who has been given much, much will be required; and to whom they entrusted much, of him they will ask all the more.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pPr algn="ctr"/>
            <a:endParaRPr lang="en-US" dirty="0"/>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4431890"/>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Mark 14:6,8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But Jesus said, "Let her alone; why do you bother her? She has done a good deed to Me. "She has done what she could; she has anointed My body beforehand for the burial.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84125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has High Expectations of Us</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7" y="1954161"/>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Exodus 4:2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 LORD said to him, "What is that in your hand?" And he said, "A staff." </a:t>
            </a:r>
            <a:endParaRPr lang="en-US" dirty="0"/>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3566340"/>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2 Kings 4:2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Elisha said to her, "What shall I do for you? Tell me, what do you have in the house?" And she said, "Your maidservant has nothing in the house except a jar of oil."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13946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has High Expectations of Us</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1707312"/>
            <a:ext cx="11484077" cy="267765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Mark 12:41-43</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And He sat down opposite the treasury, and </a:t>
            </a:r>
            <a:r>
              <a:rPr lang="x-none" sz="2400" i="1" dirty="0">
                <a:latin typeface="Verdana" panose="020B0604030504040204" pitchFamily="34" charset="0"/>
                <a:ea typeface="Verdana" panose="020B0604030504040204" pitchFamily="34" charset="0"/>
              </a:rPr>
              <a:t>began</a:t>
            </a:r>
            <a:r>
              <a:rPr lang="x-none" sz="2400" dirty="0">
                <a:latin typeface="Verdana" panose="020B0604030504040204" pitchFamily="34" charset="0"/>
                <a:ea typeface="Verdana" panose="020B0604030504040204" pitchFamily="34" charset="0"/>
              </a:rPr>
              <a:t> observing how the people were putting money into the treasury; and many rich people were putting in large sums.  A poor widow came and put in two small copper coins, which amount to a cent.  Calling his disciples to Him, He said to them, "Truly I say to you, this poor widow put in more than all the contributors to the treasury;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4874031"/>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Corinthians 10:31</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Whether, then, you eat or drink or whatever you do, do all to the glory of God.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3921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has High Expectations of Us</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1707312"/>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Ephesians 3:20-21</a:t>
            </a:r>
            <a:endParaRPr lang="en-US" sz="2400" dirty="0">
              <a:latin typeface="Verdana" panose="020B0604030504040204" pitchFamily="34" charset="0"/>
              <a:ea typeface="Verdana" panose="020B0604030504040204" pitchFamily="34" charset="0"/>
            </a:endParaRPr>
          </a:p>
          <a:p>
            <a:r>
              <a:rPr lang="x-none" sz="2400" dirty="0">
                <a:latin typeface="Verdana" panose="020B0604030504040204" pitchFamily="34" charset="0"/>
                <a:ea typeface="Verdana" panose="020B0604030504040204" pitchFamily="34" charset="0"/>
              </a:rPr>
              <a:t>Now to Him who is able to do exceedingly abundantly above all that we ask or think, according to the power that works in us, to Him </a:t>
            </a:r>
            <a:r>
              <a:rPr lang="x-none" sz="2400" i="1" dirty="0">
                <a:latin typeface="Verdana" panose="020B0604030504040204" pitchFamily="34" charset="0"/>
                <a:ea typeface="Verdana" panose="020B0604030504040204" pitchFamily="34" charset="0"/>
              </a:rPr>
              <a:t>be</a:t>
            </a:r>
            <a:r>
              <a:rPr lang="x-none" sz="2400" dirty="0">
                <a:latin typeface="Verdana" panose="020B0604030504040204" pitchFamily="34" charset="0"/>
                <a:ea typeface="Verdana" panose="020B0604030504040204" pitchFamily="34" charset="0"/>
              </a:rPr>
              <a:t> glory in the church by Christ Jesus to all generations, forever and ever. Amen. (NKJV)</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56" y="3653696"/>
            <a:ext cx="11484077" cy="3046988"/>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Ephesians 6:5-8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Slaves, be obedient to those who are your masters according to the flesh, with fear and trembling, in the sincerity of your heart, as to Christ;  not by way of eyeservice, as men-pleasers, but as slaves of Christ, doing the will of God from the heart.  With good will render service, as to the Lord, and not to men, knowing that whatever good thing each one does, this he will receive back from the Lord, whether slave or free.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0795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We Must Give an Accounting</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1707312"/>
            <a:ext cx="11484077" cy="110799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Corinthians 3:9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we are God's fellow workers; you are God's field, God's building.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
        <p:nvSpPr>
          <p:cNvPr id="4" name="TextBox 3">
            <a:extLst>
              <a:ext uri="{FF2B5EF4-FFF2-40B4-BE49-F238E27FC236}">
                <a16:creationId xmlns:a16="http://schemas.microsoft.com/office/drawing/2014/main" id="{2785690A-E4CC-5444-12C6-4984117872DC}"/>
              </a:ext>
            </a:extLst>
          </p:cNvPr>
          <p:cNvSpPr txBox="1"/>
          <p:nvPr/>
        </p:nvSpPr>
        <p:spPr>
          <a:xfrm>
            <a:off x="353956" y="2980309"/>
            <a:ext cx="11484077" cy="4062651"/>
          </a:xfrm>
          <a:prstGeom prst="rect">
            <a:avLst/>
          </a:prstGeom>
          <a:noFill/>
        </p:spPr>
        <p:txBody>
          <a:bodyPr wrap="square" rtlCol="0">
            <a:spAutoFit/>
          </a:bodyPr>
          <a:lstStyle/>
          <a:p>
            <a:pPr algn="ctr"/>
            <a:r>
              <a:rPr lang="x-none" sz="2400" b="1" dirty="0">
                <a:latin typeface="Verdana" panose="020B0604030504040204" pitchFamily="34" charset="0"/>
                <a:ea typeface="Verdana" panose="020B0604030504040204" pitchFamily="34" charset="0"/>
              </a:rPr>
              <a:t>Conclusion</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 </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God has a reason for everything he does</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 </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He gives us abilities for a purpose</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 </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Find that purpose and fulfill it</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 </a:t>
            </a:r>
            <a:endParaRPr lang="en-US" sz="2400" b="1" dirty="0">
              <a:latin typeface="Verdana" panose="020B0604030504040204" pitchFamily="34" charset="0"/>
              <a:ea typeface="Verdana" panose="020B0604030504040204" pitchFamily="34" charset="0"/>
            </a:endParaRPr>
          </a:p>
          <a:p>
            <a:pPr algn="ctr"/>
            <a:r>
              <a:rPr lang="x-none" sz="2400" b="1" dirty="0">
                <a:latin typeface="Verdana" panose="020B0604030504040204" pitchFamily="34" charset="0"/>
                <a:ea typeface="Verdana" panose="020B0604030504040204" pitchFamily="34" charset="0"/>
              </a:rPr>
              <a:t>Christian joy and well-being result from dedicating ourselves to Christ</a:t>
            </a:r>
            <a:endParaRPr lang="en-US" sz="2400" b="1" dirty="0">
              <a:latin typeface="Verdana" panose="020B0604030504040204" pitchFamily="34" charset="0"/>
              <a:ea typeface="Verdana" panose="020B0604030504040204" pitchFamily="34" charset="0"/>
            </a:endParaRPr>
          </a:p>
          <a:p>
            <a:r>
              <a:rPr lang="x-none" dirty="0"/>
              <a:t> </a:t>
            </a:r>
            <a:endParaRPr lang="en-US" dirty="0"/>
          </a:p>
        </p:txBody>
      </p:sp>
    </p:spTree>
    <p:extLst>
      <p:ext uri="{BB962C8B-B14F-4D97-AF65-F5344CB8AC3E}">
        <p14:creationId xmlns:p14="http://schemas.microsoft.com/office/powerpoint/2010/main" val="1906016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868507"/>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To show that God, by his Grace, endows us with different abilities with the expectation that use them for service to mankind and to HIS Glory.</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9" y="3737100"/>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All of our abilities come from God</a:t>
            </a:r>
          </a:p>
          <a:p>
            <a:pPr algn="ct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en-US" sz="2400" dirty="0">
                <a:latin typeface="Verdana" panose="020B0604030504040204" pitchFamily="34" charset="0"/>
                <a:ea typeface="Verdana" panose="020B0604030504040204" pitchFamily="34" charset="0"/>
                <a:cs typeface="Times New Roman" panose="02020603050405020304" pitchFamily="18" charset="0"/>
              </a:rPr>
              <a:t>God has High Expectations of Us</a:t>
            </a:r>
          </a:p>
          <a:p>
            <a:pPr algn="ctr"/>
            <a:endParaRPr lang="en-US" sz="2400" dirty="0">
              <a:effectLst/>
              <a:latin typeface="Verdana" panose="020B0604030504040204" pitchFamily="34" charset="0"/>
              <a:ea typeface="Verdana" panose="020B0604030504040204" pitchFamily="34" charset="0"/>
              <a:cs typeface="Times New Roman" panose="02020603050405020304" pitchFamily="18" charset="0"/>
            </a:endParaRPr>
          </a:p>
          <a:p>
            <a:pPr algn="ctr"/>
            <a:r>
              <a:rPr lang="en-US" sz="2400" dirty="0">
                <a:latin typeface="Verdana" panose="020B0604030504040204" pitchFamily="34" charset="0"/>
                <a:ea typeface="Verdana" panose="020B0604030504040204" pitchFamily="34" charset="0"/>
                <a:cs typeface="Times New Roman" panose="02020603050405020304" pitchFamily="18" charset="0"/>
              </a:rPr>
              <a:t>An accounting of what we have done with our abilities will be due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83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We are Totally Dependent upon Our Father</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9" y="1997388"/>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James 1:17</a:t>
            </a:r>
          </a:p>
          <a:p>
            <a:pPr algn="ctr"/>
            <a:r>
              <a:rPr lang="en-US" sz="2400" dirty="0">
                <a:latin typeface="Verdana" panose="020B0604030504040204" pitchFamily="34" charset="0"/>
                <a:ea typeface="Verdana" panose="020B0604030504040204" pitchFamily="34" charset="0"/>
              </a:rPr>
              <a:t>Every good gift and every perfect gift is from above, and comes down from the Father of lights, with whom there is no variation or shadow of turning. </a:t>
            </a:r>
          </a:p>
        </p:txBody>
      </p:sp>
      <p:sp>
        <p:nvSpPr>
          <p:cNvPr id="5" name="TextBox 4">
            <a:extLst>
              <a:ext uri="{FF2B5EF4-FFF2-40B4-BE49-F238E27FC236}">
                <a16:creationId xmlns:a16="http://schemas.microsoft.com/office/drawing/2014/main" id="{15476E1B-C9BC-3F48-5BB3-C6E8AD3550EF}"/>
              </a:ext>
            </a:extLst>
          </p:cNvPr>
          <p:cNvSpPr txBox="1"/>
          <p:nvPr/>
        </p:nvSpPr>
        <p:spPr>
          <a:xfrm>
            <a:off x="353958" y="3727157"/>
            <a:ext cx="11484077" cy="1107996"/>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Hebrews 6:18(a) </a:t>
            </a:r>
          </a:p>
          <a:p>
            <a:pPr algn="ctr"/>
            <a:r>
              <a:rPr lang="en-US" sz="2400" dirty="0">
                <a:latin typeface="Verdana" panose="020B0604030504040204" pitchFamily="34" charset="0"/>
                <a:ea typeface="Verdana" panose="020B0604030504040204" pitchFamily="34" charset="0"/>
              </a:rPr>
              <a:t>that by two immutable things, in which it </a:t>
            </a:r>
            <a:r>
              <a:rPr lang="en-US" sz="2400" i="1" dirty="0">
                <a:latin typeface="Verdana" panose="020B0604030504040204" pitchFamily="34" charset="0"/>
                <a:ea typeface="Verdana" panose="020B0604030504040204" pitchFamily="34" charset="0"/>
              </a:rPr>
              <a:t>is</a:t>
            </a:r>
            <a:r>
              <a:rPr lang="en-US" sz="2400" dirty="0">
                <a:latin typeface="Verdana" panose="020B0604030504040204" pitchFamily="34" charset="0"/>
                <a:ea typeface="Verdana" panose="020B0604030504040204" pitchFamily="34" charset="0"/>
              </a:rPr>
              <a:t> impossible for God to lie,</a:t>
            </a:r>
          </a:p>
          <a:p>
            <a:pPr algn="ctr"/>
            <a:r>
              <a:rPr lang="en-US" dirty="0"/>
              <a:t> </a:t>
            </a:r>
          </a:p>
        </p:txBody>
      </p:sp>
      <p:sp>
        <p:nvSpPr>
          <p:cNvPr id="3" name="TextBox 2">
            <a:extLst>
              <a:ext uri="{FF2B5EF4-FFF2-40B4-BE49-F238E27FC236}">
                <a16:creationId xmlns:a16="http://schemas.microsoft.com/office/drawing/2014/main" id="{C9BDD507-58C7-A94B-67B8-7DDE2E93020A}"/>
              </a:ext>
            </a:extLst>
          </p:cNvPr>
          <p:cNvSpPr txBox="1"/>
          <p:nvPr/>
        </p:nvSpPr>
        <p:spPr>
          <a:xfrm>
            <a:off x="353957" y="4995262"/>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James 4:4</a:t>
            </a:r>
          </a:p>
          <a:p>
            <a:pPr algn="ctr"/>
            <a:r>
              <a:rPr lang="en-US" sz="2400" dirty="0">
                <a:latin typeface="Verdana" panose="020B0604030504040204" pitchFamily="34" charset="0"/>
                <a:ea typeface="Verdana" panose="020B0604030504040204" pitchFamily="34" charset="0"/>
              </a:rPr>
              <a:t>Adulterers and adulteresses! Do you not know that friendship with the world is enmity with God? Whoever therefore wants to be a friend of the world makes himself an enemy of God. </a:t>
            </a:r>
            <a:endParaRPr lang="en-US" dirty="0"/>
          </a:p>
        </p:txBody>
      </p:sp>
    </p:spTree>
    <p:extLst>
      <p:ext uri="{BB962C8B-B14F-4D97-AF65-F5344CB8AC3E}">
        <p14:creationId xmlns:p14="http://schemas.microsoft.com/office/powerpoint/2010/main" val="1831663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We are Totally Dependent upon Our Father</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2459504"/>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John 8:44</a:t>
            </a:r>
          </a:p>
          <a:p>
            <a:pPr marL="73025" marR="0">
              <a:spcBef>
                <a:spcPts val="0"/>
              </a:spcBef>
              <a:spcAft>
                <a:spcPts val="0"/>
              </a:spcAft>
            </a:pPr>
            <a:r>
              <a:rPr lang="en-US" sz="2400" dirty="0">
                <a:effectLst/>
                <a:latin typeface="Verdana" panose="020B0604030504040204" pitchFamily="34" charset="0"/>
                <a:ea typeface="Verdana" panose="020B0604030504040204" pitchFamily="34" charset="0"/>
                <a:cs typeface="Times New Roman" panose="02020603050405020304" pitchFamily="18" charset="0"/>
              </a:rPr>
              <a:t>You are of your father the devil, and your will is to do your father's desires. He was a murderer from the beginning, and does not stand in the truth, because there is no truth in him. When he lies, he speaks out of his own character, for he is a liar and the father of lies.</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5476E1B-C9BC-3F48-5BB3-C6E8AD3550EF}"/>
              </a:ext>
            </a:extLst>
          </p:cNvPr>
          <p:cNvSpPr txBox="1"/>
          <p:nvPr/>
        </p:nvSpPr>
        <p:spPr>
          <a:xfrm>
            <a:off x="353961" y="4736928"/>
            <a:ext cx="11484077" cy="1477328"/>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Romans 8:32 </a:t>
            </a:r>
          </a:p>
          <a:p>
            <a:pPr algn="ctr"/>
            <a:r>
              <a:rPr lang="en-US" sz="2400" dirty="0">
                <a:latin typeface="Verdana" panose="020B0604030504040204" pitchFamily="34" charset="0"/>
                <a:ea typeface="Verdana" panose="020B0604030504040204" pitchFamily="34" charset="0"/>
              </a:rPr>
              <a:t>He who did not spare His own Son, but delivered Him up for us all, how shall He not with Him also freely give us all things? </a:t>
            </a:r>
          </a:p>
          <a:p>
            <a:pPr algn="ctr"/>
            <a:r>
              <a:rPr lang="en-US" dirty="0"/>
              <a:t> </a:t>
            </a:r>
          </a:p>
        </p:txBody>
      </p:sp>
    </p:spTree>
    <p:extLst>
      <p:ext uri="{BB962C8B-B14F-4D97-AF65-F5344CB8AC3E}">
        <p14:creationId xmlns:p14="http://schemas.microsoft.com/office/powerpoint/2010/main" val="1549042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We are Totally Dependent upon Our Father</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6" y="1954161"/>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James 1:5-6 </a:t>
            </a:r>
          </a:p>
          <a:p>
            <a:pPr algn="ctr"/>
            <a:r>
              <a:rPr lang="x-none" sz="2400" dirty="0">
                <a:latin typeface="Verdana" panose="020B0604030504040204" pitchFamily="34" charset="0"/>
                <a:ea typeface="Verdana" panose="020B0604030504040204" pitchFamily="34" charset="0"/>
              </a:rPr>
              <a:t>If any of you lacks wisdom, let him ask of God, who gives to all liberally and without reproach, and it will be given to him.  But let him ask in faith, with no doubting, for he who doubts is like a wave of the sea driven and tossed by the wind. </a:t>
            </a:r>
            <a:r>
              <a:rPr lang="en-US" sz="2400" dirty="0">
                <a:latin typeface="Verdana" panose="020B0604030504040204" pitchFamily="34" charset="0"/>
                <a:ea typeface="Verdana" panose="020B0604030504040204" pitchFamily="34" charset="0"/>
              </a:rPr>
              <a:t> </a:t>
            </a:r>
          </a:p>
        </p:txBody>
      </p:sp>
      <p:sp>
        <p:nvSpPr>
          <p:cNvPr id="5" name="TextBox 4">
            <a:extLst>
              <a:ext uri="{FF2B5EF4-FFF2-40B4-BE49-F238E27FC236}">
                <a16:creationId xmlns:a16="http://schemas.microsoft.com/office/drawing/2014/main" id="{03F7C1C1-3399-1A6D-C77C-3E2F411149FC}"/>
              </a:ext>
            </a:extLst>
          </p:cNvPr>
          <p:cNvSpPr txBox="1"/>
          <p:nvPr/>
        </p:nvSpPr>
        <p:spPr>
          <a:xfrm>
            <a:off x="353956" y="4613587"/>
            <a:ext cx="11484077" cy="830997"/>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Acts 17:28 </a:t>
            </a:r>
          </a:p>
          <a:p>
            <a:pPr algn="ctr"/>
            <a:r>
              <a:rPr lang="en-US" sz="2400" dirty="0">
                <a:latin typeface="Verdana" panose="020B0604030504040204" pitchFamily="34" charset="0"/>
                <a:ea typeface="Verdana" panose="020B0604030504040204" pitchFamily="34" charset="0"/>
              </a:rPr>
              <a:t>for in Him we live and move and have our being</a:t>
            </a:r>
          </a:p>
        </p:txBody>
      </p:sp>
    </p:spTree>
    <p:extLst>
      <p:ext uri="{BB962C8B-B14F-4D97-AF65-F5344CB8AC3E}">
        <p14:creationId xmlns:p14="http://schemas.microsoft.com/office/powerpoint/2010/main" val="3870142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Gives Different Abilities to Different People</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2508551"/>
            <a:ext cx="11484077" cy="110799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Corinthians 12:4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There are diversities of gifts, but the same Spirit. </a:t>
            </a:r>
            <a:endParaRPr lang="en-US" sz="2400" dirty="0">
              <a:latin typeface="Verdana" panose="020B0604030504040204" pitchFamily="34" charset="0"/>
              <a:ea typeface="Verdana" panose="020B0604030504040204" pitchFamily="34" charset="0"/>
            </a:endParaRPr>
          </a:p>
          <a:p>
            <a:pPr algn="ctr"/>
            <a:r>
              <a:rPr lang="en-US" dirty="0"/>
              <a:t>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7" y="4018202"/>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Romans 12:4-5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as we have many members in one body, but all the members do not have the same function, so we, </a:t>
            </a:r>
            <a:r>
              <a:rPr lang="x-none" sz="2400" i="1" dirty="0">
                <a:latin typeface="Verdana" panose="020B0604030504040204" pitchFamily="34" charset="0"/>
                <a:ea typeface="Verdana" panose="020B0604030504040204" pitchFamily="34" charset="0"/>
              </a:rPr>
              <a:t>being</a:t>
            </a:r>
            <a:r>
              <a:rPr lang="x-none" sz="2400" dirty="0">
                <a:latin typeface="Verdana" panose="020B0604030504040204" pitchFamily="34" charset="0"/>
                <a:ea typeface="Verdana" panose="020B0604030504040204" pitchFamily="34" charset="0"/>
              </a:rPr>
              <a:t> many, are one body in Christ, and individually members of one another.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8422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Gives Different Abilities to Different People</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2508551"/>
            <a:ext cx="11484077" cy="3600986"/>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Exodus 31:1-5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Then the LORD spoke to Moses, saying: </a:t>
            </a:r>
            <a:endParaRPr lang="en-US" sz="2400" dirty="0">
              <a:latin typeface="Verdana" panose="020B0604030504040204" pitchFamily="34" charset="0"/>
              <a:ea typeface="Verdana" panose="020B0604030504040204" pitchFamily="34" charset="0"/>
            </a:endParaRPr>
          </a:p>
          <a:p>
            <a:pPr algn="ctr"/>
            <a:r>
              <a:rPr lang="x-none" sz="2400">
                <a:latin typeface="Verdana" panose="020B0604030504040204" pitchFamily="34" charset="0"/>
                <a:ea typeface="Verdana" panose="020B0604030504040204" pitchFamily="34" charset="0"/>
              </a:rPr>
              <a:t>"</a:t>
            </a:r>
            <a:r>
              <a:rPr lang="x-none" sz="2400" dirty="0">
                <a:latin typeface="Verdana" panose="020B0604030504040204" pitchFamily="34" charset="0"/>
                <a:ea typeface="Verdana" panose="020B0604030504040204" pitchFamily="34" charset="0"/>
              </a:rPr>
              <a:t>See, I have called by name Bezalel the son of Uri, the son of Hur, of the tribe of Judah.  And I have filled him with the Spirit of God, in wisdom, in understanding, in knowledge, and in all </a:t>
            </a:r>
            <a:r>
              <a:rPr lang="x-none" sz="2400" i="1" dirty="0">
                <a:latin typeface="Verdana" panose="020B0604030504040204" pitchFamily="34" charset="0"/>
                <a:ea typeface="Verdana" panose="020B0604030504040204" pitchFamily="34" charset="0"/>
              </a:rPr>
              <a:t>manner of</a:t>
            </a:r>
            <a:r>
              <a:rPr lang="x-none" sz="2400" dirty="0">
                <a:latin typeface="Verdana" panose="020B0604030504040204" pitchFamily="34" charset="0"/>
                <a:ea typeface="Verdana" panose="020B0604030504040204" pitchFamily="34" charset="0"/>
              </a:rPr>
              <a:t> workmanship, to design artistic works, to work in gold, in silver, in bronze, in cutting jewels for setting, in carving wood, and to work in all </a:t>
            </a:r>
            <a:r>
              <a:rPr lang="x-none" sz="2400" i="1" dirty="0">
                <a:latin typeface="Verdana" panose="020B0604030504040204" pitchFamily="34" charset="0"/>
                <a:ea typeface="Verdana" panose="020B0604030504040204" pitchFamily="34" charset="0"/>
              </a:rPr>
              <a:t>manner of</a:t>
            </a:r>
            <a:r>
              <a:rPr lang="x-none" sz="2400" dirty="0">
                <a:latin typeface="Verdana" panose="020B0604030504040204" pitchFamily="34" charset="0"/>
                <a:ea typeface="Verdana" panose="020B0604030504040204" pitchFamily="34" charset="0"/>
              </a:rPr>
              <a:t> workmanship. </a:t>
            </a:r>
            <a:endParaRPr lang="en-US" sz="2400" dirty="0">
              <a:latin typeface="Verdana" panose="020B0604030504040204" pitchFamily="34" charset="0"/>
              <a:ea typeface="Verdana" panose="020B0604030504040204" pitchFamily="34" charset="0"/>
            </a:endParaRPr>
          </a:p>
          <a:p>
            <a:r>
              <a:rPr lang="x-none" b="1" dirty="0"/>
              <a:t> </a:t>
            </a:r>
            <a:endParaRPr lang="en-US" dirty="0"/>
          </a:p>
          <a:p>
            <a:pPr algn="ctr"/>
            <a:r>
              <a:rPr lang="en-US" dirty="0"/>
              <a:t> </a:t>
            </a:r>
          </a:p>
        </p:txBody>
      </p:sp>
    </p:spTree>
    <p:extLst>
      <p:ext uri="{BB962C8B-B14F-4D97-AF65-F5344CB8AC3E}">
        <p14:creationId xmlns:p14="http://schemas.microsoft.com/office/powerpoint/2010/main" val="5419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God Gives Different Abilities to Different People</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6" y="2056686"/>
            <a:ext cx="11484077" cy="4801314"/>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Exodus 4:10-14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Then Moses said to the LORD, "O my Lord, I </a:t>
            </a:r>
            <a:r>
              <a:rPr lang="x-none" sz="2400" i="1" dirty="0">
                <a:latin typeface="Verdana" panose="020B0604030504040204" pitchFamily="34" charset="0"/>
                <a:ea typeface="Verdana" panose="020B0604030504040204" pitchFamily="34" charset="0"/>
              </a:rPr>
              <a:t>am</a:t>
            </a:r>
            <a:r>
              <a:rPr lang="x-none" sz="2400" dirty="0">
                <a:latin typeface="Verdana" panose="020B0604030504040204" pitchFamily="34" charset="0"/>
                <a:ea typeface="Verdana" panose="020B0604030504040204" pitchFamily="34" charset="0"/>
              </a:rPr>
              <a:t> not eloquent, neither before nor since You have spoken to Your servant; but I </a:t>
            </a:r>
            <a:r>
              <a:rPr lang="x-none" sz="2400" i="1" dirty="0">
                <a:latin typeface="Verdana" panose="020B0604030504040204" pitchFamily="34" charset="0"/>
                <a:ea typeface="Verdana" panose="020B0604030504040204" pitchFamily="34" charset="0"/>
              </a:rPr>
              <a:t>am</a:t>
            </a:r>
            <a:r>
              <a:rPr lang="x-none" sz="2400" dirty="0">
                <a:latin typeface="Verdana" panose="020B0604030504040204" pitchFamily="34" charset="0"/>
                <a:ea typeface="Verdana" panose="020B0604030504040204" pitchFamily="34" charset="0"/>
              </a:rPr>
              <a:t> slow of speech and slow of tongue." So the LORD said to him, "Who has made man's mouth? Or who makes the mute, the deaf, the seeing, or the blind? </a:t>
            </a:r>
            <a:r>
              <a:rPr lang="x-none" sz="2400" i="1" dirty="0">
                <a:latin typeface="Verdana" panose="020B0604030504040204" pitchFamily="34" charset="0"/>
                <a:ea typeface="Verdana" panose="020B0604030504040204" pitchFamily="34" charset="0"/>
              </a:rPr>
              <a:t>Have</a:t>
            </a:r>
            <a:r>
              <a:rPr lang="x-none" sz="2400" dirty="0">
                <a:latin typeface="Verdana" panose="020B0604030504040204" pitchFamily="34" charset="0"/>
                <a:ea typeface="Verdana" panose="020B0604030504040204" pitchFamily="34" charset="0"/>
              </a:rPr>
              <a:t> not I, the LORD?  Now therefore, go, and I will be with your mouth and teach you what you shall say."  But he said, "O my Lord, please send by the hand of whomever </a:t>
            </a:r>
            <a:r>
              <a:rPr lang="x-none" sz="2400" i="1" dirty="0">
                <a:latin typeface="Verdana" panose="020B0604030504040204" pitchFamily="34" charset="0"/>
                <a:ea typeface="Verdana" panose="020B0604030504040204" pitchFamily="34" charset="0"/>
              </a:rPr>
              <a:t>else</a:t>
            </a:r>
            <a:r>
              <a:rPr lang="x-none" sz="2400" dirty="0">
                <a:latin typeface="Verdana" panose="020B0604030504040204" pitchFamily="34" charset="0"/>
                <a:ea typeface="Verdana" panose="020B0604030504040204" pitchFamily="34" charset="0"/>
              </a:rPr>
              <a:t> You may send."  So the anger of the LORD was kindled against Moses, and He said: "Is not Aaron the Levite your brother? I know that he can speak well. And look, he is also coming out to meet you. When he sees you, he will be glad in his heart.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pPr algn="ctr"/>
            <a:r>
              <a:rPr lang="en-US" dirty="0"/>
              <a:t> </a:t>
            </a:r>
          </a:p>
        </p:txBody>
      </p:sp>
    </p:spTree>
    <p:extLst>
      <p:ext uri="{BB962C8B-B14F-4D97-AF65-F5344CB8AC3E}">
        <p14:creationId xmlns:p14="http://schemas.microsoft.com/office/powerpoint/2010/main" val="2121668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53957" y="157316"/>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Stewardship of Ability</a:t>
            </a:r>
          </a:p>
          <a:p>
            <a:pPr algn="ctr"/>
            <a:r>
              <a:rPr lang="en-US" sz="2800" dirty="0">
                <a:latin typeface="Verdana" panose="020B0604030504040204" pitchFamily="34" charset="0"/>
                <a:ea typeface="Verdana" panose="020B0604030504040204" pitchFamily="34" charset="0"/>
              </a:rPr>
              <a:t>All of Our Abilities Come from God – The Parable of the Talents</a:t>
            </a:r>
          </a:p>
        </p:txBody>
      </p:sp>
      <p:sp>
        <p:nvSpPr>
          <p:cNvPr id="3" name="TextBox 2">
            <a:extLst>
              <a:ext uri="{FF2B5EF4-FFF2-40B4-BE49-F238E27FC236}">
                <a16:creationId xmlns:a16="http://schemas.microsoft.com/office/drawing/2014/main" id="{AB31136C-908C-DB2A-9FC5-B7EDDBBD9F9F}"/>
              </a:ext>
            </a:extLst>
          </p:cNvPr>
          <p:cNvSpPr txBox="1"/>
          <p:nvPr/>
        </p:nvSpPr>
        <p:spPr>
          <a:xfrm>
            <a:off x="353957" y="1490008"/>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Matthew 25:14-30</a:t>
            </a:r>
          </a:p>
          <a:p>
            <a:pPr algn="ct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Whose goods did the master deliver?</a:t>
            </a:r>
            <a:r>
              <a:rPr lang="en-US" dirty="0"/>
              <a:t>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6" y="2848896"/>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To whom did the master deliver the talents?</a:t>
            </a:r>
          </a:p>
        </p:txBody>
      </p:sp>
      <p:sp>
        <p:nvSpPr>
          <p:cNvPr id="6" name="TextBox 5">
            <a:extLst>
              <a:ext uri="{FF2B5EF4-FFF2-40B4-BE49-F238E27FC236}">
                <a16:creationId xmlns:a16="http://schemas.microsoft.com/office/drawing/2014/main" id="{1B13577C-3B93-F0C8-E266-B04264D4F969}"/>
              </a:ext>
            </a:extLst>
          </p:cNvPr>
          <p:cNvSpPr txBox="1"/>
          <p:nvPr/>
        </p:nvSpPr>
        <p:spPr>
          <a:xfrm>
            <a:off x="349044" y="3335594"/>
            <a:ext cx="11484077" cy="461665"/>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Delivered t</a:t>
            </a:r>
            <a:r>
              <a:rPr lang="x-none" sz="2400" dirty="0">
                <a:latin typeface="Verdana" panose="020B0604030504040204" pitchFamily="34" charset="0"/>
                <a:ea typeface="Verdana" panose="020B0604030504040204" pitchFamily="34" charset="0"/>
              </a:rPr>
              <a:t>o every man according to </a:t>
            </a:r>
            <a:r>
              <a:rPr lang="x-none" sz="2400" i="1" dirty="0">
                <a:latin typeface="Verdana" panose="020B0604030504040204" pitchFamily="34" charset="0"/>
                <a:ea typeface="Verdana" panose="020B0604030504040204" pitchFamily="34" charset="0"/>
              </a:rPr>
              <a:t>his own ability. </a:t>
            </a:r>
            <a:endParaRPr lang="en-US" sz="2400" i="1" dirty="0">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37A1E63D-F131-1D7C-A110-DDF5F851EFA3}"/>
              </a:ext>
            </a:extLst>
          </p:cNvPr>
          <p:cNvSpPr txBox="1"/>
          <p:nvPr/>
        </p:nvSpPr>
        <p:spPr>
          <a:xfrm>
            <a:off x="353964" y="3812456"/>
            <a:ext cx="11484077" cy="461665"/>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The five talent man went and traded and made another five talents</a:t>
            </a:r>
            <a:endParaRPr lang="en-US" sz="2400"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FBCC3846-7120-F126-D494-F09265C629F4}"/>
              </a:ext>
            </a:extLst>
          </p:cNvPr>
          <p:cNvSpPr txBox="1"/>
          <p:nvPr/>
        </p:nvSpPr>
        <p:spPr>
          <a:xfrm>
            <a:off x="358883" y="4367979"/>
            <a:ext cx="11484077" cy="461665"/>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What did the one talent man do?</a:t>
            </a:r>
            <a:endParaRPr lang="en-US" sz="24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27AB2118-26C3-4597-4C51-9D50D4604CA2}"/>
              </a:ext>
            </a:extLst>
          </p:cNvPr>
          <p:cNvSpPr txBox="1"/>
          <p:nvPr/>
        </p:nvSpPr>
        <p:spPr>
          <a:xfrm>
            <a:off x="363799" y="4933334"/>
            <a:ext cx="11484077" cy="461665"/>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What blessing was pronounced on the first two servants?</a:t>
            </a:r>
            <a:endParaRPr lang="en-US" sz="2400"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5FC7A961-1A53-5CD8-B567-EB958CF10FE8}"/>
              </a:ext>
            </a:extLst>
          </p:cNvPr>
          <p:cNvSpPr txBox="1"/>
          <p:nvPr/>
        </p:nvSpPr>
        <p:spPr>
          <a:xfrm>
            <a:off x="358883" y="5498687"/>
            <a:ext cx="11484077" cy="461665"/>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The one talent man was described as wicked and lazy.</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49045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2321</TotalTime>
  <Words>1507</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Freestyle Script</vt:lpstr>
      <vt:lpstr>Neue Haas Grotesk Text Pro</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David Sproule</cp:lastModifiedBy>
  <cp:revision>4</cp:revision>
  <dcterms:created xsi:type="dcterms:W3CDTF">2024-05-31T20:52:09Z</dcterms:created>
  <dcterms:modified xsi:type="dcterms:W3CDTF">2024-07-07T12:36:50Z</dcterms:modified>
</cp:coreProperties>
</file>