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58" r:id="rId6"/>
    <p:sldId id="267" r:id="rId7"/>
    <p:sldId id="271" r:id="rId8"/>
    <p:sldId id="270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3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ABFA-1705-3C98-3B18-6EF2DBCFB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36214-8877-9C51-8570-DAE5CBB58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AFF3D-C020-611E-6106-B314DE41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A3D0-DC36-438E-8D98-B371A5082C6B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52826-A6DB-DB1C-CCDD-67951D6E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2A93B-C9D8-EDD5-C011-B4AB351E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C8A-5B43-410F-AA68-4430C041E10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print with white text&#10;&#10;Description automatically generated">
            <a:extLst>
              <a:ext uri="{FF2B5EF4-FFF2-40B4-BE49-F238E27FC236}">
                <a16:creationId xmlns:a16="http://schemas.microsoft.com/office/drawing/2014/main" id="{A988437A-09B4-4D72-4C41-07D70881B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4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3728B-F855-F1B3-550D-33818044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A3D0-DC36-438E-8D98-B371A5082C6B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18D0B-33D2-79D3-B2BF-DE59C810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28C60-7D6F-73E0-5E10-104211BB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C8A-5B43-410F-AA68-4430C041E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29BD3-2438-1C5B-D82B-BA458DD8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B8C4-4683-F104-37ED-8640DA77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DB513-F614-2A6E-9297-7A598EA23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3590C-C0B6-8EFA-0D1C-86F27E3F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A3D0-DC36-438E-8D98-B371A5082C6B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A067E-891C-2575-559C-0531746F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AA75A-350F-6913-C241-95B3913B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C8A-5B43-410F-AA68-4430C041E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DC6E-27A4-2071-0586-3F0638D3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82235-AA4C-2226-F517-8BB24927B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B9DE6-28D3-767B-DC00-D4B8F85AE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05BC6-BAC1-1CB3-66CE-3C9A0476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A3D0-DC36-438E-8D98-B371A5082C6B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A99A8-4EE6-57AE-89AB-1BE33263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9EAC3-F9D8-6281-775F-D577213B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C8A-5B43-410F-AA68-4430C041E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98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1162B-4D55-7F7B-CE40-49C266B4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04800-FDEB-52CC-9B6D-639109DD9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C8386-99E0-B79F-4B1C-0F55BBAF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A3D0-DC36-438E-8D98-B371A5082C6B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741DD-B664-552D-D13D-D619872A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3D5F7-09DA-FC3E-2B57-AE79D58C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C8A-5B43-410F-AA68-4430C041E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9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05B2B-59CB-711E-2D14-AFECC6D4C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A0A7C-3550-8E73-8059-79BB70E48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7F3F6-C0ED-02A4-C31C-0AC60CD7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A3D0-DC36-438E-8D98-B371A5082C6B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E1C66-056E-C71B-4404-E3F7D018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4CA1C-73AD-C1C6-5787-390A8BB5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C8A-5B43-410F-AA68-4430C041E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ABFA-1705-3C98-3B18-6EF2DBCFB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36214-8877-9C51-8570-DAE5CBB58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AFF3D-C020-611E-6106-B314DE41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A3D0-DC36-438E-8D98-B371A5082C6B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52826-A6DB-DB1C-CCDD-67951D6E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2A93B-C9D8-EDD5-C011-B4AB351E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C8A-5B43-410F-AA68-4430C041E10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ueprint with white lines&#10;&#10;Description automatically generated">
            <a:extLst>
              <a:ext uri="{FF2B5EF4-FFF2-40B4-BE49-F238E27FC236}">
                <a16:creationId xmlns:a16="http://schemas.microsoft.com/office/drawing/2014/main" id="{8DF517F2-5257-8632-F412-22D342033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print with white lines&#10;&#10;Description automatically generated">
            <a:extLst>
              <a:ext uri="{FF2B5EF4-FFF2-40B4-BE49-F238E27FC236}">
                <a16:creationId xmlns:a16="http://schemas.microsoft.com/office/drawing/2014/main" id="{8396B54C-2A17-1443-81AC-B23858065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9C3E1-7A41-1977-E906-B879F4AE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61" y="1438446"/>
            <a:ext cx="11806881" cy="541955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6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print with white lines&#10;&#10;Description automatically generated">
            <a:extLst>
              <a:ext uri="{FF2B5EF4-FFF2-40B4-BE49-F238E27FC236}">
                <a16:creationId xmlns:a16="http://schemas.microsoft.com/office/drawing/2014/main" id="{ADCA1C2F-DEB6-4EA5-6B44-0F1CD6C50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ueprint with white lines&#10;&#10;Description automatically generated">
            <a:extLst>
              <a:ext uri="{FF2B5EF4-FFF2-40B4-BE49-F238E27FC236}">
                <a16:creationId xmlns:a16="http://schemas.microsoft.com/office/drawing/2014/main" id="{2E237872-4310-54CA-276F-845D94EB8B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9C3E1-7A41-1977-E906-B879F4AE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61" y="1438446"/>
            <a:ext cx="11806881" cy="541955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14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print with white lines&#10;&#10;Description automatically generated">
            <a:extLst>
              <a:ext uri="{FF2B5EF4-FFF2-40B4-BE49-F238E27FC236}">
                <a16:creationId xmlns:a16="http://schemas.microsoft.com/office/drawing/2014/main" id="{ADCA1C2F-DEB6-4EA5-6B44-0F1CD6C50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9C3E1-7A41-1977-E906-B879F4AE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61" y="1438446"/>
            <a:ext cx="11806881" cy="541955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196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C4DB-E13E-1291-BDD6-222D9702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9C677-2C24-F6E6-A698-30E4079ED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9CDBC-9A3F-8C57-641D-F360CA1E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A3D0-DC36-438E-8D98-B371A5082C6B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3CFC6-1176-6458-306B-E2805F53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C7958-D1EB-78BB-A912-922726A7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C8A-5B43-410F-AA68-4430C041E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9476-81E7-D2C0-CEBF-8BEAA0B8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46F23-387F-F498-55F3-9D0F48F8A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D470E-30EB-5190-93F5-9853E129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43E2C-564E-36E3-31D8-1FC193D3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A3D0-DC36-438E-8D98-B371A5082C6B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80245-E973-5705-3AE1-D7E878BB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81AAA-A50D-7CD9-6A44-FD23C5B6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C8A-5B43-410F-AA68-4430C041E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1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AB54-63D9-D3E6-33BB-9A185D17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01EF8-6830-4AF0-B1F8-CC708CF7E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2AD18-BE81-F626-2CD6-2B986BF99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A2860-7694-6A7A-F363-2361BCA95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DF313-3EC2-424E-5CEE-8C44A6F0D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68D3E8-DBD2-36CF-09B2-A75C9254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A3D0-DC36-438E-8D98-B371A5082C6B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99579-AF6A-1F59-0DE9-2ACB65D7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B265-CA56-A183-6134-C5F77F7F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C8A-5B43-410F-AA68-4430C041E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8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6207-2F92-B2D6-5F1D-DC67B1BF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1242C-5AE0-E957-7D60-20B23E8A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A3D0-DC36-438E-8D98-B371A5082C6B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735F8-8B52-10E3-532A-0E72DC6D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8314B-C1F2-9261-0852-576EC279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EC8A-5B43-410F-AA68-4430C041E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7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8305AB-2400-4A9E-30D3-AF0FAD6D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C5220-BC5E-E259-E218-6273EED50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735CC-9969-93D6-7A4D-CE861BB6B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A3D0-DC36-438E-8D98-B371A5082C6B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1337A-4E07-A2EE-FE92-DE9AD476B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BF02A-FDD0-11A9-132A-C53DD0DB9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EC8A-5B43-410F-AA68-4430C041E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CA9B8620-A415-5D4F-0B11-1FA7D11B7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24465" r="17575" b="58352"/>
          <a:stretch/>
        </p:blipFill>
        <p:spPr>
          <a:xfrm>
            <a:off x="2102177" y="1677971"/>
            <a:ext cx="7946796" cy="1178351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FAFA6187-F8BA-0C37-8A64-B6CF90F42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43023" r="36288" b="44879"/>
          <a:stretch/>
        </p:blipFill>
        <p:spPr>
          <a:xfrm>
            <a:off x="4383464" y="2950590"/>
            <a:ext cx="3384223" cy="829558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31E70B31-01A3-AFA7-7B65-92512AE88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2" t="58351" r="10074" b="24465"/>
          <a:stretch/>
        </p:blipFill>
        <p:spPr>
          <a:xfrm>
            <a:off x="1178351" y="4001680"/>
            <a:ext cx="9785022" cy="1178350"/>
          </a:xfrm>
          <a:prstGeom prst="rect">
            <a:avLst/>
          </a:prstGeom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A45C6396-6993-DEA9-D9FC-4A47BCCF2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89075" r="31649"/>
          <a:stretch/>
        </p:blipFill>
        <p:spPr>
          <a:xfrm>
            <a:off x="3817856" y="6108569"/>
            <a:ext cx="4515439" cy="7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2C6226D-0BA7-F93E-7169-C2B7D36F194E}"/>
              </a:ext>
            </a:extLst>
          </p:cNvPr>
          <p:cNvGrpSpPr/>
          <p:nvPr/>
        </p:nvGrpSpPr>
        <p:grpSpPr>
          <a:xfrm>
            <a:off x="164758" y="1438162"/>
            <a:ext cx="11806881" cy="5220333"/>
            <a:chOff x="164758" y="1438162"/>
            <a:chExt cx="11806881" cy="5220333"/>
          </a:xfrm>
        </p:grpSpPr>
        <p:pic>
          <p:nvPicPr>
            <p:cNvPr id="4" name="Picture 3" descr="A piece of paper with a black background&#10;&#10;Description automatically generated">
              <a:extLst>
                <a:ext uri="{FF2B5EF4-FFF2-40B4-BE49-F238E27FC236}">
                  <a16:creationId xmlns:a16="http://schemas.microsoft.com/office/drawing/2014/main" id="{7ACFDFC5-567F-A267-0EE4-3AFEED05F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" t="20968" r="1803" b="2905"/>
            <a:stretch/>
          </p:blipFill>
          <p:spPr>
            <a:xfrm>
              <a:off x="164758" y="1438162"/>
              <a:ext cx="11806881" cy="52203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8618EE-5F5D-EB94-30B4-FF8E0D5C1EE3}"/>
                </a:ext>
              </a:extLst>
            </p:cNvPr>
            <p:cNvSpPr/>
            <p:nvPr/>
          </p:nvSpPr>
          <p:spPr>
            <a:xfrm>
              <a:off x="665748" y="1762297"/>
              <a:ext cx="10814129" cy="4438997"/>
            </a:xfrm>
            <a:prstGeom prst="rect">
              <a:avLst/>
            </a:prstGeom>
            <a:noFill/>
            <a:ln w="38100">
              <a:solidFill>
                <a:srgbClr val="6C320A"/>
              </a:solidFill>
              <a:prstDash val="dash"/>
            </a:ln>
            <a:effectLst>
              <a:glow rad="508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BFB72C5-6000-F05C-1FDC-CD870DD06CD1}"/>
                </a:ext>
              </a:extLst>
            </p:cNvPr>
            <p:cNvCxnSpPr/>
            <p:nvPr/>
          </p:nvCxnSpPr>
          <p:spPr>
            <a:xfrm>
              <a:off x="665748" y="2415209"/>
              <a:ext cx="10814129" cy="0"/>
            </a:xfrm>
            <a:prstGeom prst="line">
              <a:avLst/>
            </a:prstGeom>
            <a:ln w="38100">
              <a:solidFill>
                <a:srgbClr val="6C320A"/>
              </a:solidFill>
              <a:prstDash val="dash"/>
            </a:ln>
            <a:effectLst>
              <a:glow rad="508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D30349-3C19-86FE-732F-45DD0CD58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92" y="2504659"/>
            <a:ext cx="10814129" cy="371814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US" sz="26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There is only one path for salvation (Acts 4:12; John 14:6)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US" sz="26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There is only one entrance into Christ (Rom. 6:3; Gal. 3:27)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US" sz="26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There is only one entrance into the church (1 Cor. 12:13; John 3:3-5)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US" sz="26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Salvation is only in the Lord’s church (Acts 2:38-47; Eph. 5:23; 1 Cor. 15:24)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US" sz="26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Entrance requires faith in Jesus Christ (Acts 16:31; John 8:24)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US" sz="26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Entrance requires repentance from sin (Acts 2:38; 17:30)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US" sz="26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Entrance requires confession of faith (Matt. 10:32; Rom. 10:9)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US" sz="26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Entrance requires baptism into Christ (Mark 16:16; Acts 2:38)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US" sz="26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Entrance must be maintained through faithful living (Rev. 2:10; 1 Co. 15:58)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B5C61-64C5-4948-7F3F-17C9112D2F5F}"/>
              </a:ext>
            </a:extLst>
          </p:cNvPr>
          <p:cNvSpPr txBox="1"/>
          <p:nvPr/>
        </p:nvSpPr>
        <p:spPr>
          <a:xfrm>
            <a:off x="824948" y="1808922"/>
            <a:ext cx="10187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THE </a:t>
            </a:r>
            <a:r>
              <a:rPr lang="en-US" sz="3200" b="1" dirty="0">
                <a:effectLst>
                  <a:glow rad="63500">
                    <a:schemeClr val="bg1"/>
                  </a:glow>
                </a:effectLst>
              </a:rPr>
              <a:t>ENTRANCE INTO THE </a:t>
            </a:r>
            <a:r>
              <a:rPr lang="en-US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LORD’S CHURCH</a:t>
            </a:r>
          </a:p>
        </p:txBody>
      </p:sp>
    </p:spTree>
    <p:extLst>
      <p:ext uri="{BB962C8B-B14F-4D97-AF65-F5344CB8AC3E}">
        <p14:creationId xmlns:p14="http://schemas.microsoft.com/office/powerpoint/2010/main" val="41984224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rmidale Dress Sewing Pattern – Casual Patterns – Style Arc">
            <a:extLst>
              <a:ext uri="{FF2B5EF4-FFF2-40B4-BE49-F238E27FC236}">
                <a16:creationId xmlns:a16="http://schemas.microsoft.com/office/drawing/2014/main" id="{77A3447C-49A9-65AA-8668-5A17C73A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asic Bird House Plan | Bird house plans free, Bird house plans ...">
            <a:extLst>
              <a:ext uri="{FF2B5EF4-FFF2-40B4-BE49-F238E27FC236}">
                <a16:creationId xmlns:a16="http://schemas.microsoft.com/office/drawing/2014/main" id="{B2815E62-5EC1-F65A-9B88-6A7E251E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61" y="0"/>
            <a:ext cx="9633277" cy="68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recipe on a website&#10;&#10;Description automatically generated">
            <a:extLst>
              <a:ext uri="{FF2B5EF4-FFF2-40B4-BE49-F238E27FC236}">
                <a16:creationId xmlns:a16="http://schemas.microsoft.com/office/drawing/2014/main" id="{CF78323C-9B49-8734-E493-6ABB6C45D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" y="318154"/>
            <a:ext cx="12194515" cy="62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4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D30349-3C19-86FE-732F-45DD0CD58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pattern involves directions, specifications, uniformity, continuity, longevity </a:t>
            </a:r>
          </a:p>
          <a:p>
            <a:r>
              <a:rPr lang="en-US" dirty="0"/>
              <a:t>Patterns are designed to be duplicated, and when followed properly, </a:t>
            </a:r>
          </a:p>
          <a:p>
            <a:pPr lvl="1"/>
            <a:r>
              <a:rPr lang="en-US" dirty="0"/>
              <a:t>Can be duplicated countless times </a:t>
            </a:r>
          </a:p>
          <a:p>
            <a:pPr lvl="1"/>
            <a:r>
              <a:rPr lang="en-US" dirty="0"/>
              <a:t>Producing the same result every time</a:t>
            </a:r>
          </a:p>
          <a:p>
            <a:r>
              <a:rPr lang="en-US" dirty="0"/>
              <a:t>If a pattern is changed one bit, then it will NOT produce the same result (“close” is not the same)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D30349-3C19-86FE-732F-45DD0CD58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God gave Noah a pattern for the ark (Gen. 6:13-22)</a:t>
            </a:r>
          </a:p>
          <a:p>
            <a:pPr lvl="1"/>
            <a:r>
              <a:rPr lang="en-US" dirty="0"/>
              <a:t>Size, Materials, Construction specs, Those permitted to enter “into”</a:t>
            </a:r>
          </a:p>
          <a:p>
            <a:pPr lvl="1"/>
            <a:r>
              <a:rPr lang="en-US" dirty="0"/>
              <a:t>“Thus Noah did; according to all that God commanded him, so he did.” (Gen. 6:22)</a:t>
            </a:r>
          </a:p>
          <a:p>
            <a:pPr lvl="1"/>
            <a:r>
              <a:rPr lang="en-US" dirty="0"/>
              <a:t>What if Noah changed part of the pattern? </a:t>
            </a:r>
          </a:p>
          <a:p>
            <a:r>
              <a:rPr lang="en-US" dirty="0"/>
              <a:t>God gave Moses a pattern for the tabernacle (Ex. 25-31)</a:t>
            </a:r>
          </a:p>
          <a:p>
            <a:pPr lvl="1"/>
            <a:r>
              <a:rPr lang="en-US" dirty="0"/>
              <a:t>Size, Materials, Construction specs, Those permitted to enter “into”</a:t>
            </a:r>
          </a:p>
          <a:p>
            <a:pPr lvl="1"/>
            <a:r>
              <a:rPr lang="en-US" dirty="0"/>
              <a:t>“Thus Moses did; according to all that the LORD had commanded him, so he did.” </a:t>
            </a:r>
            <a:br>
              <a:rPr lang="en-US" dirty="0"/>
            </a:br>
            <a:r>
              <a:rPr lang="en-US" dirty="0"/>
              <a:t>(Ex. 40:16; cf. “pattern,” Ex. 25:9, 40; 26:30; Heb. 8:5)</a:t>
            </a:r>
          </a:p>
          <a:p>
            <a:pPr lvl="1"/>
            <a:r>
              <a:rPr lang="en-US" dirty="0"/>
              <a:t>What if Moses changed part of the pattern? </a:t>
            </a:r>
          </a:p>
          <a:p>
            <a:r>
              <a:rPr lang="en-US" dirty="0"/>
              <a:t>It is evident when a pattern is not being followed</a:t>
            </a:r>
          </a:p>
          <a:p>
            <a:pPr lvl="1"/>
            <a:r>
              <a:rPr lang="en-US" dirty="0"/>
              <a:t>In 2 Kings 23:22</a:t>
            </a:r>
          </a:p>
          <a:p>
            <a:pPr lvl="2"/>
            <a:r>
              <a:rPr lang="en-US" sz="2400" dirty="0"/>
              <a:t>How did Josiah know that they had not been keeping the Passover properly and how did he know how to keep it properly? (23:21, 24, 25; 22:13)</a:t>
            </a:r>
          </a:p>
          <a:p>
            <a:pPr lvl="1"/>
            <a:r>
              <a:rPr lang="en-US" dirty="0"/>
              <a:t>In Nehemiah 8:17</a:t>
            </a:r>
          </a:p>
          <a:p>
            <a:pPr lvl="2"/>
            <a:r>
              <a:rPr lang="en-US" sz="2400" dirty="0"/>
              <a:t>How did Ezra know that they had not been keeping the Feast of Tabernacles properly and how did he know how to keep it properly? (8:8, 14, 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D30349-3C19-86FE-732F-45DD0CD58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61" y="1438446"/>
            <a:ext cx="11971639" cy="5419554"/>
          </a:xfrm>
        </p:spPr>
        <p:txBody>
          <a:bodyPr>
            <a:normAutofit/>
          </a:bodyPr>
          <a:lstStyle/>
          <a:p>
            <a:r>
              <a:rPr lang="en-US" dirty="0"/>
              <a:t>The church is “the eternal purpose” of God (Eph. 3:9-11; cf. 1 Pet. 1:19-21)</a:t>
            </a:r>
          </a:p>
          <a:p>
            <a:r>
              <a:rPr lang="en-US" dirty="0"/>
              <a:t>The pattern for the Lord’s church is found in His inspired revelation = the Bible</a:t>
            </a:r>
          </a:p>
          <a:p>
            <a:pPr lvl="1"/>
            <a:r>
              <a:rPr lang="en-US" sz="2600" dirty="0"/>
              <a:t>2 Tim. 3:16-17; 2 Pet. 1:3, 20-21; Jude 3</a:t>
            </a:r>
          </a:p>
          <a:p>
            <a:pPr lvl="1"/>
            <a:r>
              <a:rPr lang="en-US" sz="2600" dirty="0"/>
              <a:t>Rev. 22:18-19; 1 Cor. 4:6</a:t>
            </a:r>
          </a:p>
          <a:p>
            <a:pPr lvl="1"/>
            <a:r>
              <a:rPr lang="en-US" sz="2600" dirty="0"/>
              <a:t>2 Tim. 1:13</a:t>
            </a:r>
          </a:p>
          <a:p>
            <a:r>
              <a:rPr lang="en-US" dirty="0"/>
              <a:t>The book of Acts provides the Lord’s pattern for His church</a:t>
            </a:r>
          </a:p>
          <a:p>
            <a:pPr lvl="1"/>
            <a:r>
              <a:rPr lang="en-US" sz="2600" dirty="0"/>
              <a:t>The establishment, growth, work and worship of His church</a:t>
            </a:r>
          </a:p>
          <a:p>
            <a:r>
              <a:rPr lang="en-US" dirty="0"/>
              <a:t>The New Testament epistles provide the Lord’s pattern for His church</a:t>
            </a:r>
          </a:p>
          <a:p>
            <a:pPr lvl="1"/>
            <a:r>
              <a:rPr lang="en-US" sz="2600" dirty="0"/>
              <a:t>The prescribed, ongoing work for congregations and Christians</a:t>
            </a:r>
          </a:p>
        </p:txBody>
      </p:sp>
    </p:spTree>
    <p:extLst>
      <p:ext uri="{BB962C8B-B14F-4D97-AF65-F5344CB8AC3E}">
        <p14:creationId xmlns:p14="http://schemas.microsoft.com/office/powerpoint/2010/main" val="10689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2C6226D-0BA7-F93E-7169-C2B7D36F194E}"/>
              </a:ext>
            </a:extLst>
          </p:cNvPr>
          <p:cNvGrpSpPr/>
          <p:nvPr/>
        </p:nvGrpSpPr>
        <p:grpSpPr>
          <a:xfrm>
            <a:off x="164758" y="1438162"/>
            <a:ext cx="11806881" cy="5220333"/>
            <a:chOff x="164758" y="1438162"/>
            <a:chExt cx="11806881" cy="5220333"/>
          </a:xfrm>
        </p:grpSpPr>
        <p:pic>
          <p:nvPicPr>
            <p:cNvPr id="4" name="Picture 3" descr="A piece of paper with a black background&#10;&#10;Description automatically generated">
              <a:extLst>
                <a:ext uri="{FF2B5EF4-FFF2-40B4-BE49-F238E27FC236}">
                  <a16:creationId xmlns:a16="http://schemas.microsoft.com/office/drawing/2014/main" id="{7ACFDFC5-567F-A267-0EE4-3AFEED05F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" t="20968" r="1803" b="2905"/>
            <a:stretch/>
          </p:blipFill>
          <p:spPr>
            <a:xfrm>
              <a:off x="164758" y="1438162"/>
              <a:ext cx="11806881" cy="52203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8618EE-5F5D-EB94-30B4-FF8E0D5C1EE3}"/>
                </a:ext>
              </a:extLst>
            </p:cNvPr>
            <p:cNvSpPr/>
            <p:nvPr/>
          </p:nvSpPr>
          <p:spPr>
            <a:xfrm>
              <a:off x="665748" y="1762297"/>
              <a:ext cx="10814129" cy="4438997"/>
            </a:xfrm>
            <a:prstGeom prst="rect">
              <a:avLst/>
            </a:prstGeom>
            <a:noFill/>
            <a:ln w="38100">
              <a:solidFill>
                <a:srgbClr val="6C320A"/>
              </a:solidFill>
              <a:prstDash val="dash"/>
            </a:ln>
            <a:effectLst>
              <a:glow rad="508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BFB72C5-6000-F05C-1FDC-CD870DD06CD1}"/>
                </a:ext>
              </a:extLst>
            </p:cNvPr>
            <p:cNvCxnSpPr/>
            <p:nvPr/>
          </p:nvCxnSpPr>
          <p:spPr>
            <a:xfrm>
              <a:off x="665748" y="2415209"/>
              <a:ext cx="10814129" cy="0"/>
            </a:xfrm>
            <a:prstGeom prst="line">
              <a:avLst/>
            </a:prstGeom>
            <a:ln w="38100">
              <a:solidFill>
                <a:srgbClr val="6C320A"/>
              </a:solidFill>
              <a:prstDash val="dash"/>
            </a:ln>
            <a:effectLst>
              <a:glow rad="508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D30349-3C19-86FE-732F-45DD0CD58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92" y="2504659"/>
            <a:ext cx="10717929" cy="33872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Jesus built “My church…the kingdom” (singular) (Matt. 16:18-19)</a:t>
            </a:r>
          </a:p>
          <a:p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Jesus bought His “church” (singular) with His blood (Acts 20:28)</a:t>
            </a:r>
          </a:p>
          <a:p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Jesus has “one body=church” (Eph. 4:4+1:22-23)</a:t>
            </a:r>
          </a:p>
          <a:p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Jesus is the one “head” of His one body/church (Eph. 5:23)</a:t>
            </a:r>
          </a:p>
          <a:p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There are to be “no divisions” in His one church (1 Cor. 1:10)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B5C61-64C5-4948-7F3F-17C9112D2F5F}"/>
              </a:ext>
            </a:extLst>
          </p:cNvPr>
          <p:cNvSpPr txBox="1"/>
          <p:nvPr/>
        </p:nvSpPr>
        <p:spPr>
          <a:xfrm>
            <a:off x="824948" y="1808922"/>
            <a:ext cx="10187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63500">
                    <a:schemeClr val="bg1"/>
                  </a:glow>
                </a:effectLst>
              </a:rPr>
              <a:t>THE SINGULARITY </a:t>
            </a:r>
            <a:r>
              <a:rPr lang="en-US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OF THE LORD’S CHURCH</a:t>
            </a:r>
          </a:p>
        </p:txBody>
      </p:sp>
    </p:spTree>
    <p:extLst>
      <p:ext uri="{BB962C8B-B14F-4D97-AF65-F5344CB8AC3E}">
        <p14:creationId xmlns:p14="http://schemas.microsoft.com/office/powerpoint/2010/main" val="25720368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2C6226D-0BA7-F93E-7169-C2B7D36F194E}"/>
              </a:ext>
            </a:extLst>
          </p:cNvPr>
          <p:cNvGrpSpPr/>
          <p:nvPr/>
        </p:nvGrpSpPr>
        <p:grpSpPr>
          <a:xfrm>
            <a:off x="164758" y="1438162"/>
            <a:ext cx="11806881" cy="5220333"/>
            <a:chOff x="164758" y="1438162"/>
            <a:chExt cx="11806881" cy="5220333"/>
          </a:xfrm>
        </p:grpSpPr>
        <p:pic>
          <p:nvPicPr>
            <p:cNvPr id="4" name="Picture 3" descr="A piece of paper with a black background&#10;&#10;Description automatically generated">
              <a:extLst>
                <a:ext uri="{FF2B5EF4-FFF2-40B4-BE49-F238E27FC236}">
                  <a16:creationId xmlns:a16="http://schemas.microsoft.com/office/drawing/2014/main" id="{7ACFDFC5-567F-A267-0EE4-3AFEED05F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" t="20968" r="1803" b="2905"/>
            <a:stretch/>
          </p:blipFill>
          <p:spPr>
            <a:xfrm>
              <a:off x="164758" y="1438162"/>
              <a:ext cx="11806881" cy="52203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8618EE-5F5D-EB94-30B4-FF8E0D5C1EE3}"/>
                </a:ext>
              </a:extLst>
            </p:cNvPr>
            <p:cNvSpPr/>
            <p:nvPr/>
          </p:nvSpPr>
          <p:spPr>
            <a:xfrm>
              <a:off x="665748" y="1762297"/>
              <a:ext cx="10814129" cy="4438997"/>
            </a:xfrm>
            <a:prstGeom prst="rect">
              <a:avLst/>
            </a:prstGeom>
            <a:noFill/>
            <a:ln w="38100">
              <a:solidFill>
                <a:srgbClr val="6C320A"/>
              </a:solidFill>
              <a:prstDash val="dash"/>
            </a:ln>
            <a:effectLst>
              <a:glow rad="508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BFB72C5-6000-F05C-1FDC-CD870DD06CD1}"/>
                </a:ext>
              </a:extLst>
            </p:cNvPr>
            <p:cNvCxnSpPr/>
            <p:nvPr/>
          </p:nvCxnSpPr>
          <p:spPr>
            <a:xfrm>
              <a:off x="665748" y="2415209"/>
              <a:ext cx="10814129" cy="0"/>
            </a:xfrm>
            <a:prstGeom prst="line">
              <a:avLst/>
            </a:prstGeom>
            <a:ln w="38100">
              <a:solidFill>
                <a:srgbClr val="6C320A"/>
              </a:solidFill>
              <a:prstDash val="dash"/>
            </a:ln>
            <a:effectLst>
              <a:glow rad="508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D30349-3C19-86FE-732F-45DD0CD58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92" y="2504659"/>
            <a:ext cx="10717929" cy="33872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The church is to teach the “same” doctrine (1 Cor. 1:10)</a:t>
            </a:r>
          </a:p>
          <a:p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“Every” church is to teach and follow the same doctrine </a:t>
            </a:r>
            <a:b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(1 Cor. 4:17; 7:17; 14:33; 16:1)</a:t>
            </a:r>
          </a:p>
          <a:p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There is “no other” or “any other” doctrine for the church to teach than “the apostles’ doctrine” and “one faith” revealed in the N.T. </a:t>
            </a:r>
            <a:b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(1 Tim. 1:3; Gal. 1:6-9; Acts 2:42; Eph. 4:5; 1 Pet. 4:11; Jude 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B5C61-64C5-4948-7F3F-17C9112D2F5F}"/>
              </a:ext>
            </a:extLst>
          </p:cNvPr>
          <p:cNvSpPr txBox="1"/>
          <p:nvPr/>
        </p:nvSpPr>
        <p:spPr>
          <a:xfrm>
            <a:off x="824948" y="1808922"/>
            <a:ext cx="10187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63500">
                    <a:schemeClr val="bg1"/>
                  </a:glow>
                </a:effectLst>
              </a:rPr>
              <a:t>THE DOCTRINE </a:t>
            </a:r>
            <a:r>
              <a:rPr lang="en-US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OF THE LORD’S CHURCH</a:t>
            </a:r>
          </a:p>
        </p:txBody>
      </p:sp>
    </p:spTree>
    <p:extLst>
      <p:ext uri="{BB962C8B-B14F-4D97-AF65-F5344CB8AC3E}">
        <p14:creationId xmlns:p14="http://schemas.microsoft.com/office/powerpoint/2010/main" val="31499561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2C6226D-0BA7-F93E-7169-C2B7D36F194E}"/>
              </a:ext>
            </a:extLst>
          </p:cNvPr>
          <p:cNvGrpSpPr/>
          <p:nvPr/>
        </p:nvGrpSpPr>
        <p:grpSpPr>
          <a:xfrm>
            <a:off x="164758" y="1438162"/>
            <a:ext cx="11806881" cy="5220333"/>
            <a:chOff x="164758" y="1438162"/>
            <a:chExt cx="11806881" cy="5220333"/>
          </a:xfrm>
        </p:grpSpPr>
        <p:pic>
          <p:nvPicPr>
            <p:cNvPr id="4" name="Picture 3" descr="A piece of paper with a black background&#10;&#10;Description automatically generated">
              <a:extLst>
                <a:ext uri="{FF2B5EF4-FFF2-40B4-BE49-F238E27FC236}">
                  <a16:creationId xmlns:a16="http://schemas.microsoft.com/office/drawing/2014/main" id="{7ACFDFC5-567F-A267-0EE4-3AFEED05F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" t="20968" r="1803" b="2905"/>
            <a:stretch/>
          </p:blipFill>
          <p:spPr>
            <a:xfrm>
              <a:off x="164758" y="1438162"/>
              <a:ext cx="11806881" cy="52203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8618EE-5F5D-EB94-30B4-FF8E0D5C1EE3}"/>
                </a:ext>
              </a:extLst>
            </p:cNvPr>
            <p:cNvSpPr/>
            <p:nvPr/>
          </p:nvSpPr>
          <p:spPr>
            <a:xfrm>
              <a:off x="665748" y="1762297"/>
              <a:ext cx="10814129" cy="4438997"/>
            </a:xfrm>
            <a:prstGeom prst="rect">
              <a:avLst/>
            </a:prstGeom>
            <a:noFill/>
            <a:ln w="38100">
              <a:solidFill>
                <a:srgbClr val="6C320A"/>
              </a:solidFill>
              <a:prstDash val="dash"/>
            </a:ln>
            <a:effectLst>
              <a:glow rad="508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BFB72C5-6000-F05C-1FDC-CD870DD06CD1}"/>
                </a:ext>
              </a:extLst>
            </p:cNvPr>
            <p:cNvCxnSpPr/>
            <p:nvPr/>
          </p:nvCxnSpPr>
          <p:spPr>
            <a:xfrm>
              <a:off x="665748" y="2415209"/>
              <a:ext cx="10814129" cy="0"/>
            </a:xfrm>
            <a:prstGeom prst="line">
              <a:avLst/>
            </a:prstGeom>
            <a:ln w="38100">
              <a:solidFill>
                <a:srgbClr val="6C320A"/>
              </a:solidFill>
              <a:prstDash val="dash"/>
            </a:ln>
            <a:effectLst>
              <a:glow rad="508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D30349-3C19-86FE-732F-45DD0CD58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92" y="2504659"/>
            <a:ext cx="10717929" cy="33872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Christ is the head of the church (Eph. 5:23; Col. 1:18)</a:t>
            </a:r>
          </a:p>
          <a:p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Qualified males oversee individual congregations as shepherds </a:t>
            </a:r>
            <a:b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(Acts 14:23; 20:28-31; 1 Tim. 3:1-7; Tit. 1:5-9; 1 Pet. 5:1-4)</a:t>
            </a:r>
          </a:p>
          <a:p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Qualified males serve in specific capacities as deacons </a:t>
            </a:r>
            <a:b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(1 Tim. 3:8-13; Acts 6:1-6)</a:t>
            </a:r>
          </a:p>
          <a:p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Qualified males preach and teach God’s Word </a:t>
            </a:r>
            <a:b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(2 Tim. 4:1-4; 1 Tim. 2:8-14)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B5C61-64C5-4948-7F3F-17C9112D2F5F}"/>
              </a:ext>
            </a:extLst>
          </p:cNvPr>
          <p:cNvSpPr txBox="1"/>
          <p:nvPr/>
        </p:nvSpPr>
        <p:spPr>
          <a:xfrm>
            <a:off x="824948" y="1808922"/>
            <a:ext cx="10187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63500">
                    <a:schemeClr val="bg1"/>
                  </a:glow>
                </a:effectLst>
              </a:rPr>
              <a:t>THE ORGANIZATION </a:t>
            </a:r>
            <a:r>
              <a:rPr lang="en-US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OF THE LORD’S CHURCH</a:t>
            </a:r>
          </a:p>
        </p:txBody>
      </p:sp>
    </p:spTree>
    <p:extLst>
      <p:ext uri="{BB962C8B-B14F-4D97-AF65-F5344CB8AC3E}">
        <p14:creationId xmlns:p14="http://schemas.microsoft.com/office/powerpoint/2010/main" val="36453677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2C6226D-0BA7-F93E-7169-C2B7D36F194E}"/>
              </a:ext>
            </a:extLst>
          </p:cNvPr>
          <p:cNvGrpSpPr/>
          <p:nvPr/>
        </p:nvGrpSpPr>
        <p:grpSpPr>
          <a:xfrm>
            <a:off x="164758" y="1438162"/>
            <a:ext cx="11806881" cy="5220333"/>
            <a:chOff x="164758" y="1438162"/>
            <a:chExt cx="11806881" cy="5220333"/>
          </a:xfrm>
        </p:grpSpPr>
        <p:pic>
          <p:nvPicPr>
            <p:cNvPr id="4" name="Picture 3" descr="A piece of paper with a black background&#10;&#10;Description automatically generated">
              <a:extLst>
                <a:ext uri="{FF2B5EF4-FFF2-40B4-BE49-F238E27FC236}">
                  <a16:creationId xmlns:a16="http://schemas.microsoft.com/office/drawing/2014/main" id="{7ACFDFC5-567F-A267-0EE4-3AFEED05F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" t="20968" r="1803" b="2905"/>
            <a:stretch/>
          </p:blipFill>
          <p:spPr>
            <a:xfrm>
              <a:off x="164758" y="1438162"/>
              <a:ext cx="11806881" cy="52203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8618EE-5F5D-EB94-30B4-FF8E0D5C1EE3}"/>
                </a:ext>
              </a:extLst>
            </p:cNvPr>
            <p:cNvSpPr/>
            <p:nvPr/>
          </p:nvSpPr>
          <p:spPr>
            <a:xfrm>
              <a:off x="665748" y="1762297"/>
              <a:ext cx="10814129" cy="4438997"/>
            </a:xfrm>
            <a:prstGeom prst="rect">
              <a:avLst/>
            </a:prstGeom>
            <a:noFill/>
            <a:ln w="38100">
              <a:solidFill>
                <a:srgbClr val="6C320A"/>
              </a:solidFill>
              <a:prstDash val="dash"/>
            </a:ln>
            <a:effectLst>
              <a:glow rad="508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BFB72C5-6000-F05C-1FDC-CD870DD06CD1}"/>
                </a:ext>
              </a:extLst>
            </p:cNvPr>
            <p:cNvCxnSpPr/>
            <p:nvPr/>
          </p:nvCxnSpPr>
          <p:spPr>
            <a:xfrm>
              <a:off x="665748" y="2415209"/>
              <a:ext cx="10814129" cy="0"/>
            </a:xfrm>
            <a:prstGeom prst="line">
              <a:avLst/>
            </a:prstGeom>
            <a:ln w="38100">
              <a:solidFill>
                <a:srgbClr val="6C320A"/>
              </a:solidFill>
              <a:prstDash val="dash"/>
            </a:ln>
            <a:effectLst>
              <a:glow rad="508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D30349-3C19-86FE-732F-45DD0CD58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92" y="2504659"/>
            <a:ext cx="10717929" cy="3387257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Assemble every first day of the week (Acts 20:7; 1 Cor. 16:1-2; Heb. 10:25)</a:t>
            </a:r>
          </a:p>
          <a:p>
            <a:r>
              <a:rPr lang="en-US" sz="25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Pray to God through Christ (Acts 2:42; 12:5; 1 Cor. 14:14-15)</a:t>
            </a:r>
          </a:p>
          <a:p>
            <a:r>
              <a:rPr lang="en-US" sz="25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Sing acapella as a congregation (Eph. 5:19; Col. 3:16; Heb. 2:12)</a:t>
            </a:r>
          </a:p>
          <a:p>
            <a:r>
              <a:rPr lang="en-US" sz="25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Observe the Lord’s Supper every Sunday (Acts 20:7; 1 Cor. 11:20; 16:1-2)</a:t>
            </a:r>
          </a:p>
          <a:p>
            <a:r>
              <a:rPr lang="en-US" sz="25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Give of our means to support the work of the church (1 Cor. 16:1-2; 2 Cor. 8-9)</a:t>
            </a:r>
          </a:p>
          <a:p>
            <a:r>
              <a:rPr lang="en-US" sz="25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Preach the Word of God (Acts 20:7; 2 Tim. 4:2)</a:t>
            </a:r>
          </a:p>
          <a:p>
            <a:r>
              <a:rPr lang="en-US" sz="25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All avenues of worship led by Christian males (1 Tim. 2:8-14; 1 Cor. 14:34-35)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B5C61-64C5-4948-7F3F-17C9112D2F5F}"/>
              </a:ext>
            </a:extLst>
          </p:cNvPr>
          <p:cNvSpPr txBox="1"/>
          <p:nvPr/>
        </p:nvSpPr>
        <p:spPr>
          <a:xfrm>
            <a:off x="824948" y="1808922"/>
            <a:ext cx="10187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THE WORSHIP OF THE LORD’S CHURCH</a:t>
            </a:r>
          </a:p>
        </p:txBody>
      </p:sp>
    </p:spTree>
    <p:extLst>
      <p:ext uri="{BB962C8B-B14F-4D97-AF65-F5344CB8AC3E}">
        <p14:creationId xmlns:p14="http://schemas.microsoft.com/office/powerpoint/2010/main" val="26129999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939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2024-07-08T00:43:19Z</dcterms:created>
  <dcterms:modified xsi:type="dcterms:W3CDTF">2024-07-14T12:28:59Z</dcterms:modified>
</cp:coreProperties>
</file>