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9427-423E-1495-0BF5-7980AFF2E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A33A7-F734-5EE0-E5E5-8090F9012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950BF-6489-AF04-A255-65D8DEA1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8169-4419-48B5-BFB0-D2B11DE8A85B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DCC42-9950-0220-A61C-DBB19081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3E84A-B9F7-B383-1174-7B9FFA42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589-BCF3-4DB3-8CBA-0C133C5BD0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treasure chest with a glowing light inside&#10;&#10;Description automatically generated">
            <a:extLst>
              <a:ext uri="{FF2B5EF4-FFF2-40B4-BE49-F238E27FC236}">
                <a16:creationId xmlns:a16="http://schemas.microsoft.com/office/drawing/2014/main" id="{EB34D53C-FD21-A39D-CBA0-2546622A3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14F3B-8488-F121-EF02-A3D45193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8169-4419-48B5-BFB0-D2B11DE8A85B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CFBD1-4FE2-B920-3A69-37A2D686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84886-BF23-5C69-B420-F780BD1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589-BCF3-4DB3-8CBA-0C133C5BD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0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715D-07FE-AF18-FC89-415D78C0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039B4-9E3C-5BC2-E8C1-7AD127C20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B57B0-7062-24B4-91B0-D5553A8C8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25DC6-BF9D-6168-046A-C2F7F951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8169-4419-48B5-BFB0-D2B11DE8A85B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44DB1-535F-6293-7B63-3F01C192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22227-5C27-CF65-F1B7-1751F91A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589-BCF3-4DB3-8CBA-0C133C5BD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D70A6-F442-DF62-5DEA-382950B5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FDB54-484B-D159-1DE5-5ABFA176D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D2483-AB7D-4652-253E-0E4E4B734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D9E81-086A-35FF-CF56-4B32F67F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8169-4419-48B5-BFB0-D2B11DE8A85B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EE083-AC8B-FD34-7344-03DEFB42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54CAD-881E-5D98-E700-F1733A93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589-BCF3-4DB3-8CBA-0C133C5BD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B2B8-0B7C-F187-34A3-8C69A460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7218-D679-7E6E-23BF-692547216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1DE5F-BFDC-CF3D-9A37-6876B8C0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8169-4419-48B5-BFB0-D2B11DE8A85B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AF49D-7714-44DB-E9AB-8C7E6F6A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A1843-7294-C5B2-FBF6-E8077455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589-BCF3-4DB3-8CBA-0C133C5BD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4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92419-85F2-655F-3ADF-8C9E1B13F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E0645-DCD3-243A-A310-988D26CAE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2D66C-139D-EFAF-E698-9A37B397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8169-4419-48B5-BFB0-D2B11DE8A85B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3A05F-78B1-4F54-EC68-A6556EA7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CFC23-441B-FA12-5D6D-9CB68EC7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589-BCF3-4DB3-8CBA-0C133C5BD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2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5F2F21C-EDB2-E791-9F99-9AEE7A077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B5EF-9EC4-6DFF-4B0D-EAED20089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72" y="1487874"/>
            <a:ext cx="11831595" cy="537012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595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CF36BB9-EAFF-17D5-427D-0479D3E4A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B5EF-9EC4-6DFF-4B0D-EAED20089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72" y="1487874"/>
            <a:ext cx="11831595" cy="537012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70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text overlay&#10;&#10;Description automatically generated">
            <a:extLst>
              <a:ext uri="{FF2B5EF4-FFF2-40B4-BE49-F238E27FC236}">
                <a16:creationId xmlns:a16="http://schemas.microsoft.com/office/drawing/2014/main" id="{CF736E28-D646-0E7E-0D4C-44A7AAA37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B5EF-9EC4-6DFF-4B0D-EAED20089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72" y="1487874"/>
            <a:ext cx="11831595" cy="537012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551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040A8D6-BE58-D1C3-3BEC-2A1C62CE7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B5EF-9EC4-6DFF-4B0D-EAED20089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72" y="1487874"/>
            <a:ext cx="11831595" cy="5370126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</a:defRPr>
            </a:lvl1pPr>
            <a:lvl2pPr marL="857250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0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77C6-5CC9-EE48-4FFC-D8FD2035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99475-255F-C373-225D-CE00A136C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F184B-33BB-E46F-BE82-4896162F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8169-4419-48B5-BFB0-D2B11DE8A85B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24191-E984-AC76-A0AA-5BD0E224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4A5C5-9C5D-70A1-4A87-886078A3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589-BCF3-4DB3-8CBA-0C133C5BD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7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F054-C240-8C85-492E-B8F4A1C5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76859-807B-5778-8664-18600842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8FC60-DAD3-F245-B13E-FFF3BF3AF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D7836-495E-A3E6-6ACB-2ED04456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8169-4419-48B5-BFB0-D2B11DE8A85B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70312-5FD4-55E9-21E9-4C4A9A83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7ECD2-D27D-F56A-3060-0FE071BF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589-BCF3-4DB3-8CBA-0C133C5BD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EC9D-4CF1-F16B-D3E3-61A41E75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FD6BC-1939-B87E-6163-A1665695E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A3674-9533-DF15-C74C-A6A771208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0F336-23C7-A18F-0934-2A35CF992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3980D-FB9D-8D6A-2896-2C11C0AA0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328A2-EADC-CE2D-516E-EE70B300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8169-4419-48B5-BFB0-D2B11DE8A85B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AF4C11-BF28-F430-AA76-665F5F9C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8D194-7AD6-668C-D64B-4623B1A1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589-BCF3-4DB3-8CBA-0C133C5BD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9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B2BC-B760-D728-ADED-CFAC421C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9B20C-9BE3-46ED-273B-FAA34D49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8169-4419-48B5-BFB0-D2B11DE8A85B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E1597-0D9F-783F-B8E3-B9557902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299B2-BA50-CBE1-99AC-BC0DD974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589-BCF3-4DB3-8CBA-0C133C5BD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3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3BBDB3-C994-0E0E-A5EA-F17C0494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4247B-2D73-56E3-A8A3-0CF75DA73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81CC7-A1F3-678D-335D-E5DFD58DA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E8169-4419-48B5-BFB0-D2B11DE8A85B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857E3-002E-6504-A084-9BBE57A0B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480CF-963C-6DC2-3D25-85C3E653A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B589-BCF3-4DB3-8CBA-0C133C5BD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3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C60853-B4AC-CA0A-A829-AC423F409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glow rad="63500">
                    <a:schemeClr val="tx1"/>
                  </a:glow>
                </a:effectLst>
              </a:rPr>
              <a:t>Its value is intrinsic because of its heavenly origin = The God “of” heaven (Eph. 3:9-11)</a:t>
            </a:r>
          </a:p>
          <a:p>
            <a:r>
              <a:rPr lang="en-US" dirty="0">
                <a:effectLst>
                  <a:glow rad="63500">
                    <a:schemeClr val="tx1"/>
                  </a:glow>
                </a:effectLst>
              </a:rPr>
              <a:t>Its value is incomprehensible because of its unimaginable price = The heavenly glory and sinless blood of Christ (John 17:5; Acts 20:28; Eph. 5:25) </a:t>
            </a:r>
          </a:p>
          <a:p>
            <a:pPr lvl="1"/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Jesus held back nothing, including heaven, to make it a reality (Phil. 2:6-8)</a:t>
            </a:r>
          </a:p>
          <a:p>
            <a:r>
              <a:rPr lang="en-US" dirty="0">
                <a:effectLst>
                  <a:glow rad="63500">
                    <a:schemeClr val="tx1"/>
                  </a:glow>
                </a:effectLst>
              </a:rPr>
              <a:t>Its value is immutable because of its promised destiny = The eternal realm of heaven (Dan. 2:44; Luke 1:33; Heb. 12:28; 1 Cor. 15:24)</a:t>
            </a:r>
          </a:p>
          <a:p>
            <a:r>
              <a:rPr lang="en-US" dirty="0">
                <a:effectLst>
                  <a:glow rad="63500">
                    <a:schemeClr val="tx1"/>
                  </a:glow>
                </a:effectLst>
              </a:rPr>
              <a:t>Its value needs to be recognized by, appreciated by and motivating to us!</a:t>
            </a:r>
          </a:p>
          <a:p>
            <a:endParaRPr lang="en-US" dirty="0">
              <a:effectLst>
                <a:glow rad="635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596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C60853-B4AC-CA0A-A829-AC423F409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72" y="1487874"/>
            <a:ext cx="12012828" cy="5370126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63500">
                    <a:schemeClr val="tx1"/>
                  </a:glow>
                </a:effectLst>
              </a:rPr>
              <a:t>The church is only attainable through surrender (Matt. 16:24-25)</a:t>
            </a:r>
          </a:p>
          <a:p>
            <a:r>
              <a:rPr lang="en-US" dirty="0">
                <a:effectLst>
                  <a:glow rad="63500">
                    <a:schemeClr val="tx1"/>
                  </a:glow>
                </a:effectLst>
              </a:rPr>
              <a:t>The church is only attainable through sacrifice</a:t>
            </a:r>
          </a:p>
          <a:p>
            <a:pPr lvl="1"/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Sacrifice of past achievements, identity and religion (Phil. 3:7-9)</a:t>
            </a:r>
          </a:p>
          <a:p>
            <a:pPr lvl="1"/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Sacrifice of sinful pleasures and pursuits (1 Pet. 2:11; Heb. 11:25; 1 Tim. 6:6-12)</a:t>
            </a:r>
          </a:p>
          <a:p>
            <a:pPr lvl="1"/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Sacrifice of material possessions, if more important than Christ (Matt. 19:21-22)</a:t>
            </a:r>
          </a:p>
          <a:p>
            <a:pPr lvl="1"/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Sacrifice of family and friends (Matt. 10:34-39; 2 Cor. 6:14-17; 1 Cor. 15:33)</a:t>
            </a:r>
          </a:p>
          <a:p>
            <a:pPr lvl="1"/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Sacrifice of own life, if necessary (Rev. 2:10; Acts 21:13; Luke 9:24)</a:t>
            </a:r>
          </a:p>
          <a:p>
            <a:r>
              <a:rPr lang="en-US" dirty="0">
                <a:effectLst>
                  <a:glow rad="63500">
                    <a:schemeClr val="tx1"/>
                  </a:glow>
                </a:effectLst>
              </a:rPr>
              <a:t>The church is only attainable through self-action</a:t>
            </a:r>
          </a:p>
          <a:p>
            <a:pPr lvl="1"/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God expects us to respond immediately, urgently and eagerly (Mt. 4:22; Acts 2:41)</a:t>
            </a:r>
          </a:p>
          <a:p>
            <a:r>
              <a:rPr lang="en-US" dirty="0">
                <a:effectLst>
                  <a:glow rad="63500">
                    <a:schemeClr val="tx1"/>
                  </a:glow>
                </a:effectLst>
              </a:rPr>
              <a:t>The value of the church is worth every sacrifice and effort required!</a:t>
            </a:r>
          </a:p>
          <a:p>
            <a:pPr lvl="1"/>
            <a:r>
              <a:rPr lang="en-US" dirty="0">
                <a:effectLst>
                  <a:glow rad="63500">
                    <a:schemeClr val="tx1"/>
                  </a:glow>
                </a:effectLst>
              </a:rPr>
              <a:t>We demonstrate the value we place on the church by what we give up for it (Mt. 19:22)</a:t>
            </a:r>
          </a:p>
        </p:txBody>
      </p:sp>
    </p:spTree>
    <p:extLst>
      <p:ext uri="{BB962C8B-B14F-4D97-AF65-F5344CB8AC3E}">
        <p14:creationId xmlns:p14="http://schemas.microsoft.com/office/powerpoint/2010/main" val="31471026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C60853-B4AC-CA0A-A829-AC423F409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glow rad="63500">
                    <a:schemeClr val="tx1"/>
                  </a:glow>
                </a:effectLst>
              </a:rPr>
              <a:t>The man parted with everything because the treasure was worth MORE </a:t>
            </a:r>
          </a:p>
          <a:p>
            <a:pPr lvl="1"/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He did NOT lose!  He gained MORE than he gave up (Matt. 19:29)!</a:t>
            </a:r>
          </a:p>
          <a:p>
            <a:r>
              <a:rPr lang="en-US" dirty="0">
                <a:effectLst>
                  <a:glow rad="63500">
                    <a:schemeClr val="tx1"/>
                  </a:glow>
                </a:effectLst>
              </a:rPr>
              <a:t>Inside the treasure of the Lord’s church there is great JOY</a:t>
            </a:r>
          </a:p>
          <a:p>
            <a:pPr lvl="1"/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Forgiveness of sins (Acts 2:38, 41, 47; Eph. 5:23; 2 Tim. 2:10)</a:t>
            </a:r>
          </a:p>
          <a:p>
            <a:pPr lvl="1"/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Countless spiritual blessings (Eph. 1:3; Psa. 103:2)</a:t>
            </a:r>
          </a:p>
          <a:p>
            <a:pPr lvl="1"/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Numerous temporal blessings (Matt. 6:25-34, 33; 7:7-11; Psa. 37:25)</a:t>
            </a:r>
          </a:p>
          <a:p>
            <a:pPr lvl="1"/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A right relationship with God (Rom. 5:10-11; 2 Cor. 5:18-21; Eph. 2:16)</a:t>
            </a:r>
          </a:p>
          <a:p>
            <a:pPr lvl="1"/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A spiritual family (Mark 10:29-30; 1 Tim. 5:1-2)</a:t>
            </a:r>
          </a:p>
          <a:p>
            <a:pPr lvl="1"/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A peace and joyful assurance that cannot be explained (Phil. </a:t>
            </a:r>
            <a:r>
              <a:rPr lang="en-US" sz="2600">
                <a:effectLst>
                  <a:glow rad="63500">
                    <a:schemeClr val="tx1"/>
                  </a:glow>
                </a:effectLst>
              </a:rPr>
              <a:t>4:7; </a:t>
            </a:r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1 Pet. 1:8)</a:t>
            </a:r>
          </a:p>
          <a:p>
            <a:pPr lvl="1"/>
            <a:r>
              <a:rPr lang="en-US" sz="2600" dirty="0">
                <a:effectLst>
                  <a:glow rad="63500">
                    <a:schemeClr val="tx1"/>
                  </a:glow>
                </a:effectLst>
              </a:rPr>
              <a:t>Eternal life (Mark 10:30; 1 Cor. 15:24; Eph. 5:26-27)</a:t>
            </a:r>
          </a:p>
        </p:txBody>
      </p:sp>
    </p:spTree>
    <p:extLst>
      <p:ext uri="{BB962C8B-B14F-4D97-AF65-F5344CB8AC3E}">
        <p14:creationId xmlns:p14="http://schemas.microsoft.com/office/powerpoint/2010/main" val="11101284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42749-917A-BDBD-BB73-9A46FE7E2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Acts 8:12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Serve in His church faithfully – 2 Timothy 4:6-8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2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507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2024-07-04T23:50:21Z</dcterms:created>
  <dcterms:modified xsi:type="dcterms:W3CDTF">2024-07-07T12:35:39Z</dcterms:modified>
</cp:coreProperties>
</file>