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3" r:id="rId4"/>
    <p:sldId id="262" r:id="rId5"/>
    <p:sldId id="270" r:id="rId6"/>
    <p:sldId id="265" r:id="rId7"/>
    <p:sldId id="272" r:id="rId8"/>
    <p:sldId id="267" r:id="rId9"/>
    <p:sldId id="273" r:id="rId10"/>
    <p:sldId id="269" r:id="rId11"/>
    <p:sldId id="259" r:id="rId12"/>
    <p:sldId id="276" r:id="rId13"/>
    <p:sldId id="274" r:id="rId14"/>
    <p:sldId id="27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9BC"/>
    <a:srgbClr val="8D8787"/>
    <a:srgbClr val="837D7D"/>
    <a:srgbClr val="2E211E"/>
    <a:srgbClr val="1C0C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3" autoAdjust="0"/>
    <p:restoredTop sz="94660"/>
  </p:normalViewPr>
  <p:slideViewPr>
    <p:cSldViewPr snapToGrid="0">
      <p:cViewPr varScale="1">
        <p:scale>
          <a:sx n="105" d="100"/>
          <a:sy n="105" d="100"/>
        </p:scale>
        <p:origin x="138" y="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91531-2F13-4C2E-BDAD-7AD6C4F7BA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10F7236-BE33-4862-BA7D-70668885AE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48C691-0C48-44AD-B79C-B4242F5899C4}"/>
              </a:ext>
            </a:extLst>
          </p:cNvPr>
          <p:cNvSpPr>
            <a:spLocks noGrp="1"/>
          </p:cNvSpPr>
          <p:nvPr>
            <p:ph type="dt" sz="half" idx="10"/>
          </p:nvPr>
        </p:nvSpPr>
        <p:spPr/>
        <p:txBody>
          <a:bodyPr/>
          <a:lstStyle/>
          <a:p>
            <a:fld id="{CA2AC57C-32A9-48F2-B30B-22724FF4B327}" type="datetimeFigureOut">
              <a:rPr lang="en-US" smtClean="0"/>
              <a:t>6/30/2024</a:t>
            </a:fld>
            <a:endParaRPr lang="en-US"/>
          </a:p>
        </p:txBody>
      </p:sp>
      <p:sp>
        <p:nvSpPr>
          <p:cNvPr id="5" name="Footer Placeholder 4">
            <a:extLst>
              <a:ext uri="{FF2B5EF4-FFF2-40B4-BE49-F238E27FC236}">
                <a16:creationId xmlns:a16="http://schemas.microsoft.com/office/drawing/2014/main" id="{A2B017CD-6753-477A-A348-D44BC9CCFD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FF95A9-5C3F-43D5-887F-9763742D8DE8}"/>
              </a:ext>
            </a:extLst>
          </p:cNvPr>
          <p:cNvSpPr>
            <a:spLocks noGrp="1"/>
          </p:cNvSpPr>
          <p:nvPr>
            <p:ph type="sldNum" sz="quarter" idx="12"/>
          </p:nvPr>
        </p:nvSpPr>
        <p:spPr/>
        <p:txBody>
          <a:bodyPr/>
          <a:lstStyle/>
          <a:p>
            <a:fld id="{598AC252-BFA4-4FDA-9ACA-B4B16146F0BA}" type="slidenum">
              <a:rPr lang="en-US" smtClean="0"/>
              <a:t>‹#›</a:t>
            </a:fld>
            <a:endParaRPr lang="en-US"/>
          </a:p>
        </p:txBody>
      </p:sp>
      <p:pic>
        <p:nvPicPr>
          <p:cNvPr id="9" name="Picture 8" descr="An open book with a light bulb&#10;&#10;Description automatically generated">
            <a:extLst>
              <a:ext uri="{FF2B5EF4-FFF2-40B4-BE49-F238E27FC236}">
                <a16:creationId xmlns:a16="http://schemas.microsoft.com/office/drawing/2014/main" id="{D3535352-99F3-DDCF-A375-C42E8F0767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6670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80A52-2ADD-461F-A5E5-4F4FA5038C4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AA572B-6FE6-4925-A882-54FFF1E02D3E}"/>
              </a:ext>
            </a:extLst>
          </p:cNvPr>
          <p:cNvSpPr>
            <a:spLocks noGrp="1"/>
          </p:cNvSpPr>
          <p:nvPr>
            <p:ph type="dt" sz="half" idx="10"/>
          </p:nvPr>
        </p:nvSpPr>
        <p:spPr/>
        <p:txBody>
          <a:bodyPr/>
          <a:lstStyle/>
          <a:p>
            <a:fld id="{CA2AC57C-32A9-48F2-B30B-22724FF4B327}" type="datetimeFigureOut">
              <a:rPr lang="en-US" smtClean="0"/>
              <a:t>6/30/2024</a:t>
            </a:fld>
            <a:endParaRPr lang="en-US"/>
          </a:p>
        </p:txBody>
      </p:sp>
      <p:sp>
        <p:nvSpPr>
          <p:cNvPr id="4" name="Footer Placeholder 3">
            <a:extLst>
              <a:ext uri="{FF2B5EF4-FFF2-40B4-BE49-F238E27FC236}">
                <a16:creationId xmlns:a16="http://schemas.microsoft.com/office/drawing/2014/main" id="{915EE290-B282-4F6D-9A15-CAB9C09258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7066934-A923-4FBE-A6D0-9012D86CEEEC}"/>
              </a:ext>
            </a:extLst>
          </p:cNvPr>
          <p:cNvSpPr>
            <a:spLocks noGrp="1"/>
          </p:cNvSpPr>
          <p:nvPr>
            <p:ph type="sldNum" sz="quarter" idx="12"/>
          </p:nvPr>
        </p:nvSpPr>
        <p:spPr/>
        <p:txBody>
          <a:bodyPr/>
          <a:lstStyle/>
          <a:p>
            <a:fld id="{598AC252-BFA4-4FDA-9ACA-B4B16146F0BA}" type="slidenum">
              <a:rPr lang="en-US" smtClean="0"/>
              <a:t>‹#›</a:t>
            </a:fld>
            <a:endParaRPr lang="en-US"/>
          </a:p>
        </p:txBody>
      </p:sp>
    </p:spTree>
    <p:extLst>
      <p:ext uri="{BB962C8B-B14F-4D97-AF65-F5344CB8AC3E}">
        <p14:creationId xmlns:p14="http://schemas.microsoft.com/office/powerpoint/2010/main" val="3228525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6123F7-C040-49B1-9185-0FE1122417DE}"/>
              </a:ext>
            </a:extLst>
          </p:cNvPr>
          <p:cNvSpPr>
            <a:spLocks noGrp="1"/>
          </p:cNvSpPr>
          <p:nvPr>
            <p:ph type="dt" sz="half" idx="10"/>
          </p:nvPr>
        </p:nvSpPr>
        <p:spPr/>
        <p:txBody>
          <a:bodyPr/>
          <a:lstStyle/>
          <a:p>
            <a:fld id="{CA2AC57C-32A9-48F2-B30B-22724FF4B327}" type="datetimeFigureOut">
              <a:rPr lang="en-US" smtClean="0"/>
              <a:t>6/30/2024</a:t>
            </a:fld>
            <a:endParaRPr lang="en-US"/>
          </a:p>
        </p:txBody>
      </p:sp>
      <p:sp>
        <p:nvSpPr>
          <p:cNvPr id="3" name="Footer Placeholder 2">
            <a:extLst>
              <a:ext uri="{FF2B5EF4-FFF2-40B4-BE49-F238E27FC236}">
                <a16:creationId xmlns:a16="http://schemas.microsoft.com/office/drawing/2014/main" id="{10E1B12F-F6C7-49F6-96AF-5E053E34FF9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B7C4D39-97DE-4238-B27F-CBFC3D07FFC0}"/>
              </a:ext>
            </a:extLst>
          </p:cNvPr>
          <p:cNvSpPr>
            <a:spLocks noGrp="1"/>
          </p:cNvSpPr>
          <p:nvPr>
            <p:ph type="sldNum" sz="quarter" idx="12"/>
          </p:nvPr>
        </p:nvSpPr>
        <p:spPr/>
        <p:txBody>
          <a:bodyPr/>
          <a:lstStyle/>
          <a:p>
            <a:fld id="{598AC252-BFA4-4FDA-9ACA-B4B16146F0BA}" type="slidenum">
              <a:rPr lang="en-US" smtClean="0"/>
              <a:t>‹#›</a:t>
            </a:fld>
            <a:endParaRPr lang="en-US"/>
          </a:p>
        </p:txBody>
      </p:sp>
    </p:spTree>
    <p:extLst>
      <p:ext uri="{BB962C8B-B14F-4D97-AF65-F5344CB8AC3E}">
        <p14:creationId xmlns:p14="http://schemas.microsoft.com/office/powerpoint/2010/main" val="2159048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4BB94-641B-4CE2-BACF-2705D516E8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4553300-3DFE-4204-8A03-16B5B702AC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ED42311-D8F6-4447-8D5A-305A3BED1C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4A4A88-3331-455F-8413-66323F30FE28}"/>
              </a:ext>
            </a:extLst>
          </p:cNvPr>
          <p:cNvSpPr>
            <a:spLocks noGrp="1"/>
          </p:cNvSpPr>
          <p:nvPr>
            <p:ph type="dt" sz="half" idx="10"/>
          </p:nvPr>
        </p:nvSpPr>
        <p:spPr/>
        <p:txBody>
          <a:bodyPr/>
          <a:lstStyle/>
          <a:p>
            <a:fld id="{CA2AC57C-32A9-48F2-B30B-22724FF4B327}" type="datetimeFigureOut">
              <a:rPr lang="en-US" smtClean="0"/>
              <a:t>6/30/2024</a:t>
            </a:fld>
            <a:endParaRPr lang="en-US"/>
          </a:p>
        </p:txBody>
      </p:sp>
      <p:sp>
        <p:nvSpPr>
          <p:cNvPr id="6" name="Footer Placeholder 5">
            <a:extLst>
              <a:ext uri="{FF2B5EF4-FFF2-40B4-BE49-F238E27FC236}">
                <a16:creationId xmlns:a16="http://schemas.microsoft.com/office/drawing/2014/main" id="{5A0CB454-F650-4401-9B86-6097D17EE9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98DEDB-0542-40C9-ADDE-65D9703F4B53}"/>
              </a:ext>
            </a:extLst>
          </p:cNvPr>
          <p:cNvSpPr>
            <a:spLocks noGrp="1"/>
          </p:cNvSpPr>
          <p:nvPr>
            <p:ph type="sldNum" sz="quarter" idx="12"/>
          </p:nvPr>
        </p:nvSpPr>
        <p:spPr/>
        <p:txBody>
          <a:bodyPr/>
          <a:lstStyle/>
          <a:p>
            <a:fld id="{598AC252-BFA4-4FDA-9ACA-B4B16146F0BA}" type="slidenum">
              <a:rPr lang="en-US" smtClean="0"/>
              <a:t>‹#›</a:t>
            </a:fld>
            <a:endParaRPr lang="en-US"/>
          </a:p>
        </p:txBody>
      </p:sp>
    </p:spTree>
    <p:extLst>
      <p:ext uri="{BB962C8B-B14F-4D97-AF65-F5344CB8AC3E}">
        <p14:creationId xmlns:p14="http://schemas.microsoft.com/office/powerpoint/2010/main" val="1541164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89AF1-95D8-434B-B2D5-EB1DEDEFAA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157FC6D-7339-4462-AAC8-6A9373D45E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0FDA8AE-BD90-4B66-97AA-3819EE2526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3E8C4F-3BC1-4EA0-883E-731B30DDE946}"/>
              </a:ext>
            </a:extLst>
          </p:cNvPr>
          <p:cNvSpPr>
            <a:spLocks noGrp="1"/>
          </p:cNvSpPr>
          <p:nvPr>
            <p:ph type="dt" sz="half" idx="10"/>
          </p:nvPr>
        </p:nvSpPr>
        <p:spPr/>
        <p:txBody>
          <a:bodyPr/>
          <a:lstStyle/>
          <a:p>
            <a:fld id="{CA2AC57C-32A9-48F2-B30B-22724FF4B327}" type="datetimeFigureOut">
              <a:rPr lang="en-US" smtClean="0"/>
              <a:t>6/30/2024</a:t>
            </a:fld>
            <a:endParaRPr lang="en-US"/>
          </a:p>
        </p:txBody>
      </p:sp>
      <p:sp>
        <p:nvSpPr>
          <p:cNvPr id="6" name="Footer Placeholder 5">
            <a:extLst>
              <a:ext uri="{FF2B5EF4-FFF2-40B4-BE49-F238E27FC236}">
                <a16:creationId xmlns:a16="http://schemas.microsoft.com/office/drawing/2014/main" id="{AE05C7DC-EC3C-4BE9-A958-DA7471E6EB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DD65D3-FC7D-4505-81AA-E41B10AACD5F}"/>
              </a:ext>
            </a:extLst>
          </p:cNvPr>
          <p:cNvSpPr>
            <a:spLocks noGrp="1"/>
          </p:cNvSpPr>
          <p:nvPr>
            <p:ph type="sldNum" sz="quarter" idx="12"/>
          </p:nvPr>
        </p:nvSpPr>
        <p:spPr/>
        <p:txBody>
          <a:bodyPr/>
          <a:lstStyle/>
          <a:p>
            <a:fld id="{598AC252-BFA4-4FDA-9ACA-B4B16146F0BA}" type="slidenum">
              <a:rPr lang="en-US" smtClean="0"/>
              <a:t>‹#›</a:t>
            </a:fld>
            <a:endParaRPr lang="en-US"/>
          </a:p>
        </p:txBody>
      </p:sp>
    </p:spTree>
    <p:extLst>
      <p:ext uri="{BB962C8B-B14F-4D97-AF65-F5344CB8AC3E}">
        <p14:creationId xmlns:p14="http://schemas.microsoft.com/office/powerpoint/2010/main" val="26705835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7EEDC-64F5-4B4C-8834-1C26679192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05EDC7E-A152-4AB7-99CE-BECD8D4801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725793-A447-4448-9A6B-8D196A72D40D}"/>
              </a:ext>
            </a:extLst>
          </p:cNvPr>
          <p:cNvSpPr>
            <a:spLocks noGrp="1"/>
          </p:cNvSpPr>
          <p:nvPr>
            <p:ph type="dt" sz="half" idx="10"/>
          </p:nvPr>
        </p:nvSpPr>
        <p:spPr/>
        <p:txBody>
          <a:bodyPr/>
          <a:lstStyle/>
          <a:p>
            <a:fld id="{CA2AC57C-32A9-48F2-B30B-22724FF4B327}" type="datetimeFigureOut">
              <a:rPr lang="en-US" smtClean="0"/>
              <a:t>6/30/2024</a:t>
            </a:fld>
            <a:endParaRPr lang="en-US"/>
          </a:p>
        </p:txBody>
      </p:sp>
      <p:sp>
        <p:nvSpPr>
          <p:cNvPr id="5" name="Footer Placeholder 4">
            <a:extLst>
              <a:ext uri="{FF2B5EF4-FFF2-40B4-BE49-F238E27FC236}">
                <a16:creationId xmlns:a16="http://schemas.microsoft.com/office/drawing/2014/main" id="{A86C47DE-4A20-4C1C-A458-48831D475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163BF1-A3D2-48EB-B82E-746E331391DA}"/>
              </a:ext>
            </a:extLst>
          </p:cNvPr>
          <p:cNvSpPr>
            <a:spLocks noGrp="1"/>
          </p:cNvSpPr>
          <p:nvPr>
            <p:ph type="sldNum" sz="quarter" idx="12"/>
          </p:nvPr>
        </p:nvSpPr>
        <p:spPr/>
        <p:txBody>
          <a:bodyPr/>
          <a:lstStyle/>
          <a:p>
            <a:fld id="{598AC252-BFA4-4FDA-9ACA-B4B16146F0BA}" type="slidenum">
              <a:rPr lang="en-US" smtClean="0"/>
              <a:t>‹#›</a:t>
            </a:fld>
            <a:endParaRPr lang="en-US"/>
          </a:p>
        </p:txBody>
      </p:sp>
    </p:spTree>
    <p:extLst>
      <p:ext uri="{BB962C8B-B14F-4D97-AF65-F5344CB8AC3E}">
        <p14:creationId xmlns:p14="http://schemas.microsoft.com/office/powerpoint/2010/main" val="2881370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18037D-B11E-4D00-BB55-05F66FA0DCE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8BE195E-04E2-4726-8420-4991378011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DE61EC-A8A6-4E69-A9CB-EDF25B80AC76}"/>
              </a:ext>
            </a:extLst>
          </p:cNvPr>
          <p:cNvSpPr>
            <a:spLocks noGrp="1"/>
          </p:cNvSpPr>
          <p:nvPr>
            <p:ph type="dt" sz="half" idx="10"/>
          </p:nvPr>
        </p:nvSpPr>
        <p:spPr/>
        <p:txBody>
          <a:bodyPr/>
          <a:lstStyle/>
          <a:p>
            <a:fld id="{CA2AC57C-32A9-48F2-B30B-22724FF4B327}" type="datetimeFigureOut">
              <a:rPr lang="en-US" smtClean="0"/>
              <a:t>6/30/2024</a:t>
            </a:fld>
            <a:endParaRPr lang="en-US"/>
          </a:p>
        </p:txBody>
      </p:sp>
      <p:sp>
        <p:nvSpPr>
          <p:cNvPr id="5" name="Footer Placeholder 4">
            <a:extLst>
              <a:ext uri="{FF2B5EF4-FFF2-40B4-BE49-F238E27FC236}">
                <a16:creationId xmlns:a16="http://schemas.microsoft.com/office/drawing/2014/main" id="{EA629B7D-CA81-4545-B81E-5641B5FF3F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338852-CC4F-4997-A8D3-1EC92944CD04}"/>
              </a:ext>
            </a:extLst>
          </p:cNvPr>
          <p:cNvSpPr>
            <a:spLocks noGrp="1"/>
          </p:cNvSpPr>
          <p:nvPr>
            <p:ph type="sldNum" sz="quarter" idx="12"/>
          </p:nvPr>
        </p:nvSpPr>
        <p:spPr/>
        <p:txBody>
          <a:bodyPr/>
          <a:lstStyle/>
          <a:p>
            <a:fld id="{598AC252-BFA4-4FDA-9ACA-B4B16146F0BA}" type="slidenum">
              <a:rPr lang="en-US" smtClean="0"/>
              <a:t>‹#›</a:t>
            </a:fld>
            <a:endParaRPr lang="en-US"/>
          </a:p>
        </p:txBody>
      </p:sp>
    </p:spTree>
    <p:extLst>
      <p:ext uri="{BB962C8B-B14F-4D97-AF65-F5344CB8AC3E}">
        <p14:creationId xmlns:p14="http://schemas.microsoft.com/office/powerpoint/2010/main" val="2090956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A picture containing sitting, yellow, table, green&#10;&#10;Description automatically generated">
            <a:extLst>
              <a:ext uri="{FF2B5EF4-FFF2-40B4-BE49-F238E27FC236}">
                <a16:creationId xmlns:a16="http://schemas.microsoft.com/office/drawing/2014/main" id="{A2612C06-B24F-4469-A3D4-4998C50C1E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687DD5B-D276-4D12-9DC0-61B47CB15DBA}"/>
              </a:ext>
            </a:extLst>
          </p:cNvPr>
          <p:cNvSpPr>
            <a:spLocks noGrp="1"/>
          </p:cNvSpPr>
          <p:nvPr>
            <p:ph type="title"/>
          </p:nvPr>
        </p:nvSpPr>
        <p:spPr>
          <a:xfrm>
            <a:off x="127819" y="993058"/>
            <a:ext cx="11918535" cy="697630"/>
          </a:xfrm>
          <a:solidFill>
            <a:srgbClr val="2E211E"/>
          </a:solidFill>
          <a:effectLst>
            <a:softEdge rad="63500"/>
          </a:effectLst>
        </p:spPr>
        <p:txBody>
          <a:bodyPr/>
          <a:lstStyle>
            <a:lvl1pPr algn="ctr">
              <a:defRPr b="1">
                <a:solidFill>
                  <a:schemeClr val="bg1"/>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0538EC6E-9C44-4DB7-83F5-C00BC07C87BF}"/>
              </a:ext>
            </a:extLst>
          </p:cNvPr>
          <p:cNvSpPr>
            <a:spLocks noGrp="1"/>
          </p:cNvSpPr>
          <p:nvPr>
            <p:ph idx="1"/>
          </p:nvPr>
        </p:nvSpPr>
        <p:spPr>
          <a:xfrm>
            <a:off x="273465" y="1871529"/>
            <a:ext cx="11918535" cy="4886548"/>
          </a:xfrm>
        </p:spPr>
        <p:txBody>
          <a:bodyPr/>
          <a:lstStyle>
            <a:lvl1pPr>
              <a:defRPr b="1">
                <a:solidFill>
                  <a:schemeClr val="bg1"/>
                </a:solidFill>
                <a:effectLst>
                  <a:outerShdw blurRad="50800" dist="50800" dir="2700000" algn="ctr" rotWithShape="0">
                    <a:schemeClr val="tx1"/>
                  </a:outerShdw>
                </a:effectLst>
              </a:defRPr>
            </a:lvl1pPr>
            <a:lvl2pPr marL="685800" indent="-228600">
              <a:buFont typeface="Calibri" panose="020F0502020204030204" pitchFamily="34" charset="0"/>
              <a:buChar char="−"/>
              <a:defRPr b="1">
                <a:solidFill>
                  <a:schemeClr val="bg1"/>
                </a:solidFill>
                <a:effectLst>
                  <a:outerShdw blurRad="50800" dist="50800" dir="2700000" algn="ctr" rotWithShape="0">
                    <a:schemeClr val="tx1"/>
                  </a:outerShdw>
                </a:effectLst>
              </a:defRPr>
            </a:lvl2pPr>
            <a:lvl3pPr>
              <a:defRPr b="1">
                <a:solidFill>
                  <a:schemeClr val="bg1"/>
                </a:solidFill>
                <a:effectLst>
                  <a:outerShdw blurRad="50800" dist="50800" dir="2700000" algn="ctr" rotWithShape="0">
                    <a:schemeClr val="tx1"/>
                  </a:outerShdw>
                </a:effectLst>
              </a:defRPr>
            </a:lvl3pPr>
            <a:lvl4pPr>
              <a:defRPr b="1">
                <a:solidFill>
                  <a:schemeClr val="bg1"/>
                </a:solidFill>
                <a:effectLst>
                  <a:outerShdw blurRad="50800" dist="50800" dir="2700000" algn="ctr" rotWithShape="0">
                    <a:schemeClr val="tx1"/>
                  </a:outerShdw>
                </a:effectLst>
              </a:defRPr>
            </a:lvl4pPr>
            <a:lvl5pPr>
              <a:defRPr b="1">
                <a:solidFill>
                  <a:schemeClr val="bg1"/>
                </a:solidFill>
                <a:effectLst>
                  <a:outerShdw blurRad="50800" dist="50800" dir="2700000" algn="ctr" rotWithShape="0">
                    <a:schemeClr val="tx1"/>
                  </a:outerShd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09751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5" name="Picture 4" descr="A picture containing indoor, sitting, table, green&#10;&#10;Description automatically generated">
            <a:extLst>
              <a:ext uri="{FF2B5EF4-FFF2-40B4-BE49-F238E27FC236}">
                <a16:creationId xmlns:a16="http://schemas.microsoft.com/office/drawing/2014/main" id="{AE90C988-C9F0-4B12-9630-267E44DD3B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687DD5B-D276-4D12-9DC0-61B47CB15DBA}"/>
              </a:ext>
            </a:extLst>
          </p:cNvPr>
          <p:cNvSpPr>
            <a:spLocks noGrp="1"/>
          </p:cNvSpPr>
          <p:nvPr>
            <p:ph type="title"/>
          </p:nvPr>
        </p:nvSpPr>
        <p:spPr>
          <a:xfrm>
            <a:off x="127819" y="899052"/>
            <a:ext cx="11918535" cy="697630"/>
          </a:xfrm>
          <a:solidFill>
            <a:srgbClr val="FEF9BC"/>
          </a:solidFill>
          <a:ln w="28575">
            <a:solidFill>
              <a:schemeClr val="tx1"/>
            </a:solidFill>
          </a:ln>
          <a:effectLst/>
        </p:spPr>
        <p:txBody>
          <a:bodyPr/>
          <a:lstStyle>
            <a:lvl1pPr algn="ctr">
              <a:defRPr b="1">
                <a:solidFill>
                  <a:srgbClr val="2E211E"/>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0538EC6E-9C44-4DB7-83F5-C00BC07C87BF}"/>
              </a:ext>
            </a:extLst>
          </p:cNvPr>
          <p:cNvSpPr>
            <a:spLocks noGrp="1"/>
          </p:cNvSpPr>
          <p:nvPr>
            <p:ph idx="1"/>
          </p:nvPr>
        </p:nvSpPr>
        <p:spPr>
          <a:xfrm>
            <a:off x="273465" y="1700613"/>
            <a:ext cx="11918535" cy="5057464"/>
          </a:xfrm>
        </p:spPr>
        <p:txBody>
          <a:bodyPr/>
          <a:lstStyle>
            <a:lvl1pPr>
              <a:defRPr b="1">
                <a:solidFill>
                  <a:schemeClr val="bg1"/>
                </a:solidFill>
                <a:effectLst>
                  <a:outerShdw blurRad="50800" dist="50800" dir="2700000" algn="ctr" rotWithShape="0">
                    <a:schemeClr val="tx1"/>
                  </a:outerShdw>
                </a:effectLst>
              </a:defRPr>
            </a:lvl1pPr>
            <a:lvl2pPr marL="685800" indent="-228600">
              <a:buFont typeface="Calibri" panose="020F0502020204030204" pitchFamily="34" charset="0"/>
              <a:buChar char="−"/>
              <a:defRPr b="1">
                <a:solidFill>
                  <a:schemeClr val="bg1"/>
                </a:solidFill>
                <a:effectLst>
                  <a:outerShdw blurRad="50800" dist="50800" dir="2700000" algn="ctr" rotWithShape="0">
                    <a:schemeClr val="tx1"/>
                  </a:outerShdw>
                </a:effectLst>
              </a:defRPr>
            </a:lvl2pPr>
            <a:lvl3pPr>
              <a:defRPr b="1">
                <a:solidFill>
                  <a:schemeClr val="bg1"/>
                </a:solidFill>
                <a:effectLst>
                  <a:outerShdw blurRad="50800" dist="50800" dir="2700000" algn="ctr" rotWithShape="0">
                    <a:schemeClr val="tx1"/>
                  </a:outerShdw>
                </a:effectLst>
              </a:defRPr>
            </a:lvl3pPr>
            <a:lvl4pPr>
              <a:defRPr b="1">
                <a:solidFill>
                  <a:schemeClr val="bg1"/>
                </a:solidFill>
                <a:effectLst>
                  <a:outerShdw blurRad="50800" dist="50800" dir="2700000" algn="ctr" rotWithShape="0">
                    <a:schemeClr val="tx1"/>
                  </a:outerShdw>
                </a:effectLst>
              </a:defRPr>
            </a:lvl4pPr>
            <a:lvl5pPr>
              <a:defRPr b="1">
                <a:solidFill>
                  <a:schemeClr val="bg1"/>
                </a:solidFill>
                <a:effectLst>
                  <a:outerShdw blurRad="50800" dist="50800" dir="2700000" algn="ctr" rotWithShape="0">
                    <a:schemeClr val="tx1"/>
                  </a:outerShd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24484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6" name="Picture 5" descr="A bright light in the dark&#10;&#10;Description automatically generated">
            <a:extLst>
              <a:ext uri="{FF2B5EF4-FFF2-40B4-BE49-F238E27FC236}">
                <a16:creationId xmlns:a16="http://schemas.microsoft.com/office/drawing/2014/main" id="{E543403E-EBBE-C022-4BB9-5D58355F6B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687DD5B-D276-4D12-9DC0-61B47CB15DBA}"/>
              </a:ext>
            </a:extLst>
          </p:cNvPr>
          <p:cNvSpPr>
            <a:spLocks noGrp="1"/>
          </p:cNvSpPr>
          <p:nvPr>
            <p:ph type="title"/>
          </p:nvPr>
        </p:nvSpPr>
        <p:spPr>
          <a:xfrm>
            <a:off x="127819" y="899052"/>
            <a:ext cx="11918535" cy="697630"/>
          </a:xfrm>
          <a:solidFill>
            <a:srgbClr val="FEF9BC"/>
          </a:solidFill>
          <a:ln w="28575">
            <a:solidFill>
              <a:schemeClr val="tx1"/>
            </a:solidFill>
          </a:ln>
          <a:effectLst/>
        </p:spPr>
        <p:txBody>
          <a:bodyPr/>
          <a:lstStyle>
            <a:lvl1pPr algn="l">
              <a:defRPr b="1">
                <a:solidFill>
                  <a:srgbClr val="2E211E"/>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0538EC6E-9C44-4DB7-83F5-C00BC07C87BF}"/>
              </a:ext>
            </a:extLst>
          </p:cNvPr>
          <p:cNvSpPr>
            <a:spLocks noGrp="1"/>
          </p:cNvSpPr>
          <p:nvPr>
            <p:ph idx="1"/>
          </p:nvPr>
        </p:nvSpPr>
        <p:spPr>
          <a:xfrm>
            <a:off x="273465" y="1700613"/>
            <a:ext cx="11918535" cy="5057464"/>
          </a:xfrm>
        </p:spPr>
        <p:txBody>
          <a:bodyPr/>
          <a:lstStyle>
            <a:lvl1pPr>
              <a:defRPr b="1">
                <a:solidFill>
                  <a:schemeClr val="bg1"/>
                </a:solidFill>
                <a:effectLst>
                  <a:outerShdw blurRad="50800" dist="50800" dir="2700000" algn="ctr" rotWithShape="0">
                    <a:schemeClr val="tx1"/>
                  </a:outerShdw>
                </a:effectLst>
              </a:defRPr>
            </a:lvl1pPr>
            <a:lvl2pPr marL="685800" indent="-228600">
              <a:buFont typeface="Calibri" panose="020F0502020204030204" pitchFamily="34" charset="0"/>
              <a:buChar char="−"/>
              <a:defRPr b="1">
                <a:solidFill>
                  <a:schemeClr val="bg1"/>
                </a:solidFill>
                <a:effectLst>
                  <a:outerShdw blurRad="50800" dist="50800" dir="2700000" algn="ctr" rotWithShape="0">
                    <a:schemeClr val="tx1"/>
                  </a:outerShdw>
                </a:effectLst>
              </a:defRPr>
            </a:lvl2pPr>
            <a:lvl3pPr>
              <a:defRPr b="1">
                <a:solidFill>
                  <a:schemeClr val="bg1"/>
                </a:solidFill>
                <a:effectLst>
                  <a:outerShdw blurRad="50800" dist="50800" dir="2700000" algn="ctr" rotWithShape="0">
                    <a:schemeClr val="tx1"/>
                  </a:outerShdw>
                </a:effectLst>
              </a:defRPr>
            </a:lvl3pPr>
            <a:lvl4pPr>
              <a:defRPr b="1">
                <a:solidFill>
                  <a:schemeClr val="bg1"/>
                </a:solidFill>
                <a:effectLst>
                  <a:outerShdw blurRad="50800" dist="50800" dir="2700000" algn="ctr" rotWithShape="0">
                    <a:schemeClr val="tx1"/>
                  </a:outerShdw>
                </a:effectLst>
              </a:defRPr>
            </a:lvl4pPr>
            <a:lvl5pPr>
              <a:defRPr b="1">
                <a:solidFill>
                  <a:schemeClr val="bg1"/>
                </a:solidFill>
                <a:effectLst>
                  <a:outerShdw blurRad="50800" dist="50800" dir="2700000" algn="ctr" rotWithShape="0">
                    <a:schemeClr val="tx1"/>
                  </a:outerShd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07492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4" name="Picture 3" descr="A black background with white text&#10;&#10;Description automatically generated">
            <a:extLst>
              <a:ext uri="{FF2B5EF4-FFF2-40B4-BE49-F238E27FC236}">
                <a16:creationId xmlns:a16="http://schemas.microsoft.com/office/drawing/2014/main" id="{01F1A6F1-9048-39AA-9D9C-EE448E0EC3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0538EC6E-9C44-4DB7-83F5-C00BC07C87BF}"/>
              </a:ext>
            </a:extLst>
          </p:cNvPr>
          <p:cNvSpPr>
            <a:spLocks noGrp="1"/>
          </p:cNvSpPr>
          <p:nvPr>
            <p:ph idx="1"/>
          </p:nvPr>
        </p:nvSpPr>
        <p:spPr>
          <a:xfrm>
            <a:off x="273465" y="1536569"/>
            <a:ext cx="11918535" cy="5221508"/>
          </a:xfrm>
        </p:spPr>
        <p:txBody>
          <a:bodyPr/>
          <a:lstStyle>
            <a:lvl1pPr>
              <a:defRPr b="1">
                <a:solidFill>
                  <a:schemeClr val="bg1"/>
                </a:solidFill>
                <a:effectLst>
                  <a:outerShdw blurRad="50800" dist="50800" dir="2700000" algn="ctr" rotWithShape="0">
                    <a:schemeClr val="tx1"/>
                  </a:outerShdw>
                </a:effectLst>
              </a:defRPr>
            </a:lvl1pPr>
            <a:lvl2pPr marL="685800" indent="-228600">
              <a:buFont typeface="Calibri" panose="020F0502020204030204" pitchFamily="34" charset="0"/>
              <a:buChar char="−"/>
              <a:defRPr b="1">
                <a:solidFill>
                  <a:schemeClr val="bg1"/>
                </a:solidFill>
                <a:effectLst>
                  <a:outerShdw blurRad="50800" dist="50800" dir="2700000" algn="ctr" rotWithShape="0">
                    <a:schemeClr val="tx1"/>
                  </a:outerShdw>
                </a:effectLst>
              </a:defRPr>
            </a:lvl2pPr>
            <a:lvl3pPr>
              <a:defRPr b="1">
                <a:solidFill>
                  <a:schemeClr val="bg1"/>
                </a:solidFill>
                <a:effectLst>
                  <a:outerShdw blurRad="50800" dist="50800" dir="2700000" algn="ctr" rotWithShape="0">
                    <a:schemeClr val="tx1"/>
                  </a:outerShdw>
                </a:effectLst>
              </a:defRPr>
            </a:lvl3pPr>
            <a:lvl4pPr>
              <a:defRPr b="1">
                <a:solidFill>
                  <a:schemeClr val="bg1"/>
                </a:solidFill>
                <a:effectLst>
                  <a:outerShdw blurRad="50800" dist="50800" dir="2700000" algn="ctr" rotWithShape="0">
                    <a:schemeClr val="tx1"/>
                  </a:outerShdw>
                </a:effectLst>
              </a:defRPr>
            </a:lvl4pPr>
            <a:lvl5pPr>
              <a:defRPr b="1">
                <a:solidFill>
                  <a:schemeClr val="bg1"/>
                </a:solidFill>
                <a:effectLst>
                  <a:outerShdw blurRad="50800" dist="50800" dir="2700000" algn="ctr" rotWithShape="0">
                    <a:schemeClr val="tx1"/>
                  </a:outerShd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26574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4" name="Picture 3" descr="A black background with white text&#10;&#10;Description automatically generated">
            <a:extLst>
              <a:ext uri="{FF2B5EF4-FFF2-40B4-BE49-F238E27FC236}">
                <a16:creationId xmlns:a16="http://schemas.microsoft.com/office/drawing/2014/main" id="{F5C948C2-0204-2A38-922D-247AFA7F4C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0538EC6E-9C44-4DB7-83F5-C00BC07C87BF}"/>
              </a:ext>
            </a:extLst>
          </p:cNvPr>
          <p:cNvSpPr>
            <a:spLocks noGrp="1"/>
          </p:cNvSpPr>
          <p:nvPr>
            <p:ph idx="1"/>
          </p:nvPr>
        </p:nvSpPr>
        <p:spPr>
          <a:xfrm>
            <a:off x="273465" y="2083323"/>
            <a:ext cx="11918535" cy="4674753"/>
          </a:xfrm>
        </p:spPr>
        <p:txBody>
          <a:bodyPr>
            <a:normAutofit/>
          </a:bodyPr>
          <a:lstStyle>
            <a:lvl1pPr marL="346075" indent="-346075">
              <a:defRPr sz="3200" b="1">
                <a:solidFill>
                  <a:schemeClr val="bg1"/>
                </a:solidFill>
                <a:effectLst>
                  <a:outerShdw blurRad="50800" dist="50800" dir="2700000" algn="ctr" rotWithShape="0">
                    <a:schemeClr val="tx1"/>
                  </a:outerShdw>
                </a:effectLst>
              </a:defRPr>
            </a:lvl1pPr>
            <a:lvl2pPr marL="914400" indent="-344488">
              <a:buFont typeface="Calibri" panose="020F0502020204030204" pitchFamily="34" charset="0"/>
              <a:buChar char="−"/>
              <a:defRPr sz="2800" b="1">
                <a:solidFill>
                  <a:schemeClr val="bg1"/>
                </a:solidFill>
                <a:effectLst>
                  <a:outerShdw blurRad="50800" dist="50800" dir="2700000" algn="ctr" rotWithShape="0">
                    <a:schemeClr val="tx1"/>
                  </a:outerShdw>
                </a:effectLst>
              </a:defRPr>
            </a:lvl2pPr>
            <a:lvl3pPr>
              <a:defRPr sz="2400" b="1">
                <a:solidFill>
                  <a:schemeClr val="bg1"/>
                </a:solidFill>
                <a:effectLst>
                  <a:outerShdw blurRad="50800" dist="50800" dir="2700000" algn="ctr" rotWithShape="0">
                    <a:schemeClr val="tx1"/>
                  </a:outerShdw>
                </a:effectLst>
              </a:defRPr>
            </a:lvl3pPr>
            <a:lvl4pPr>
              <a:defRPr sz="2000" b="1">
                <a:solidFill>
                  <a:schemeClr val="bg1"/>
                </a:solidFill>
                <a:effectLst>
                  <a:outerShdw blurRad="50800" dist="50800" dir="2700000" algn="ctr" rotWithShape="0">
                    <a:schemeClr val="tx1"/>
                  </a:outerShdw>
                </a:effectLst>
              </a:defRPr>
            </a:lvl4pPr>
            <a:lvl5pPr>
              <a:defRPr sz="2000" b="1">
                <a:solidFill>
                  <a:schemeClr val="bg1"/>
                </a:solidFill>
                <a:effectLst>
                  <a:outerShdw blurRad="50800" dist="50800" dir="2700000" algn="ctr" rotWithShape="0">
                    <a:schemeClr val="tx1"/>
                  </a:outerShd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65655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2ACA6-E888-495C-A10F-262CBF7FC6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125C83A-4D9B-434A-906A-BA5E63D8B5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7846865-9EF8-4545-AE0E-862DD8867814}"/>
              </a:ext>
            </a:extLst>
          </p:cNvPr>
          <p:cNvSpPr>
            <a:spLocks noGrp="1"/>
          </p:cNvSpPr>
          <p:nvPr>
            <p:ph type="dt" sz="half" idx="10"/>
          </p:nvPr>
        </p:nvSpPr>
        <p:spPr/>
        <p:txBody>
          <a:bodyPr/>
          <a:lstStyle/>
          <a:p>
            <a:fld id="{CA2AC57C-32A9-48F2-B30B-22724FF4B327}" type="datetimeFigureOut">
              <a:rPr lang="en-US" smtClean="0"/>
              <a:t>6/30/2024</a:t>
            </a:fld>
            <a:endParaRPr lang="en-US"/>
          </a:p>
        </p:txBody>
      </p:sp>
      <p:sp>
        <p:nvSpPr>
          <p:cNvPr id="5" name="Footer Placeholder 4">
            <a:extLst>
              <a:ext uri="{FF2B5EF4-FFF2-40B4-BE49-F238E27FC236}">
                <a16:creationId xmlns:a16="http://schemas.microsoft.com/office/drawing/2014/main" id="{7A4BD44B-1E67-4183-8B10-97764355A4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075399-8A42-427F-821A-09A98FAA12C8}"/>
              </a:ext>
            </a:extLst>
          </p:cNvPr>
          <p:cNvSpPr>
            <a:spLocks noGrp="1"/>
          </p:cNvSpPr>
          <p:nvPr>
            <p:ph type="sldNum" sz="quarter" idx="12"/>
          </p:nvPr>
        </p:nvSpPr>
        <p:spPr/>
        <p:txBody>
          <a:bodyPr/>
          <a:lstStyle/>
          <a:p>
            <a:fld id="{598AC252-BFA4-4FDA-9ACA-B4B16146F0BA}" type="slidenum">
              <a:rPr lang="en-US" smtClean="0"/>
              <a:t>‹#›</a:t>
            </a:fld>
            <a:endParaRPr lang="en-US"/>
          </a:p>
        </p:txBody>
      </p:sp>
    </p:spTree>
    <p:extLst>
      <p:ext uri="{BB962C8B-B14F-4D97-AF65-F5344CB8AC3E}">
        <p14:creationId xmlns:p14="http://schemas.microsoft.com/office/powerpoint/2010/main" val="1062141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83565-710C-4714-B7AA-77043CD2A4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37971A-5E4C-476B-A965-7681B175C02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5A044EB-BFE4-4E38-9B56-F7C919B417A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1D28A8-E8C8-4EA3-8880-BCCEACC7A155}"/>
              </a:ext>
            </a:extLst>
          </p:cNvPr>
          <p:cNvSpPr>
            <a:spLocks noGrp="1"/>
          </p:cNvSpPr>
          <p:nvPr>
            <p:ph type="dt" sz="half" idx="10"/>
          </p:nvPr>
        </p:nvSpPr>
        <p:spPr/>
        <p:txBody>
          <a:bodyPr/>
          <a:lstStyle/>
          <a:p>
            <a:fld id="{CA2AC57C-32A9-48F2-B30B-22724FF4B327}" type="datetimeFigureOut">
              <a:rPr lang="en-US" smtClean="0"/>
              <a:t>6/30/2024</a:t>
            </a:fld>
            <a:endParaRPr lang="en-US"/>
          </a:p>
        </p:txBody>
      </p:sp>
      <p:sp>
        <p:nvSpPr>
          <p:cNvPr id="6" name="Footer Placeholder 5">
            <a:extLst>
              <a:ext uri="{FF2B5EF4-FFF2-40B4-BE49-F238E27FC236}">
                <a16:creationId xmlns:a16="http://schemas.microsoft.com/office/drawing/2014/main" id="{3A1C9FCE-747D-44F0-B109-924C593F47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B48044-810C-4E06-BFF2-C5198D28D1E1}"/>
              </a:ext>
            </a:extLst>
          </p:cNvPr>
          <p:cNvSpPr>
            <a:spLocks noGrp="1"/>
          </p:cNvSpPr>
          <p:nvPr>
            <p:ph type="sldNum" sz="quarter" idx="12"/>
          </p:nvPr>
        </p:nvSpPr>
        <p:spPr/>
        <p:txBody>
          <a:bodyPr/>
          <a:lstStyle/>
          <a:p>
            <a:fld id="{598AC252-BFA4-4FDA-9ACA-B4B16146F0BA}" type="slidenum">
              <a:rPr lang="en-US" smtClean="0"/>
              <a:t>‹#›</a:t>
            </a:fld>
            <a:endParaRPr lang="en-US"/>
          </a:p>
        </p:txBody>
      </p:sp>
    </p:spTree>
    <p:extLst>
      <p:ext uri="{BB962C8B-B14F-4D97-AF65-F5344CB8AC3E}">
        <p14:creationId xmlns:p14="http://schemas.microsoft.com/office/powerpoint/2010/main" val="4086062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9BF35-2C12-446E-8E23-FB70BFBAB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0E4AF7B-A8FA-4CEE-BC12-2C67BECECA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237591-EB42-4F25-A364-97F60AEB1E5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B04945D-0DAD-49F4-811A-DDA804A44B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B0BD78-585F-459B-A9AB-67180D11384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35FC7D2-3785-4E7E-97A4-73527F54F4DE}"/>
              </a:ext>
            </a:extLst>
          </p:cNvPr>
          <p:cNvSpPr>
            <a:spLocks noGrp="1"/>
          </p:cNvSpPr>
          <p:nvPr>
            <p:ph type="dt" sz="half" idx="10"/>
          </p:nvPr>
        </p:nvSpPr>
        <p:spPr/>
        <p:txBody>
          <a:bodyPr/>
          <a:lstStyle/>
          <a:p>
            <a:fld id="{CA2AC57C-32A9-48F2-B30B-22724FF4B327}" type="datetimeFigureOut">
              <a:rPr lang="en-US" smtClean="0"/>
              <a:t>6/30/2024</a:t>
            </a:fld>
            <a:endParaRPr lang="en-US"/>
          </a:p>
        </p:txBody>
      </p:sp>
      <p:sp>
        <p:nvSpPr>
          <p:cNvPr id="8" name="Footer Placeholder 7">
            <a:extLst>
              <a:ext uri="{FF2B5EF4-FFF2-40B4-BE49-F238E27FC236}">
                <a16:creationId xmlns:a16="http://schemas.microsoft.com/office/drawing/2014/main" id="{E711EE7B-EF42-4241-918E-651688D87E1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5CAF8AF-6AE2-4E64-8679-333504BFCB13}"/>
              </a:ext>
            </a:extLst>
          </p:cNvPr>
          <p:cNvSpPr>
            <a:spLocks noGrp="1"/>
          </p:cNvSpPr>
          <p:nvPr>
            <p:ph type="sldNum" sz="quarter" idx="12"/>
          </p:nvPr>
        </p:nvSpPr>
        <p:spPr/>
        <p:txBody>
          <a:bodyPr/>
          <a:lstStyle/>
          <a:p>
            <a:fld id="{598AC252-BFA4-4FDA-9ACA-B4B16146F0BA}" type="slidenum">
              <a:rPr lang="en-US" smtClean="0"/>
              <a:t>‹#›</a:t>
            </a:fld>
            <a:endParaRPr lang="en-US"/>
          </a:p>
        </p:txBody>
      </p:sp>
    </p:spTree>
    <p:extLst>
      <p:ext uri="{BB962C8B-B14F-4D97-AF65-F5344CB8AC3E}">
        <p14:creationId xmlns:p14="http://schemas.microsoft.com/office/powerpoint/2010/main" val="2685572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DB8F6C-7F4A-4994-9730-88D1C26243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D7F746-6618-46CB-AE4A-D0BAC14496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A4DA0D-E9B5-4D60-857A-3A40300678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2AC57C-32A9-48F2-B30B-22724FF4B327}" type="datetimeFigureOut">
              <a:rPr lang="en-US" smtClean="0"/>
              <a:t>6/30/2024</a:t>
            </a:fld>
            <a:endParaRPr lang="en-US"/>
          </a:p>
        </p:txBody>
      </p:sp>
      <p:sp>
        <p:nvSpPr>
          <p:cNvPr id="5" name="Footer Placeholder 4">
            <a:extLst>
              <a:ext uri="{FF2B5EF4-FFF2-40B4-BE49-F238E27FC236}">
                <a16:creationId xmlns:a16="http://schemas.microsoft.com/office/drawing/2014/main" id="{3B9A6D77-8C31-488F-AD30-EEA54D165A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012A5C3-FFD1-4F21-B562-D8F373C633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8AC252-BFA4-4FDA-9ACA-B4B16146F0BA}" type="slidenum">
              <a:rPr lang="en-US" smtClean="0"/>
              <a:t>‹#›</a:t>
            </a:fld>
            <a:endParaRPr lang="en-US"/>
          </a:p>
        </p:txBody>
      </p:sp>
    </p:spTree>
    <p:extLst>
      <p:ext uri="{BB962C8B-B14F-4D97-AF65-F5344CB8AC3E}">
        <p14:creationId xmlns:p14="http://schemas.microsoft.com/office/powerpoint/2010/main" val="3671309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63"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9812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B3E2A-6210-4145-AF70-48244FF2298C}"/>
              </a:ext>
            </a:extLst>
          </p:cNvPr>
          <p:cNvSpPr>
            <a:spLocks noGrp="1"/>
          </p:cNvSpPr>
          <p:nvPr>
            <p:ph type="title"/>
          </p:nvPr>
        </p:nvSpPr>
        <p:spPr>
          <a:xfrm>
            <a:off x="556591" y="200783"/>
            <a:ext cx="11558310" cy="1037814"/>
          </a:xfrm>
          <a:solidFill>
            <a:srgbClr val="FEF9BC"/>
          </a:solidFill>
        </p:spPr>
        <p:txBody>
          <a:bodyPr>
            <a:noAutofit/>
          </a:bodyPr>
          <a:lstStyle/>
          <a:p>
            <a:r>
              <a:rPr lang="en-US" sz="3000" dirty="0"/>
              <a:t>    God Dwells in the Lives of His Faithful Children Today</a:t>
            </a:r>
            <a:endParaRPr lang="en-US" sz="3000" dirty="0">
              <a:solidFill>
                <a:srgbClr val="2E211E"/>
              </a:solidFill>
            </a:endParaRPr>
          </a:p>
        </p:txBody>
      </p:sp>
      <p:sp>
        <p:nvSpPr>
          <p:cNvPr id="3" name="Content Placeholder 2">
            <a:extLst>
              <a:ext uri="{FF2B5EF4-FFF2-40B4-BE49-F238E27FC236}">
                <a16:creationId xmlns:a16="http://schemas.microsoft.com/office/drawing/2014/main" id="{51784BA6-B5D4-4A78-9B49-6CDD8659C231}"/>
              </a:ext>
            </a:extLst>
          </p:cNvPr>
          <p:cNvSpPr>
            <a:spLocks noGrp="1"/>
          </p:cNvSpPr>
          <p:nvPr>
            <p:ph idx="1"/>
          </p:nvPr>
        </p:nvSpPr>
        <p:spPr>
          <a:xfrm>
            <a:off x="273466" y="1341782"/>
            <a:ext cx="11781802" cy="5516217"/>
          </a:xfrm>
        </p:spPr>
        <p:txBody>
          <a:bodyPr>
            <a:normAutofit lnSpcReduction="10000"/>
          </a:bodyPr>
          <a:lstStyle/>
          <a:p>
            <a:r>
              <a:rPr lang="en-US" dirty="0"/>
              <a:t>The Bible teaches that within faithful Christians:</a:t>
            </a:r>
          </a:p>
          <a:p>
            <a:pPr lvl="1"/>
            <a:r>
              <a:rPr lang="en-US" dirty="0"/>
              <a:t>The Father dwells (John 14:23; 1 John 4:12-16)</a:t>
            </a:r>
          </a:p>
          <a:p>
            <a:pPr lvl="1"/>
            <a:r>
              <a:rPr lang="en-US" dirty="0"/>
              <a:t>The Son dwells (Col. 1:27; Gal. 2:20; Eph. 3:17; Rom. 8:10)</a:t>
            </a:r>
          </a:p>
          <a:p>
            <a:pPr lvl="1"/>
            <a:r>
              <a:rPr lang="en-US" dirty="0"/>
              <a:t>The Spirit dwells (Eph. 2:22; 1 John 3:24; 4:13; Rom. 8:9-11; 1 Cor. 6:19-20)</a:t>
            </a:r>
          </a:p>
          <a:p>
            <a:r>
              <a:rPr lang="en-US" dirty="0"/>
              <a:t>The Bible teaches that the presence of God (His Spirit) in a faithful Christian:</a:t>
            </a:r>
          </a:p>
          <a:p>
            <a:pPr lvl="1"/>
            <a:r>
              <a:rPr lang="en-US" dirty="0"/>
              <a:t>Authenticates to God that we are truly His children (Gal. 4:6; Rom. 8:9-17) and that we have not departed from Him and shunned Him (Rev. 3:20; Rom. 8:9)</a:t>
            </a:r>
          </a:p>
          <a:p>
            <a:pPr lvl="1"/>
            <a:r>
              <a:rPr lang="en-US" dirty="0"/>
              <a:t>Serves as a “pledge of our inheritance” (Eph. 1:13-14; 2 Cor. 1:22; 5:1-5)</a:t>
            </a:r>
          </a:p>
          <a:p>
            <a:r>
              <a:rPr lang="en-US" dirty="0"/>
              <a:t>There is a difference between God’s indwelling and any work He does</a:t>
            </a:r>
          </a:p>
          <a:p>
            <a:pPr lvl="1"/>
            <a:r>
              <a:rPr lang="en-US" dirty="0"/>
              <a:t>Scripture affirms that God (through His Spirit) is present in our lives</a:t>
            </a:r>
          </a:p>
          <a:p>
            <a:pPr lvl="1"/>
            <a:r>
              <a:rPr lang="en-US" dirty="0"/>
              <a:t>But we must never take Scripture beyond what it reveals to us</a:t>
            </a:r>
          </a:p>
          <a:p>
            <a:pPr lvl="1"/>
            <a:r>
              <a:rPr lang="en-US" dirty="0"/>
              <a:t>Scripture never indicates there is a “feeling” or anything perceptible to the senses about God’s presence in our lives</a:t>
            </a:r>
          </a:p>
          <a:p>
            <a:pPr lvl="1"/>
            <a:r>
              <a:rPr lang="en-US" dirty="0"/>
              <a:t>We know He is there because the Bible tells us</a:t>
            </a:r>
          </a:p>
        </p:txBody>
      </p:sp>
      <p:sp>
        <p:nvSpPr>
          <p:cNvPr id="4" name="Oval 3">
            <a:extLst>
              <a:ext uri="{FF2B5EF4-FFF2-40B4-BE49-F238E27FC236}">
                <a16:creationId xmlns:a16="http://schemas.microsoft.com/office/drawing/2014/main" id="{B338683B-25E3-DF16-0732-FD065438F57B}"/>
              </a:ext>
            </a:extLst>
          </p:cNvPr>
          <p:cNvSpPr/>
          <p:nvPr/>
        </p:nvSpPr>
        <p:spPr>
          <a:xfrm>
            <a:off x="9939" y="19778"/>
            <a:ext cx="873445" cy="873445"/>
          </a:xfrm>
          <a:prstGeom prst="ellipse">
            <a:avLst/>
          </a:prstGeom>
          <a:solidFill>
            <a:schemeClr val="tx1"/>
          </a:solidFill>
          <a:ln w="38100">
            <a:solidFill>
              <a:srgbClr val="FEF9BC"/>
            </a:solidFill>
          </a:ln>
          <a:effectLst>
            <a:outerShdw blurRad="50800" dist="25400" dir="27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3200" b="1" dirty="0">
                <a:solidFill>
                  <a:srgbClr val="FEF9BC"/>
                </a:solidFill>
              </a:rPr>
              <a:t>#9</a:t>
            </a:r>
          </a:p>
        </p:txBody>
      </p:sp>
      <p:sp>
        <p:nvSpPr>
          <p:cNvPr id="5" name="Rectangle 4">
            <a:extLst>
              <a:ext uri="{FF2B5EF4-FFF2-40B4-BE49-F238E27FC236}">
                <a16:creationId xmlns:a16="http://schemas.microsoft.com/office/drawing/2014/main" id="{55EFA154-E9AD-24AF-6515-2D093ACF1312}"/>
              </a:ext>
            </a:extLst>
          </p:cNvPr>
          <p:cNvSpPr/>
          <p:nvPr/>
        </p:nvSpPr>
        <p:spPr>
          <a:xfrm>
            <a:off x="0" y="6803154"/>
            <a:ext cx="12261273" cy="45719"/>
          </a:xfrm>
          <a:prstGeom prst="rect">
            <a:avLst/>
          </a:prstGeom>
          <a:solidFill>
            <a:srgbClr val="FEF9BC">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9766939"/>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500"/>
                                        <p:tgtEl>
                                          <p:spTgt spid="3">
                                            <p:txEl>
                                              <p:pRg st="4" end="4"/>
                                            </p:txEl>
                                          </p:spTgt>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500"/>
                                        <p:tgtEl>
                                          <p:spTgt spid="3">
                                            <p:txEl>
                                              <p:pRg st="5" end="5"/>
                                            </p:txEl>
                                          </p:spTgt>
                                        </p:tgtEl>
                                      </p:cBhvr>
                                    </p:animEffect>
                                  </p:childTnLst>
                                </p:cTn>
                              </p:par>
                            </p:childTnLst>
                          </p:cTn>
                        </p:par>
                        <p:par>
                          <p:cTn id="39" fill="hold">
                            <p:stCondLst>
                              <p:cond delay="1000"/>
                            </p:stCondLst>
                            <p:childTnLst>
                              <p:par>
                                <p:cTn id="40" presetID="10" presetClass="entr" presetSubtype="0" fill="hold" nodeType="after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500"/>
                                        <p:tgtEl>
                                          <p:spTgt spid="3">
                                            <p:txEl>
                                              <p:pRg st="7" end="7"/>
                                            </p:txEl>
                                          </p:spTgt>
                                        </p:tgtEl>
                                      </p:cBhvr>
                                    </p:animEffect>
                                  </p:childTnLst>
                                </p:cTn>
                              </p:par>
                            </p:childTnLst>
                          </p:cTn>
                        </p:par>
                        <p:par>
                          <p:cTn id="48" fill="hold">
                            <p:stCondLst>
                              <p:cond delay="500"/>
                            </p:stCondLst>
                            <p:childTnLst>
                              <p:par>
                                <p:cTn id="49" presetID="10" presetClass="entr" presetSubtype="0" fill="hold" nodeType="after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500"/>
                                        <p:tgtEl>
                                          <p:spTgt spid="3">
                                            <p:txEl>
                                              <p:pRg st="8" end="8"/>
                                            </p:txEl>
                                          </p:spTgt>
                                        </p:tgtEl>
                                      </p:cBhvr>
                                    </p:animEffect>
                                  </p:childTnLst>
                                </p:cTn>
                              </p:par>
                            </p:childTnLst>
                          </p:cTn>
                        </p:par>
                        <p:par>
                          <p:cTn id="52" fill="hold">
                            <p:stCondLst>
                              <p:cond delay="1000"/>
                            </p:stCondLst>
                            <p:childTnLst>
                              <p:par>
                                <p:cTn id="53" presetID="10" presetClass="entr" presetSubtype="0" fill="hold" nodeType="after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Effect transition="in" filter="fade">
                                      <p:cBhvr>
                                        <p:cTn id="55" dur="500"/>
                                        <p:tgtEl>
                                          <p:spTgt spid="3">
                                            <p:txEl>
                                              <p:pRg st="9" end="9"/>
                                            </p:txEl>
                                          </p:spTgt>
                                        </p:tgtEl>
                                      </p:cBhvr>
                                    </p:animEffect>
                                  </p:childTnLst>
                                </p:cTn>
                              </p:par>
                            </p:childTnLst>
                          </p:cTn>
                        </p:par>
                        <p:par>
                          <p:cTn id="56" fill="hold">
                            <p:stCondLst>
                              <p:cond delay="1500"/>
                            </p:stCondLst>
                            <p:childTnLst>
                              <p:par>
                                <p:cTn id="57" presetID="10" presetClass="entr" presetSubtype="0" fill="hold" nodeType="after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animEffect transition="in" filter="fade">
                                      <p:cBhvr>
                                        <p:cTn id="59" dur="500"/>
                                        <p:tgtEl>
                                          <p:spTgt spid="3">
                                            <p:txEl>
                                              <p:pRg st="10" end="10"/>
                                            </p:txEl>
                                          </p:spTgt>
                                        </p:tgtEl>
                                      </p:cBhvr>
                                    </p:animEffect>
                                  </p:childTnLst>
                                </p:cTn>
                              </p:par>
                            </p:childTnLst>
                          </p:cTn>
                        </p:par>
                        <p:par>
                          <p:cTn id="60" fill="hold">
                            <p:stCondLst>
                              <p:cond delay="2000"/>
                            </p:stCondLst>
                            <p:childTnLst>
                              <p:par>
                                <p:cTn id="61" presetID="10" presetClass="entr" presetSubtype="0" fill="hold" nodeType="afterEffect">
                                  <p:stCondLst>
                                    <p:cond delay="0"/>
                                  </p:stCondLst>
                                  <p:childTnLst>
                                    <p:set>
                                      <p:cBhvr>
                                        <p:cTn id="62" dur="1" fill="hold">
                                          <p:stCondLst>
                                            <p:cond delay="0"/>
                                          </p:stCondLst>
                                        </p:cTn>
                                        <p:tgtEl>
                                          <p:spTgt spid="3">
                                            <p:txEl>
                                              <p:pRg st="11" end="11"/>
                                            </p:txEl>
                                          </p:spTgt>
                                        </p:tgtEl>
                                        <p:attrNameLst>
                                          <p:attrName>style.visibility</p:attrName>
                                        </p:attrNameLst>
                                      </p:cBhvr>
                                      <p:to>
                                        <p:strVal val="visible"/>
                                      </p:to>
                                    </p:set>
                                    <p:animEffect transition="in" filter="fade">
                                      <p:cBhvr>
                                        <p:cTn id="63" dur="500"/>
                                        <p:tgtEl>
                                          <p:spTgt spid="3">
                                            <p:txEl>
                                              <p:pRg st="11" end="11"/>
                                            </p:txEl>
                                          </p:spTgt>
                                        </p:tgtEl>
                                      </p:cBhvr>
                                    </p:animEffect>
                                  </p:childTnLst>
                                </p:cTn>
                              </p:par>
                            </p:childTnLst>
                          </p:cTn>
                        </p:par>
                        <p:par>
                          <p:cTn id="64" fill="hold">
                            <p:stCondLst>
                              <p:cond delay="2500"/>
                            </p:stCondLst>
                            <p:childTnLst>
                              <p:par>
                                <p:cTn id="65" presetID="10" presetClass="entr" presetSubtype="0" fill="hold" grpId="0"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B3E2A-6210-4145-AF70-48244FF2298C}"/>
              </a:ext>
            </a:extLst>
          </p:cNvPr>
          <p:cNvSpPr>
            <a:spLocks noGrp="1"/>
          </p:cNvSpPr>
          <p:nvPr>
            <p:ph type="title"/>
          </p:nvPr>
        </p:nvSpPr>
        <p:spPr>
          <a:xfrm>
            <a:off x="556591" y="200783"/>
            <a:ext cx="11558310" cy="1037814"/>
          </a:xfrm>
          <a:solidFill>
            <a:srgbClr val="FEF9BC"/>
          </a:solidFill>
        </p:spPr>
        <p:txBody>
          <a:bodyPr>
            <a:noAutofit/>
          </a:bodyPr>
          <a:lstStyle/>
          <a:p>
            <a:r>
              <a:rPr lang="en-US" sz="3000" dirty="0"/>
              <a:t>    God Operates in the Lives of His Faithful Children in Conjunction </a:t>
            </a:r>
            <a:br>
              <a:rPr lang="en-US" sz="3000" dirty="0"/>
            </a:br>
            <a:r>
              <a:rPr lang="en-US" sz="3000" dirty="0"/>
              <a:t>  with His Word</a:t>
            </a:r>
            <a:endParaRPr lang="en-US" sz="3000" dirty="0">
              <a:solidFill>
                <a:srgbClr val="2E211E"/>
              </a:solidFill>
            </a:endParaRPr>
          </a:p>
        </p:txBody>
      </p:sp>
      <p:sp>
        <p:nvSpPr>
          <p:cNvPr id="3" name="Content Placeholder 2">
            <a:extLst>
              <a:ext uri="{FF2B5EF4-FFF2-40B4-BE49-F238E27FC236}">
                <a16:creationId xmlns:a16="http://schemas.microsoft.com/office/drawing/2014/main" id="{51784BA6-B5D4-4A78-9B49-6CDD8659C231}"/>
              </a:ext>
            </a:extLst>
          </p:cNvPr>
          <p:cNvSpPr>
            <a:spLocks noGrp="1"/>
          </p:cNvSpPr>
          <p:nvPr>
            <p:ph idx="1"/>
          </p:nvPr>
        </p:nvSpPr>
        <p:spPr>
          <a:xfrm>
            <a:off x="273466" y="1341782"/>
            <a:ext cx="11781802" cy="5516217"/>
          </a:xfrm>
        </p:spPr>
        <p:txBody>
          <a:bodyPr>
            <a:normAutofit/>
          </a:bodyPr>
          <a:lstStyle/>
          <a:p>
            <a:r>
              <a:rPr lang="en-US" dirty="0"/>
              <a:t>The Bible teaches that:</a:t>
            </a:r>
          </a:p>
          <a:p>
            <a:pPr lvl="1"/>
            <a:r>
              <a:rPr lang="en-US" dirty="0"/>
              <a:t>The Spirit of God “convicts” us (John 16:8) through His Word (Acts 2:37)</a:t>
            </a:r>
          </a:p>
          <a:p>
            <a:pPr lvl="1"/>
            <a:r>
              <a:rPr lang="en-US" dirty="0"/>
              <a:t>The Spirit of God “leads” us (Rom. 8:14) through His Word (Psa. 119:105)</a:t>
            </a:r>
          </a:p>
          <a:p>
            <a:pPr lvl="1"/>
            <a:r>
              <a:rPr lang="en-US" dirty="0"/>
              <a:t>The Spirit of God “teaches” us (Rev. 2:7) through His Word (Eph. 3:4; 5:17)</a:t>
            </a:r>
          </a:p>
          <a:p>
            <a:pPr lvl="1"/>
            <a:r>
              <a:rPr lang="en-US" dirty="0"/>
              <a:t>The Spirit of God “comforts” us (Acts 9:31) through His Word (1 Thess. 4:18)</a:t>
            </a:r>
          </a:p>
          <a:p>
            <a:pPr lvl="1"/>
            <a:r>
              <a:rPr lang="en-US" dirty="0"/>
              <a:t>The Spirit of God “strengthens” us (Eph. 3:16) through His Word (1 John 2:14)</a:t>
            </a:r>
          </a:p>
          <a:p>
            <a:r>
              <a:rPr lang="en-US" dirty="0"/>
              <a:t>The Bible teaches that “the sword of the Spirit…is the word of God” (Eph. 6:17; Heb. 4:12)</a:t>
            </a:r>
          </a:p>
          <a:p>
            <a:r>
              <a:rPr lang="en-US" dirty="0"/>
              <a:t>The Holy Spirit was responsible for the written revelation of God’s Word in the Bible (2 Pet. 1:20-21)</a:t>
            </a:r>
          </a:p>
          <a:p>
            <a:pPr lvl="1"/>
            <a:r>
              <a:rPr lang="en-US" dirty="0"/>
              <a:t>In that revelation, we learn that the Holy Spirit of God is present in our lives</a:t>
            </a:r>
          </a:p>
          <a:p>
            <a:pPr lvl="1"/>
            <a:r>
              <a:rPr lang="en-US" dirty="0"/>
              <a:t>But that written revelation does not teach that the Spirit works in our lives separate from or in addition to His perfect Word that </a:t>
            </a:r>
            <a:r>
              <a:rPr lang="en-US"/>
              <a:t>He gave</a:t>
            </a:r>
            <a:endParaRPr lang="en-US" dirty="0"/>
          </a:p>
        </p:txBody>
      </p:sp>
      <p:sp>
        <p:nvSpPr>
          <p:cNvPr id="4" name="Oval 3">
            <a:extLst>
              <a:ext uri="{FF2B5EF4-FFF2-40B4-BE49-F238E27FC236}">
                <a16:creationId xmlns:a16="http://schemas.microsoft.com/office/drawing/2014/main" id="{B338683B-25E3-DF16-0732-FD065438F57B}"/>
              </a:ext>
            </a:extLst>
          </p:cNvPr>
          <p:cNvSpPr/>
          <p:nvPr/>
        </p:nvSpPr>
        <p:spPr>
          <a:xfrm>
            <a:off x="9939" y="19778"/>
            <a:ext cx="873445" cy="873445"/>
          </a:xfrm>
          <a:prstGeom prst="ellipse">
            <a:avLst/>
          </a:prstGeom>
          <a:solidFill>
            <a:schemeClr val="tx1"/>
          </a:solidFill>
          <a:ln w="38100">
            <a:solidFill>
              <a:srgbClr val="FEF9BC"/>
            </a:solidFill>
          </a:ln>
          <a:effectLst>
            <a:outerShdw blurRad="50800" dist="25400" dir="27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3200" b="1" dirty="0">
                <a:solidFill>
                  <a:srgbClr val="FEF9BC"/>
                </a:solidFill>
              </a:rPr>
              <a:t>#10</a:t>
            </a:r>
          </a:p>
        </p:txBody>
      </p:sp>
      <p:sp>
        <p:nvSpPr>
          <p:cNvPr id="5" name="Rectangle 4">
            <a:extLst>
              <a:ext uri="{FF2B5EF4-FFF2-40B4-BE49-F238E27FC236}">
                <a16:creationId xmlns:a16="http://schemas.microsoft.com/office/drawing/2014/main" id="{4AC76581-07A0-79B3-F1EB-BDCAF79EA65B}"/>
              </a:ext>
            </a:extLst>
          </p:cNvPr>
          <p:cNvSpPr/>
          <p:nvPr/>
        </p:nvSpPr>
        <p:spPr>
          <a:xfrm>
            <a:off x="0" y="6803154"/>
            <a:ext cx="12261273" cy="45719"/>
          </a:xfrm>
          <a:prstGeom prst="rect">
            <a:avLst/>
          </a:prstGeom>
          <a:solidFill>
            <a:srgbClr val="FEF9BC">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129389"/>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childTnLst>
                                </p:cTn>
                              </p:par>
                            </p:childTnLst>
                          </p:cTn>
                        </p:par>
                        <p:par>
                          <p:cTn id="30" fill="hold">
                            <p:stCondLst>
                              <p:cond delay="2000"/>
                            </p:stCondLst>
                            <p:childTnLst>
                              <p:par>
                                <p:cTn id="31" presetID="10" presetClass="entr" presetSubtype="0" fill="hold" nodeType="after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500"/>
                                        <p:tgtEl>
                                          <p:spTgt spid="3">
                                            <p:txEl>
                                              <p:pRg st="4" end="4"/>
                                            </p:txEl>
                                          </p:spTgt>
                                        </p:tgtEl>
                                      </p:cBhvr>
                                    </p:animEffect>
                                  </p:childTnLst>
                                </p:cTn>
                              </p:par>
                            </p:childTnLst>
                          </p:cTn>
                        </p:par>
                        <p:par>
                          <p:cTn id="34" fill="hold">
                            <p:stCondLst>
                              <p:cond delay="2500"/>
                            </p:stCondLst>
                            <p:childTnLst>
                              <p:par>
                                <p:cTn id="35" presetID="10" presetClass="entr" presetSubtype="0" fill="hold"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500"/>
                                        <p:tgtEl>
                                          <p:spTgt spid="3">
                                            <p:txEl>
                                              <p:pRg st="7" end="7"/>
                                            </p:txEl>
                                          </p:spTgt>
                                        </p:tgtEl>
                                      </p:cBhvr>
                                    </p:animEffect>
                                  </p:childTnLst>
                                </p:cTn>
                              </p:par>
                            </p:childTnLst>
                          </p:cTn>
                        </p:par>
                        <p:par>
                          <p:cTn id="48" fill="hold">
                            <p:stCondLst>
                              <p:cond delay="500"/>
                            </p:stCondLst>
                            <p:childTnLst>
                              <p:par>
                                <p:cTn id="49" presetID="10" presetClass="entr" presetSubtype="0" fill="hold" nodeType="after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500"/>
                                        <p:tgtEl>
                                          <p:spTgt spid="3">
                                            <p:txEl>
                                              <p:pRg st="8" end="8"/>
                                            </p:txEl>
                                          </p:spTgt>
                                        </p:tgtEl>
                                      </p:cBhvr>
                                    </p:animEffect>
                                  </p:childTnLst>
                                </p:cTn>
                              </p:par>
                            </p:childTnLst>
                          </p:cTn>
                        </p:par>
                        <p:par>
                          <p:cTn id="52" fill="hold">
                            <p:stCondLst>
                              <p:cond delay="1000"/>
                            </p:stCondLst>
                            <p:childTnLst>
                              <p:par>
                                <p:cTn id="53" presetID="10" presetClass="entr" presetSubtype="0" fill="hold" nodeType="after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Effect transition="in" filter="fade">
                                      <p:cBhvr>
                                        <p:cTn id="55" dur="500"/>
                                        <p:tgtEl>
                                          <p:spTgt spid="3">
                                            <p:txEl>
                                              <p:pRg st="9" end="9"/>
                                            </p:txEl>
                                          </p:spTgt>
                                        </p:tgtEl>
                                      </p:cBhvr>
                                    </p:animEffect>
                                  </p:childTnLst>
                                </p:cTn>
                              </p:par>
                            </p:childTnLst>
                          </p:cTn>
                        </p:par>
                        <p:par>
                          <p:cTn id="56" fill="hold">
                            <p:stCondLst>
                              <p:cond delay="1500"/>
                            </p:stCondLst>
                            <p:childTnLst>
                              <p:par>
                                <p:cTn id="57" presetID="10"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B3E2A-6210-4145-AF70-48244FF2298C}"/>
              </a:ext>
            </a:extLst>
          </p:cNvPr>
          <p:cNvSpPr>
            <a:spLocks noGrp="1"/>
          </p:cNvSpPr>
          <p:nvPr>
            <p:ph type="title"/>
          </p:nvPr>
        </p:nvSpPr>
        <p:spPr>
          <a:xfrm>
            <a:off x="108065" y="200783"/>
            <a:ext cx="12006836" cy="672053"/>
          </a:xfrm>
          <a:solidFill>
            <a:srgbClr val="FEF9BC"/>
          </a:solidFill>
        </p:spPr>
        <p:txBody>
          <a:bodyPr>
            <a:noAutofit/>
          </a:bodyPr>
          <a:lstStyle/>
          <a:p>
            <a:r>
              <a:rPr lang="en-US" sz="3000" dirty="0"/>
              <a:t>Concluding Thoughts</a:t>
            </a:r>
            <a:endParaRPr lang="en-US" sz="3000" dirty="0">
              <a:solidFill>
                <a:srgbClr val="2E211E"/>
              </a:solidFill>
            </a:endParaRPr>
          </a:p>
        </p:txBody>
      </p:sp>
      <p:sp>
        <p:nvSpPr>
          <p:cNvPr id="3" name="Content Placeholder 2">
            <a:extLst>
              <a:ext uri="{FF2B5EF4-FFF2-40B4-BE49-F238E27FC236}">
                <a16:creationId xmlns:a16="http://schemas.microsoft.com/office/drawing/2014/main" id="{51784BA6-B5D4-4A78-9B49-6CDD8659C231}"/>
              </a:ext>
            </a:extLst>
          </p:cNvPr>
          <p:cNvSpPr>
            <a:spLocks noGrp="1"/>
          </p:cNvSpPr>
          <p:nvPr>
            <p:ph idx="1"/>
          </p:nvPr>
        </p:nvSpPr>
        <p:spPr>
          <a:xfrm>
            <a:off x="273466" y="997528"/>
            <a:ext cx="11781802" cy="5860472"/>
          </a:xfrm>
        </p:spPr>
        <p:txBody>
          <a:bodyPr>
            <a:normAutofit fontScale="92500"/>
          </a:bodyPr>
          <a:lstStyle/>
          <a:p>
            <a:r>
              <a:rPr lang="en-US" dirty="0"/>
              <a:t>There is much about the Holy Spirit and His work that we do not know!</a:t>
            </a:r>
          </a:p>
          <a:p>
            <a:r>
              <a:rPr lang="en-US" dirty="0"/>
              <a:t>We must not speak or suppose or wander into realms where God has not spoken!</a:t>
            </a:r>
          </a:p>
          <a:p>
            <a:r>
              <a:rPr lang="en-US" dirty="0"/>
              <a:t>Where God has spoken, gather all Biblical truth and handle it aright (2 Tim. 2:15)!</a:t>
            </a:r>
          </a:p>
          <a:p>
            <a:r>
              <a:rPr lang="en-US" dirty="0"/>
              <a:t>To state that the Holy Spirit dwells in and works in Christians is not to say:</a:t>
            </a:r>
          </a:p>
          <a:p>
            <a:pPr lvl="1"/>
            <a:r>
              <a:rPr lang="en-US" dirty="0"/>
              <a:t>That He “dwells in” us through the very same means that He “works” in us</a:t>
            </a:r>
          </a:p>
          <a:p>
            <a:pPr lvl="1"/>
            <a:r>
              <a:rPr lang="en-US" dirty="0"/>
              <a:t>That the Holy Spirit speaks to us or guides us in some way apart from God’s Word</a:t>
            </a:r>
          </a:p>
          <a:p>
            <a:pPr lvl="1"/>
            <a:r>
              <a:rPr lang="en-US" dirty="0"/>
              <a:t>That the Holy Spirit operates directly on our hearts apart from God’s Word</a:t>
            </a:r>
          </a:p>
          <a:p>
            <a:pPr lvl="1"/>
            <a:r>
              <a:rPr lang="en-US" dirty="0"/>
              <a:t>That the Holy Spirit is empowering us to perform miracles today</a:t>
            </a:r>
          </a:p>
          <a:p>
            <a:r>
              <a:rPr lang="en-US" dirty="0"/>
              <a:t>The Bible speaks to us, moves us and tells us what to do!</a:t>
            </a:r>
          </a:p>
          <a:p>
            <a:pPr lvl="1"/>
            <a:r>
              <a:rPr lang="en-US" dirty="0"/>
              <a:t>It is all-sufficient, as designed and delivered by God, for that task!</a:t>
            </a:r>
          </a:p>
          <a:p>
            <a:r>
              <a:rPr lang="en-US" dirty="0"/>
              <a:t>How encouraging to know that as a Christian, we are not alone, but God is with us!</a:t>
            </a:r>
          </a:p>
          <a:p>
            <a:r>
              <a:rPr lang="en-US" dirty="0"/>
              <a:t>May God help us to speak only where the Bible speaks!</a:t>
            </a:r>
          </a:p>
        </p:txBody>
      </p:sp>
      <p:sp>
        <p:nvSpPr>
          <p:cNvPr id="4" name="Rectangle 3">
            <a:extLst>
              <a:ext uri="{FF2B5EF4-FFF2-40B4-BE49-F238E27FC236}">
                <a16:creationId xmlns:a16="http://schemas.microsoft.com/office/drawing/2014/main" id="{C57C25DF-664F-31BB-7FA4-C06D239F9AD9}"/>
              </a:ext>
            </a:extLst>
          </p:cNvPr>
          <p:cNvSpPr/>
          <p:nvPr/>
        </p:nvSpPr>
        <p:spPr>
          <a:xfrm>
            <a:off x="0" y="6803154"/>
            <a:ext cx="12261273" cy="45719"/>
          </a:xfrm>
          <a:prstGeom prst="rect">
            <a:avLst/>
          </a:prstGeom>
          <a:solidFill>
            <a:srgbClr val="FEF9BC">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8504236"/>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childTnLst>
                          </p:cTn>
                        </p:par>
                        <p:par>
                          <p:cTn id="34" fill="hold">
                            <p:stCondLst>
                              <p:cond delay="1500"/>
                            </p:stCondLst>
                            <p:childTnLst>
                              <p:par>
                                <p:cTn id="35" presetID="10" presetClass="entr" presetSubtype="0" fill="hold"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par>
                          <p:cTn id="38" fill="hold">
                            <p:stCondLst>
                              <p:cond delay="2000"/>
                            </p:stCondLst>
                            <p:childTnLst>
                              <p:par>
                                <p:cTn id="39" presetID="10" presetClass="entr" presetSubtype="0" fill="hold" nodeType="after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500"/>
                                        <p:tgtEl>
                                          <p:spTgt spid="3">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fade">
                                      <p:cBhvr>
                                        <p:cTn id="46" dur="500"/>
                                        <p:tgtEl>
                                          <p:spTgt spid="3">
                                            <p:txEl>
                                              <p:pRg st="8" end="8"/>
                                            </p:txEl>
                                          </p:spTgt>
                                        </p:tgtEl>
                                      </p:cBhvr>
                                    </p:animEffect>
                                  </p:childTnLst>
                                </p:cTn>
                              </p:par>
                            </p:childTnLst>
                          </p:cTn>
                        </p:par>
                        <p:par>
                          <p:cTn id="47" fill="hold">
                            <p:stCondLst>
                              <p:cond delay="500"/>
                            </p:stCondLst>
                            <p:childTnLst>
                              <p:par>
                                <p:cTn id="48" presetID="10" presetClass="entr" presetSubtype="0" fill="hold" nodeType="after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Effect transition="in" filter="fade">
                                      <p:cBhvr>
                                        <p:cTn id="50" dur="500"/>
                                        <p:tgtEl>
                                          <p:spTgt spid="3">
                                            <p:txEl>
                                              <p:pRg st="9" end="9"/>
                                            </p:txEl>
                                          </p:spTgt>
                                        </p:tgtEl>
                                      </p:cBhvr>
                                    </p:animEffect>
                                  </p:childTnLst>
                                </p:cTn>
                              </p:par>
                            </p:childTnLst>
                          </p:cTn>
                        </p:par>
                        <p:par>
                          <p:cTn id="51" fill="hold">
                            <p:stCondLst>
                              <p:cond delay="1000"/>
                            </p:stCondLst>
                            <p:childTnLst>
                              <p:par>
                                <p:cTn id="52" presetID="10" presetClass="entr" presetSubtype="0" fill="hold" nodeType="afterEffect">
                                  <p:stCondLst>
                                    <p:cond delay="0"/>
                                  </p:stCondLst>
                                  <p:childTnLst>
                                    <p:set>
                                      <p:cBhvr>
                                        <p:cTn id="53" dur="1" fill="hold">
                                          <p:stCondLst>
                                            <p:cond delay="0"/>
                                          </p:stCondLst>
                                        </p:cTn>
                                        <p:tgtEl>
                                          <p:spTgt spid="3">
                                            <p:txEl>
                                              <p:pRg st="10" end="10"/>
                                            </p:txEl>
                                          </p:spTgt>
                                        </p:tgtEl>
                                        <p:attrNameLst>
                                          <p:attrName>style.visibility</p:attrName>
                                        </p:attrNameLst>
                                      </p:cBhvr>
                                      <p:to>
                                        <p:strVal val="visible"/>
                                      </p:to>
                                    </p:set>
                                    <p:animEffect transition="in" filter="fade">
                                      <p:cBhvr>
                                        <p:cTn id="54" dur="500"/>
                                        <p:tgtEl>
                                          <p:spTgt spid="3">
                                            <p:txEl>
                                              <p:pRg st="10" end="10"/>
                                            </p:txEl>
                                          </p:spTgt>
                                        </p:tgtEl>
                                      </p:cBhvr>
                                    </p:animEffect>
                                  </p:childTnLst>
                                </p:cTn>
                              </p:par>
                            </p:childTnLst>
                          </p:cTn>
                        </p:par>
                        <p:par>
                          <p:cTn id="55" fill="hold">
                            <p:stCondLst>
                              <p:cond delay="1500"/>
                            </p:stCondLst>
                            <p:childTnLst>
                              <p:par>
                                <p:cTn id="56" presetID="10" presetClass="entr" presetSubtype="0" fill="hold" nodeType="afterEffect">
                                  <p:stCondLst>
                                    <p:cond delay="0"/>
                                  </p:stCondLst>
                                  <p:childTnLst>
                                    <p:set>
                                      <p:cBhvr>
                                        <p:cTn id="57" dur="1" fill="hold">
                                          <p:stCondLst>
                                            <p:cond delay="0"/>
                                          </p:stCondLst>
                                        </p:cTn>
                                        <p:tgtEl>
                                          <p:spTgt spid="3">
                                            <p:txEl>
                                              <p:pRg st="11" end="11"/>
                                            </p:txEl>
                                          </p:spTgt>
                                        </p:tgtEl>
                                        <p:attrNameLst>
                                          <p:attrName>style.visibility</p:attrName>
                                        </p:attrNameLst>
                                      </p:cBhvr>
                                      <p:to>
                                        <p:strVal val="visible"/>
                                      </p:to>
                                    </p:set>
                                    <p:animEffect transition="in" filter="fade">
                                      <p:cBhvr>
                                        <p:cTn id="58" dur="500"/>
                                        <p:tgtEl>
                                          <p:spTgt spid="3">
                                            <p:txEl>
                                              <p:pRg st="11" end="11"/>
                                            </p:txEl>
                                          </p:spTgt>
                                        </p:tgtEl>
                                      </p:cBhvr>
                                    </p:animEffect>
                                  </p:childTnLst>
                                </p:cTn>
                              </p:par>
                            </p:childTnLst>
                          </p:cTn>
                        </p:par>
                        <p:par>
                          <p:cTn id="59" fill="hold">
                            <p:stCondLst>
                              <p:cond delay="2000"/>
                            </p:stCondLst>
                            <p:childTnLst>
                              <p:par>
                                <p:cTn id="60" presetID="10" presetClass="entr" presetSubtype="0" fill="hold" grpId="0"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24A81C5-A391-4E89-B255-FFCF1A4BEA58}"/>
              </a:ext>
            </a:extLst>
          </p:cNvPr>
          <p:cNvSpPr>
            <a:spLocks noGrp="1"/>
          </p:cNvSpPr>
          <p:nvPr>
            <p:ph idx="1"/>
          </p:nvPr>
        </p:nvSpPr>
        <p:spPr>
          <a:xfrm>
            <a:off x="1319846" y="1517714"/>
            <a:ext cx="10661625" cy="5321431"/>
          </a:xfrm>
        </p:spPr>
        <p:txBody>
          <a:bodyPr>
            <a:noAutofit/>
          </a:bodyPr>
          <a:lstStyle/>
          <a:p>
            <a:pPr marL="514350" indent="-514350">
              <a:lnSpc>
                <a:spcPct val="80000"/>
              </a:lnSpc>
              <a:buFont typeface="+mj-lt"/>
              <a:buAutoNum type="arabicPeriod"/>
            </a:pPr>
            <a:r>
              <a:rPr lang="en-US" sz="2400" dirty="0"/>
              <a:t>All That We Know About the Holy Spirit Is in the Bible</a:t>
            </a:r>
          </a:p>
          <a:p>
            <a:pPr marL="514350" indent="-514350">
              <a:lnSpc>
                <a:spcPct val="80000"/>
              </a:lnSpc>
              <a:buFont typeface="+mj-lt"/>
              <a:buAutoNum type="arabicPeriod"/>
            </a:pPr>
            <a:r>
              <a:rPr lang="en-US" sz="2400" dirty="0"/>
              <a:t>The Holy Spirit Is a Divine Person in the Godhead</a:t>
            </a:r>
          </a:p>
          <a:p>
            <a:pPr marL="514350" indent="-514350">
              <a:lnSpc>
                <a:spcPct val="80000"/>
              </a:lnSpc>
              <a:buFont typeface="+mj-lt"/>
              <a:buAutoNum type="arabicPeriod"/>
            </a:pPr>
            <a:r>
              <a:rPr lang="en-US" sz="2400" dirty="0"/>
              <a:t>The Holy Spirit Spoke to and Revealed God’s Will to His People in Bible Times</a:t>
            </a:r>
          </a:p>
          <a:p>
            <a:pPr marL="514350" indent="-514350">
              <a:lnSpc>
                <a:spcPct val="80000"/>
              </a:lnSpc>
              <a:buFont typeface="+mj-lt"/>
              <a:buAutoNum type="arabicPeriod"/>
            </a:pPr>
            <a:r>
              <a:rPr lang="en-US" sz="2400" dirty="0"/>
              <a:t>The Holy Spirit Is No Longer Speaking to, Revealing or Moving Anyone Directly, for the Bible Is the Complete and Final Revelation of God</a:t>
            </a:r>
          </a:p>
          <a:p>
            <a:pPr marL="514350" indent="-514350">
              <a:lnSpc>
                <a:spcPct val="80000"/>
              </a:lnSpc>
              <a:buFont typeface="+mj-lt"/>
              <a:buAutoNum type="arabicPeriod"/>
            </a:pPr>
            <a:r>
              <a:rPr lang="en-US" sz="2400" dirty="0"/>
              <a:t>The Holy Spirit Empowered God’s People with Miraculous Gifts in Bible Times, in Order to Confirm Their Message Was from God</a:t>
            </a:r>
          </a:p>
          <a:p>
            <a:pPr marL="514350" indent="-514350">
              <a:lnSpc>
                <a:spcPct val="80000"/>
              </a:lnSpc>
              <a:buFont typeface="+mj-lt"/>
              <a:buAutoNum type="arabicPeriod"/>
            </a:pPr>
            <a:r>
              <a:rPr lang="en-US" sz="2400" dirty="0"/>
              <a:t>The Holy Spirit Is No Longer Giving Miraculous Gifts or Powers, As Those Have Fulfilled Their Purpose and Ceased</a:t>
            </a:r>
          </a:p>
          <a:p>
            <a:pPr marL="514350" indent="-514350">
              <a:lnSpc>
                <a:spcPct val="80000"/>
              </a:lnSpc>
              <a:buFont typeface="+mj-lt"/>
              <a:buAutoNum type="arabicPeriod"/>
            </a:pPr>
            <a:r>
              <a:rPr lang="en-US" sz="2400" dirty="0"/>
              <a:t>On Only Two Occasions in the New Testament, Jews and Gentiles were Baptized with the Holy Spirit</a:t>
            </a:r>
          </a:p>
          <a:p>
            <a:pPr marL="514350" indent="-514350">
              <a:lnSpc>
                <a:spcPct val="80000"/>
              </a:lnSpc>
              <a:buFont typeface="+mj-lt"/>
              <a:buAutoNum type="arabicPeriod"/>
            </a:pPr>
            <a:r>
              <a:rPr lang="en-US" sz="2400" dirty="0"/>
              <a:t>No One Is Baptized with the Holy Spirit Today, for There Is Only One Baptism</a:t>
            </a:r>
          </a:p>
          <a:p>
            <a:pPr marL="514350" indent="-514350">
              <a:lnSpc>
                <a:spcPct val="80000"/>
              </a:lnSpc>
              <a:buFont typeface="+mj-lt"/>
              <a:buAutoNum type="arabicPeriod"/>
            </a:pPr>
            <a:r>
              <a:rPr lang="en-US" sz="2400" dirty="0"/>
              <a:t>God Dwells in the Lives of His Faithful Children Today</a:t>
            </a:r>
          </a:p>
          <a:p>
            <a:pPr marL="514350" indent="-514350">
              <a:lnSpc>
                <a:spcPct val="80000"/>
              </a:lnSpc>
              <a:buFont typeface="+mj-lt"/>
              <a:buAutoNum type="arabicPeriod"/>
            </a:pPr>
            <a:r>
              <a:rPr lang="en-US" sz="2400" dirty="0"/>
              <a:t>God Operates in the Lives of His Faithful Children in Conjunction with His Word</a:t>
            </a:r>
          </a:p>
        </p:txBody>
      </p:sp>
    </p:spTree>
    <p:extLst>
      <p:ext uri="{BB962C8B-B14F-4D97-AF65-F5344CB8AC3E}">
        <p14:creationId xmlns:p14="http://schemas.microsoft.com/office/powerpoint/2010/main" val="243614189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fade">
                                      <p:cBhvr>
                                        <p:cTn id="25" dur="500"/>
                                        <p:tgtEl>
                                          <p:spTgt spid="4">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fade">
                                      <p:cBhvr>
                                        <p:cTn id="28" dur="500"/>
                                        <p:tgtEl>
                                          <p:spTgt spid="4">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Effect transition="in" filter="fade">
                                      <p:cBhvr>
                                        <p:cTn id="31" dur="500"/>
                                        <p:tgtEl>
                                          <p:spTgt spid="4">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4">
                                            <p:txEl>
                                              <p:pRg st="9" end="9"/>
                                            </p:txEl>
                                          </p:spTgt>
                                        </p:tgtEl>
                                        <p:attrNameLst>
                                          <p:attrName>style.visibility</p:attrName>
                                        </p:attrNameLst>
                                      </p:cBhvr>
                                      <p:to>
                                        <p:strVal val="visible"/>
                                      </p:to>
                                    </p:set>
                                    <p:animEffect transition="in" filter="fade">
                                      <p:cBhvr>
                                        <p:cTn id="34"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A48918-EB5A-F0C4-7887-7FF9C0DCBB39}"/>
              </a:ext>
            </a:extLst>
          </p:cNvPr>
          <p:cNvSpPr>
            <a:spLocks noGrp="1"/>
          </p:cNvSpPr>
          <p:nvPr>
            <p:ph idx="1"/>
          </p:nvPr>
        </p:nvSpPr>
        <p:spPr>
          <a:xfrm>
            <a:off x="1163782" y="2083323"/>
            <a:ext cx="11028218" cy="4674753"/>
          </a:xfrm>
        </p:spPr>
        <p:txBody>
          <a:bodyPr/>
          <a:lstStyle/>
          <a:p>
            <a:r>
              <a:rPr lang="en-US" dirty="0"/>
              <a:t>Believe Jesus is the Son of God – John 3:16</a:t>
            </a:r>
          </a:p>
          <a:p>
            <a:r>
              <a:rPr lang="en-US" dirty="0"/>
              <a:t>Repent of your sins and turn toward God – Acts 3:19</a:t>
            </a:r>
          </a:p>
          <a:p>
            <a:r>
              <a:rPr lang="en-US" dirty="0"/>
              <a:t>Confess your faith in Jesus Christ – Romans 10:9</a:t>
            </a:r>
          </a:p>
          <a:p>
            <a:r>
              <a:rPr lang="en-US" dirty="0"/>
              <a:t>Be baptized into Christ, born again – John 3:5 </a:t>
            </a:r>
          </a:p>
          <a:p>
            <a:pPr lvl="1"/>
            <a:r>
              <a:rPr lang="en-US" dirty="0"/>
              <a:t>God will forgive all of your sins – Acts 2:38</a:t>
            </a:r>
          </a:p>
          <a:p>
            <a:pPr lvl="1"/>
            <a:r>
              <a:rPr lang="en-US" dirty="0"/>
              <a:t>God will add you to His church – Acts 2:47</a:t>
            </a:r>
          </a:p>
          <a:p>
            <a:pPr lvl="1"/>
            <a:r>
              <a:rPr lang="en-US" dirty="0"/>
              <a:t>God will register you in heaven – Hebrews 12:23</a:t>
            </a:r>
          </a:p>
          <a:p>
            <a:r>
              <a:rPr lang="en-US" dirty="0"/>
              <a:t>Live faithfully to His Word – James 1:25</a:t>
            </a:r>
          </a:p>
        </p:txBody>
      </p:sp>
    </p:spTree>
    <p:extLst>
      <p:ext uri="{BB962C8B-B14F-4D97-AF65-F5344CB8AC3E}">
        <p14:creationId xmlns:p14="http://schemas.microsoft.com/office/powerpoint/2010/main" val="279405989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par>
                          <p:cTn id="31" fill="hold">
                            <p:stCondLst>
                              <p:cond delay="1500"/>
                            </p:stCondLst>
                            <p:childTnLst>
                              <p:par>
                                <p:cTn id="32" presetID="10" presetClass="entr" presetSubtype="0" fill="hold" nodeType="after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500"/>
                                        <p:tgtEl>
                                          <p:spTgt spid="3">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B3E2A-6210-4145-AF70-48244FF2298C}"/>
              </a:ext>
            </a:extLst>
          </p:cNvPr>
          <p:cNvSpPr>
            <a:spLocks noGrp="1"/>
          </p:cNvSpPr>
          <p:nvPr>
            <p:ph type="title"/>
          </p:nvPr>
        </p:nvSpPr>
        <p:spPr>
          <a:xfrm>
            <a:off x="556591" y="200783"/>
            <a:ext cx="11558310" cy="1037814"/>
          </a:xfrm>
          <a:solidFill>
            <a:srgbClr val="FEF9BC"/>
          </a:solidFill>
        </p:spPr>
        <p:txBody>
          <a:bodyPr>
            <a:noAutofit/>
          </a:bodyPr>
          <a:lstStyle/>
          <a:p>
            <a:r>
              <a:rPr lang="en-US" sz="3000" dirty="0"/>
              <a:t>    All That We Know About the Holy Spirit Is in the Bible</a:t>
            </a:r>
            <a:endParaRPr lang="en-US" sz="3000" dirty="0">
              <a:solidFill>
                <a:srgbClr val="2E211E"/>
              </a:solidFill>
            </a:endParaRPr>
          </a:p>
        </p:txBody>
      </p:sp>
      <p:sp>
        <p:nvSpPr>
          <p:cNvPr id="3" name="Content Placeholder 2">
            <a:extLst>
              <a:ext uri="{FF2B5EF4-FFF2-40B4-BE49-F238E27FC236}">
                <a16:creationId xmlns:a16="http://schemas.microsoft.com/office/drawing/2014/main" id="{51784BA6-B5D4-4A78-9B49-6CDD8659C231}"/>
              </a:ext>
            </a:extLst>
          </p:cNvPr>
          <p:cNvSpPr>
            <a:spLocks noGrp="1"/>
          </p:cNvSpPr>
          <p:nvPr>
            <p:ph idx="1"/>
          </p:nvPr>
        </p:nvSpPr>
        <p:spPr>
          <a:xfrm>
            <a:off x="273466" y="1341782"/>
            <a:ext cx="11918534" cy="5516217"/>
          </a:xfrm>
        </p:spPr>
        <p:txBody>
          <a:bodyPr>
            <a:normAutofit fontScale="92500"/>
          </a:bodyPr>
          <a:lstStyle/>
          <a:p>
            <a:r>
              <a:rPr lang="en-US" dirty="0"/>
              <a:t>ALL of Scripture is from God (2 Tim. 3:16)</a:t>
            </a:r>
          </a:p>
          <a:p>
            <a:r>
              <a:rPr lang="en-US" dirty="0"/>
              <a:t>Scripture is ALL-sufficient, suppling us with ALL we need (2 Tim. 3:17; 2 Pet. 1:3)</a:t>
            </a:r>
          </a:p>
          <a:p>
            <a:r>
              <a:rPr lang="en-US" dirty="0"/>
              <a:t>Scripture has been once for ALL delivered (Jude 3)</a:t>
            </a:r>
          </a:p>
          <a:p>
            <a:r>
              <a:rPr lang="en-US" dirty="0"/>
              <a:t>We must not go beyond or outside of Scripture (1 Cor. 4:6; Rev. 22:18-19; 1 Pt. 4:11)</a:t>
            </a:r>
          </a:p>
          <a:p>
            <a:r>
              <a:rPr lang="en-US" dirty="0"/>
              <a:t>We must keep all passages in their context (Matt. 22:29; John 5:39)</a:t>
            </a:r>
          </a:p>
          <a:p>
            <a:r>
              <a:rPr lang="en-US" dirty="0"/>
              <a:t>No part of Scripture will ever contradict another part (Psa. 19:7-9; 119:160)</a:t>
            </a:r>
          </a:p>
          <a:p>
            <a:r>
              <a:rPr lang="en-US" dirty="0"/>
              <a:t>What I think, what I feel, what I want, what I’ve heard, what I’ve experienced are NOT the authority or standard for truth (Prov. 14:12; Jer. 10:23)</a:t>
            </a:r>
          </a:p>
          <a:p>
            <a:r>
              <a:rPr lang="en-US" dirty="0"/>
              <a:t>God’s Word is our only authority in all matters (Mt. 7:21; 28:18; Col. 3:17; Jn. 12:48)</a:t>
            </a:r>
          </a:p>
          <a:p>
            <a:r>
              <a:rPr lang="en-US" dirty="0"/>
              <a:t>We do not know anything about the Holy Spirit outside of Scripture </a:t>
            </a:r>
          </a:p>
        </p:txBody>
      </p:sp>
      <p:sp>
        <p:nvSpPr>
          <p:cNvPr id="4" name="Oval 3">
            <a:extLst>
              <a:ext uri="{FF2B5EF4-FFF2-40B4-BE49-F238E27FC236}">
                <a16:creationId xmlns:a16="http://schemas.microsoft.com/office/drawing/2014/main" id="{B338683B-25E3-DF16-0732-FD065438F57B}"/>
              </a:ext>
            </a:extLst>
          </p:cNvPr>
          <p:cNvSpPr/>
          <p:nvPr/>
        </p:nvSpPr>
        <p:spPr>
          <a:xfrm>
            <a:off x="9939" y="19778"/>
            <a:ext cx="873445" cy="873445"/>
          </a:xfrm>
          <a:prstGeom prst="ellipse">
            <a:avLst/>
          </a:prstGeom>
          <a:solidFill>
            <a:schemeClr val="tx1"/>
          </a:solidFill>
          <a:ln w="38100">
            <a:solidFill>
              <a:srgbClr val="FEF9BC"/>
            </a:solidFill>
          </a:ln>
          <a:effectLst>
            <a:outerShdw blurRad="50800" dist="25400" dir="27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3200" b="1" dirty="0">
                <a:solidFill>
                  <a:srgbClr val="FEF9BC"/>
                </a:solidFill>
              </a:rPr>
              <a:t>#1</a:t>
            </a:r>
          </a:p>
        </p:txBody>
      </p:sp>
      <p:sp>
        <p:nvSpPr>
          <p:cNvPr id="5" name="Oval 4">
            <a:extLst>
              <a:ext uri="{FF2B5EF4-FFF2-40B4-BE49-F238E27FC236}">
                <a16:creationId xmlns:a16="http://schemas.microsoft.com/office/drawing/2014/main" id="{022A802B-7847-AE73-1B7D-DA433CE3CF89}"/>
              </a:ext>
            </a:extLst>
          </p:cNvPr>
          <p:cNvSpPr/>
          <p:nvPr/>
        </p:nvSpPr>
        <p:spPr>
          <a:xfrm>
            <a:off x="11953191" y="6961184"/>
            <a:ext cx="207389" cy="207389"/>
          </a:xfrm>
          <a:prstGeom prst="ellipse">
            <a:avLst/>
          </a:prstGeom>
          <a:solidFill>
            <a:srgbClr val="8D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3F8D6C9-7596-03A4-ABFD-C1948B75472E}"/>
              </a:ext>
            </a:extLst>
          </p:cNvPr>
          <p:cNvSpPr/>
          <p:nvPr/>
        </p:nvSpPr>
        <p:spPr>
          <a:xfrm>
            <a:off x="0" y="6803154"/>
            <a:ext cx="12261273" cy="45719"/>
          </a:xfrm>
          <a:prstGeom prst="rect">
            <a:avLst/>
          </a:prstGeom>
          <a:solidFill>
            <a:srgbClr val="FEF9BC">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3893891"/>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childTnLst>
                                </p:cTn>
                              </p:par>
                            </p:childTnLst>
                          </p:cTn>
                        </p:par>
                        <p:par>
                          <p:cTn id="30" fill="hold">
                            <p:stCondLst>
                              <p:cond delay="2000"/>
                            </p:stCondLst>
                            <p:childTnLst>
                              <p:par>
                                <p:cTn id="31" presetID="10" presetClass="entr" presetSubtype="0" fill="hold" nodeType="after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500"/>
                                        <p:tgtEl>
                                          <p:spTgt spid="3">
                                            <p:txEl>
                                              <p:pRg st="4" end="4"/>
                                            </p:txEl>
                                          </p:spTgt>
                                        </p:tgtEl>
                                      </p:cBhvr>
                                    </p:animEffect>
                                  </p:childTnLst>
                                </p:cTn>
                              </p:par>
                            </p:childTnLst>
                          </p:cTn>
                        </p:par>
                        <p:par>
                          <p:cTn id="34" fill="hold">
                            <p:stCondLst>
                              <p:cond delay="2500"/>
                            </p:stCondLst>
                            <p:childTnLst>
                              <p:par>
                                <p:cTn id="35" presetID="10" presetClass="entr" presetSubtype="0" fill="hold"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par>
                          <p:cTn id="43" fill="hold">
                            <p:stCondLst>
                              <p:cond delay="500"/>
                            </p:stCondLst>
                            <p:childTnLst>
                              <p:par>
                                <p:cTn id="44" presetID="10" presetClass="entr" presetSubtype="0" fill="hold" nodeType="after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500"/>
                                        <p:tgtEl>
                                          <p:spTgt spid="3">
                                            <p:txEl>
                                              <p:pRg st="7" end="7"/>
                                            </p:txEl>
                                          </p:spTgt>
                                        </p:tgtEl>
                                      </p:cBhvr>
                                    </p:animEffect>
                                  </p:childTnLst>
                                </p:cTn>
                              </p:par>
                            </p:childTnLst>
                          </p:cTn>
                        </p:par>
                        <p:par>
                          <p:cTn id="47" fill="hold">
                            <p:stCondLst>
                              <p:cond delay="1000"/>
                            </p:stCondLst>
                            <p:childTnLst>
                              <p:par>
                                <p:cTn id="48" presetID="10" presetClass="entr" presetSubtype="0" fill="hold" nodeType="after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Effect transition="in" filter="fade">
                                      <p:cBhvr>
                                        <p:cTn id="50" dur="500"/>
                                        <p:tgtEl>
                                          <p:spTgt spid="3">
                                            <p:txEl>
                                              <p:pRg st="8" end="8"/>
                                            </p:txEl>
                                          </p:spTgt>
                                        </p:tgtEl>
                                      </p:cBhvr>
                                    </p:animEffect>
                                  </p:childTnLst>
                                </p:cTn>
                              </p:par>
                            </p:childTnLst>
                          </p:cTn>
                        </p:par>
                        <p:par>
                          <p:cTn id="51" fill="hold">
                            <p:stCondLst>
                              <p:cond delay="1500"/>
                            </p:stCondLst>
                            <p:childTnLst>
                              <p:par>
                                <p:cTn id="52" presetID="10" presetClass="entr" presetSubtype="0" fill="hold" grpId="0" nodeType="after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B3E2A-6210-4145-AF70-48244FF2298C}"/>
              </a:ext>
            </a:extLst>
          </p:cNvPr>
          <p:cNvSpPr>
            <a:spLocks noGrp="1"/>
          </p:cNvSpPr>
          <p:nvPr>
            <p:ph type="title"/>
          </p:nvPr>
        </p:nvSpPr>
        <p:spPr>
          <a:xfrm>
            <a:off x="556591" y="200783"/>
            <a:ext cx="11558310" cy="1037814"/>
          </a:xfrm>
          <a:solidFill>
            <a:srgbClr val="FEF9BC"/>
          </a:solidFill>
        </p:spPr>
        <p:txBody>
          <a:bodyPr>
            <a:noAutofit/>
          </a:bodyPr>
          <a:lstStyle/>
          <a:p>
            <a:r>
              <a:rPr lang="en-US" sz="3000" dirty="0"/>
              <a:t>    The Holy Spirit Is a Divine Person in the Godhead</a:t>
            </a:r>
            <a:endParaRPr lang="en-US" sz="3000" dirty="0">
              <a:solidFill>
                <a:srgbClr val="2E211E"/>
              </a:solidFill>
            </a:endParaRPr>
          </a:p>
        </p:txBody>
      </p:sp>
      <p:sp>
        <p:nvSpPr>
          <p:cNvPr id="3" name="Content Placeholder 2">
            <a:extLst>
              <a:ext uri="{FF2B5EF4-FFF2-40B4-BE49-F238E27FC236}">
                <a16:creationId xmlns:a16="http://schemas.microsoft.com/office/drawing/2014/main" id="{51784BA6-B5D4-4A78-9B49-6CDD8659C231}"/>
              </a:ext>
            </a:extLst>
          </p:cNvPr>
          <p:cNvSpPr>
            <a:spLocks noGrp="1"/>
          </p:cNvSpPr>
          <p:nvPr>
            <p:ph idx="1"/>
          </p:nvPr>
        </p:nvSpPr>
        <p:spPr>
          <a:xfrm>
            <a:off x="273466" y="1341782"/>
            <a:ext cx="11918534" cy="5516217"/>
          </a:xfrm>
        </p:spPr>
        <p:txBody>
          <a:bodyPr>
            <a:normAutofit/>
          </a:bodyPr>
          <a:lstStyle/>
          <a:p>
            <a:r>
              <a:rPr lang="en-US" dirty="0"/>
              <a:t>The Bible uses terminology that speaks of the Spirit—His characteristics and work—as a person, not as a thing, influence or mystical force (ex: John </a:t>
            </a:r>
            <a:br>
              <a:rPr lang="en-US" dirty="0"/>
            </a:br>
            <a:r>
              <a:rPr lang="en-US" dirty="0"/>
              <a:t>16:13-14)</a:t>
            </a:r>
          </a:p>
          <a:p>
            <a:r>
              <a:rPr lang="en-US" dirty="0"/>
              <a:t>The Bible clearly teaches that the Holy Spirit is God (Acts 5:3-4; 1 Cor. 2:11-14)</a:t>
            </a:r>
          </a:p>
          <a:p>
            <a:r>
              <a:rPr lang="en-US" dirty="0"/>
              <a:t>The Bible affirms that the Godhead is composed of three Divine persons (the Father, the Son and the Holy Spirit), who all share fully and equally the one divine nature of being God (Gen. 1:26; Matt. 28:19; 2 Cor. 13:14; John 1:1-14)</a:t>
            </a:r>
          </a:p>
          <a:p>
            <a:r>
              <a:rPr lang="en-US" dirty="0"/>
              <a:t>The Holy Spirit is as much “God,” as the Father and the Son</a:t>
            </a:r>
          </a:p>
        </p:txBody>
      </p:sp>
      <p:sp>
        <p:nvSpPr>
          <p:cNvPr id="4" name="Oval 3">
            <a:extLst>
              <a:ext uri="{FF2B5EF4-FFF2-40B4-BE49-F238E27FC236}">
                <a16:creationId xmlns:a16="http://schemas.microsoft.com/office/drawing/2014/main" id="{B338683B-25E3-DF16-0732-FD065438F57B}"/>
              </a:ext>
            </a:extLst>
          </p:cNvPr>
          <p:cNvSpPr/>
          <p:nvPr/>
        </p:nvSpPr>
        <p:spPr>
          <a:xfrm>
            <a:off x="9939" y="19778"/>
            <a:ext cx="873445" cy="873445"/>
          </a:xfrm>
          <a:prstGeom prst="ellipse">
            <a:avLst/>
          </a:prstGeom>
          <a:solidFill>
            <a:schemeClr val="tx1"/>
          </a:solidFill>
          <a:ln w="38100">
            <a:solidFill>
              <a:srgbClr val="FEF9BC"/>
            </a:solidFill>
          </a:ln>
          <a:effectLst>
            <a:outerShdw blurRad="50800" dist="25400" dir="27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3200" b="1" dirty="0">
                <a:solidFill>
                  <a:srgbClr val="FEF9BC"/>
                </a:solidFill>
              </a:rPr>
              <a:t>#2</a:t>
            </a:r>
          </a:p>
        </p:txBody>
      </p:sp>
      <p:sp>
        <p:nvSpPr>
          <p:cNvPr id="5" name="Rectangle 4">
            <a:extLst>
              <a:ext uri="{FF2B5EF4-FFF2-40B4-BE49-F238E27FC236}">
                <a16:creationId xmlns:a16="http://schemas.microsoft.com/office/drawing/2014/main" id="{EA8F3528-702D-586F-83BB-A08BC92A8C48}"/>
              </a:ext>
            </a:extLst>
          </p:cNvPr>
          <p:cNvSpPr/>
          <p:nvPr/>
        </p:nvSpPr>
        <p:spPr>
          <a:xfrm>
            <a:off x="0" y="6803154"/>
            <a:ext cx="12261273" cy="45719"/>
          </a:xfrm>
          <a:prstGeom prst="rect">
            <a:avLst/>
          </a:prstGeom>
          <a:solidFill>
            <a:srgbClr val="FEF9BC">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3863147"/>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B3E2A-6210-4145-AF70-48244FF2298C}"/>
              </a:ext>
            </a:extLst>
          </p:cNvPr>
          <p:cNvSpPr>
            <a:spLocks noGrp="1"/>
          </p:cNvSpPr>
          <p:nvPr>
            <p:ph type="title"/>
          </p:nvPr>
        </p:nvSpPr>
        <p:spPr>
          <a:xfrm>
            <a:off x="556591" y="200783"/>
            <a:ext cx="11558310" cy="1037814"/>
          </a:xfrm>
          <a:solidFill>
            <a:srgbClr val="FEF9BC"/>
          </a:solidFill>
        </p:spPr>
        <p:txBody>
          <a:bodyPr>
            <a:noAutofit/>
          </a:bodyPr>
          <a:lstStyle/>
          <a:p>
            <a:r>
              <a:rPr lang="en-US" sz="3000" dirty="0"/>
              <a:t>    The Holy Spirit Spoke to and Revealed God’s Will to His People </a:t>
            </a:r>
            <a:br>
              <a:rPr lang="en-US" sz="3000" dirty="0"/>
            </a:br>
            <a:r>
              <a:rPr lang="en-US" sz="3000" dirty="0"/>
              <a:t>  in Bible Times</a:t>
            </a:r>
            <a:endParaRPr lang="en-US" sz="3000" dirty="0">
              <a:solidFill>
                <a:srgbClr val="2E211E"/>
              </a:solidFill>
            </a:endParaRPr>
          </a:p>
        </p:txBody>
      </p:sp>
      <p:sp>
        <p:nvSpPr>
          <p:cNvPr id="3" name="Content Placeholder 2">
            <a:extLst>
              <a:ext uri="{FF2B5EF4-FFF2-40B4-BE49-F238E27FC236}">
                <a16:creationId xmlns:a16="http://schemas.microsoft.com/office/drawing/2014/main" id="{51784BA6-B5D4-4A78-9B49-6CDD8659C231}"/>
              </a:ext>
            </a:extLst>
          </p:cNvPr>
          <p:cNvSpPr>
            <a:spLocks noGrp="1"/>
          </p:cNvSpPr>
          <p:nvPr>
            <p:ph idx="1"/>
          </p:nvPr>
        </p:nvSpPr>
        <p:spPr>
          <a:xfrm>
            <a:off x="273466" y="1341782"/>
            <a:ext cx="11781802" cy="5516217"/>
          </a:xfrm>
        </p:spPr>
        <p:txBody>
          <a:bodyPr>
            <a:normAutofit/>
          </a:bodyPr>
          <a:lstStyle/>
          <a:p>
            <a:r>
              <a:rPr lang="en-US" dirty="0"/>
              <a:t>The Holy Spirit revealed God’s Word through prophets in the O.T. </a:t>
            </a:r>
            <a:br>
              <a:rPr lang="en-US" dirty="0"/>
            </a:br>
            <a:r>
              <a:rPr lang="en-US" dirty="0"/>
              <a:t>(2 Sam. 23:2; Neh. 9:20, 30, Ezek. 2:2; Zech. 7:12; Heb. 1:1)</a:t>
            </a:r>
          </a:p>
          <a:p>
            <a:r>
              <a:rPr lang="en-US" dirty="0"/>
              <a:t>The entirety of the O.T. was verbally inspired (in words) by the Holy Spirit (Ex. 19:3-7; Jer. 1:9; Matt. 22:31-32; Heb. 3:7; 2 Tim. 3:16)</a:t>
            </a:r>
          </a:p>
          <a:p>
            <a:r>
              <a:rPr lang="en-US" dirty="0"/>
              <a:t>The entirety of the N.T. was verbally inspired (in words) by the Holy Spirit (Matt. 10:19-20; John 14:26; 16:13; 1 Cor. 2:9-13; 1 Cor. 14:37; 1 Thess. 2:13)</a:t>
            </a:r>
          </a:p>
          <a:p>
            <a:r>
              <a:rPr lang="en-US" dirty="0"/>
              <a:t>The work of the Holy Spirit was to reveal (in words) God’s will to “holy men of God,” that “all Scripture” might be “God-breathed” and “never…by the will of man” (2 Pet. 1:20-21; 2 Tim. 3:16)</a:t>
            </a:r>
          </a:p>
        </p:txBody>
      </p:sp>
      <p:sp>
        <p:nvSpPr>
          <p:cNvPr id="4" name="Oval 3">
            <a:extLst>
              <a:ext uri="{FF2B5EF4-FFF2-40B4-BE49-F238E27FC236}">
                <a16:creationId xmlns:a16="http://schemas.microsoft.com/office/drawing/2014/main" id="{B338683B-25E3-DF16-0732-FD065438F57B}"/>
              </a:ext>
            </a:extLst>
          </p:cNvPr>
          <p:cNvSpPr/>
          <p:nvPr/>
        </p:nvSpPr>
        <p:spPr>
          <a:xfrm>
            <a:off x="9939" y="19778"/>
            <a:ext cx="873445" cy="873445"/>
          </a:xfrm>
          <a:prstGeom prst="ellipse">
            <a:avLst/>
          </a:prstGeom>
          <a:solidFill>
            <a:schemeClr val="tx1"/>
          </a:solidFill>
          <a:ln w="38100">
            <a:solidFill>
              <a:srgbClr val="FEF9BC"/>
            </a:solidFill>
          </a:ln>
          <a:effectLst>
            <a:outerShdw blurRad="50800" dist="25400" dir="27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3200" b="1" dirty="0">
                <a:solidFill>
                  <a:srgbClr val="FEF9BC"/>
                </a:solidFill>
              </a:rPr>
              <a:t>#3</a:t>
            </a:r>
          </a:p>
        </p:txBody>
      </p:sp>
      <p:sp>
        <p:nvSpPr>
          <p:cNvPr id="5" name="Rectangle 4">
            <a:extLst>
              <a:ext uri="{FF2B5EF4-FFF2-40B4-BE49-F238E27FC236}">
                <a16:creationId xmlns:a16="http://schemas.microsoft.com/office/drawing/2014/main" id="{AD34FD05-0548-4684-E711-439D806B89B5}"/>
              </a:ext>
            </a:extLst>
          </p:cNvPr>
          <p:cNvSpPr/>
          <p:nvPr/>
        </p:nvSpPr>
        <p:spPr>
          <a:xfrm>
            <a:off x="0" y="6803154"/>
            <a:ext cx="12261273" cy="45719"/>
          </a:xfrm>
          <a:prstGeom prst="rect">
            <a:avLst/>
          </a:prstGeom>
          <a:solidFill>
            <a:srgbClr val="FEF9BC">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9983476"/>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B3E2A-6210-4145-AF70-48244FF2298C}"/>
              </a:ext>
            </a:extLst>
          </p:cNvPr>
          <p:cNvSpPr>
            <a:spLocks noGrp="1"/>
          </p:cNvSpPr>
          <p:nvPr>
            <p:ph type="title"/>
          </p:nvPr>
        </p:nvSpPr>
        <p:spPr>
          <a:xfrm>
            <a:off x="556591" y="200783"/>
            <a:ext cx="11558310" cy="1037814"/>
          </a:xfrm>
          <a:solidFill>
            <a:srgbClr val="FEF9BC"/>
          </a:solidFill>
        </p:spPr>
        <p:txBody>
          <a:bodyPr>
            <a:noAutofit/>
          </a:bodyPr>
          <a:lstStyle/>
          <a:p>
            <a:r>
              <a:rPr lang="en-US" sz="3000" dirty="0"/>
              <a:t>    The Holy Spirit Spoke to and Revealed God’s Will to His People </a:t>
            </a:r>
            <a:br>
              <a:rPr lang="en-US" sz="3000" dirty="0"/>
            </a:br>
            <a:r>
              <a:rPr lang="en-US" sz="3000" dirty="0"/>
              <a:t>  in Bible Times</a:t>
            </a:r>
            <a:endParaRPr lang="en-US" sz="3000" dirty="0">
              <a:solidFill>
                <a:srgbClr val="2E211E"/>
              </a:solidFill>
            </a:endParaRPr>
          </a:p>
        </p:txBody>
      </p:sp>
      <p:sp>
        <p:nvSpPr>
          <p:cNvPr id="3" name="Content Placeholder 2">
            <a:extLst>
              <a:ext uri="{FF2B5EF4-FFF2-40B4-BE49-F238E27FC236}">
                <a16:creationId xmlns:a16="http://schemas.microsoft.com/office/drawing/2014/main" id="{51784BA6-B5D4-4A78-9B49-6CDD8659C231}"/>
              </a:ext>
            </a:extLst>
          </p:cNvPr>
          <p:cNvSpPr>
            <a:spLocks noGrp="1"/>
          </p:cNvSpPr>
          <p:nvPr>
            <p:ph idx="1"/>
          </p:nvPr>
        </p:nvSpPr>
        <p:spPr>
          <a:xfrm>
            <a:off x="273466" y="2564985"/>
            <a:ext cx="11781802" cy="4185445"/>
          </a:xfrm>
        </p:spPr>
        <p:txBody>
          <a:bodyPr>
            <a:normAutofit/>
          </a:bodyPr>
          <a:lstStyle/>
          <a:p>
            <a:r>
              <a:rPr lang="en-US" dirty="0"/>
              <a:t>Scripture clearly is the product of the Holy Spirit (2 Pet. 1:20-21)</a:t>
            </a:r>
          </a:p>
          <a:p>
            <a:r>
              <a:rPr lang="en-US" dirty="0"/>
              <a:t>Scripture gives us “all things that pertain to life and godliness” (2 Pet. 1:3)</a:t>
            </a:r>
          </a:p>
          <a:p>
            <a:r>
              <a:rPr lang="en-US" dirty="0"/>
              <a:t>Scripture is “all truth” and “once for all delivered” (John 16:13; Jude 3)</a:t>
            </a:r>
          </a:p>
          <a:p>
            <a:r>
              <a:rPr lang="en-US" dirty="0"/>
              <a:t>IF the Holy Spirit speaks to someone today, reveals something to someone today, or moves someone today, THEN:</a:t>
            </a:r>
          </a:p>
          <a:p>
            <a:pPr lvl="1"/>
            <a:r>
              <a:rPr lang="en-US" dirty="0"/>
              <a:t>Scripture lied, claiming it once for all delivered all that we need</a:t>
            </a:r>
          </a:p>
          <a:p>
            <a:pPr lvl="1"/>
            <a:r>
              <a:rPr lang="en-US" dirty="0"/>
              <a:t>God shows partiality for not revealing the exact same thing to every person who has lived in the last 2,000 years (Acts 10:34)</a:t>
            </a:r>
          </a:p>
          <a:p>
            <a:pPr lvl="1"/>
            <a:r>
              <a:rPr lang="en-US" dirty="0"/>
              <a:t>What’s the purpose of the Bible?</a:t>
            </a:r>
          </a:p>
        </p:txBody>
      </p:sp>
      <p:sp>
        <p:nvSpPr>
          <p:cNvPr id="4" name="Oval 3">
            <a:extLst>
              <a:ext uri="{FF2B5EF4-FFF2-40B4-BE49-F238E27FC236}">
                <a16:creationId xmlns:a16="http://schemas.microsoft.com/office/drawing/2014/main" id="{B338683B-25E3-DF16-0732-FD065438F57B}"/>
              </a:ext>
            </a:extLst>
          </p:cNvPr>
          <p:cNvSpPr/>
          <p:nvPr/>
        </p:nvSpPr>
        <p:spPr>
          <a:xfrm>
            <a:off x="9939" y="19778"/>
            <a:ext cx="873445" cy="873445"/>
          </a:xfrm>
          <a:prstGeom prst="ellipse">
            <a:avLst/>
          </a:prstGeom>
          <a:solidFill>
            <a:schemeClr val="tx1"/>
          </a:solidFill>
          <a:ln w="38100">
            <a:solidFill>
              <a:srgbClr val="FEF9BC"/>
            </a:solidFill>
          </a:ln>
          <a:effectLst>
            <a:outerShdw blurRad="50800" dist="25400" dir="27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3200" b="1" dirty="0">
                <a:solidFill>
                  <a:srgbClr val="FEF9BC"/>
                </a:solidFill>
              </a:rPr>
              <a:t>#3</a:t>
            </a:r>
          </a:p>
        </p:txBody>
      </p:sp>
      <p:sp>
        <p:nvSpPr>
          <p:cNvPr id="5" name="Title 1">
            <a:extLst>
              <a:ext uri="{FF2B5EF4-FFF2-40B4-BE49-F238E27FC236}">
                <a16:creationId xmlns:a16="http://schemas.microsoft.com/office/drawing/2014/main" id="{BE6F508F-408B-FD56-39F4-F8692E17EA71}"/>
              </a:ext>
            </a:extLst>
          </p:cNvPr>
          <p:cNvSpPr txBox="1">
            <a:spLocks/>
          </p:cNvSpPr>
          <p:nvPr/>
        </p:nvSpPr>
        <p:spPr>
          <a:xfrm>
            <a:off x="556591" y="1419602"/>
            <a:ext cx="11558310" cy="1037814"/>
          </a:xfrm>
          <a:prstGeom prst="rect">
            <a:avLst/>
          </a:prstGeom>
          <a:solidFill>
            <a:srgbClr val="FEF9BC"/>
          </a:solidFill>
          <a:ln w="28575">
            <a:solidFill>
              <a:schemeClr val="tx1"/>
            </a:solidFill>
          </a:ln>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2E211E"/>
                </a:solidFill>
                <a:latin typeface="+mn-lt"/>
                <a:ea typeface="+mj-ea"/>
                <a:cs typeface="+mj-cs"/>
              </a:defRPr>
            </a:lvl1pPr>
          </a:lstStyle>
          <a:p>
            <a:r>
              <a:rPr lang="en-US" sz="3000" dirty="0"/>
              <a:t>    The Holy Spirit Is No Longer Speaking to, Revealing or Moving Anyone </a:t>
            </a:r>
            <a:br>
              <a:rPr lang="en-US" sz="3000" dirty="0"/>
            </a:br>
            <a:r>
              <a:rPr lang="en-US" sz="3000" dirty="0"/>
              <a:t>  Directly, for the Bible Is the Complete and Final Revelation of God</a:t>
            </a:r>
          </a:p>
        </p:txBody>
      </p:sp>
      <p:sp>
        <p:nvSpPr>
          <p:cNvPr id="6" name="Oval 5">
            <a:extLst>
              <a:ext uri="{FF2B5EF4-FFF2-40B4-BE49-F238E27FC236}">
                <a16:creationId xmlns:a16="http://schemas.microsoft.com/office/drawing/2014/main" id="{24C08092-F169-FEED-9BBA-3753A067DC82}"/>
              </a:ext>
            </a:extLst>
          </p:cNvPr>
          <p:cNvSpPr/>
          <p:nvPr/>
        </p:nvSpPr>
        <p:spPr>
          <a:xfrm>
            <a:off x="9939" y="1238597"/>
            <a:ext cx="873445" cy="873445"/>
          </a:xfrm>
          <a:prstGeom prst="ellipse">
            <a:avLst/>
          </a:prstGeom>
          <a:solidFill>
            <a:schemeClr val="tx1"/>
          </a:solidFill>
          <a:ln w="38100">
            <a:solidFill>
              <a:srgbClr val="FEF9BC"/>
            </a:solidFill>
          </a:ln>
          <a:effectLst>
            <a:outerShdw blurRad="50800" dist="25400" dir="27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3200" b="1" dirty="0">
                <a:solidFill>
                  <a:srgbClr val="FEF9BC"/>
                </a:solidFill>
              </a:rPr>
              <a:t>#4</a:t>
            </a:r>
          </a:p>
        </p:txBody>
      </p:sp>
      <p:sp>
        <p:nvSpPr>
          <p:cNvPr id="7" name="Rectangle 6">
            <a:extLst>
              <a:ext uri="{FF2B5EF4-FFF2-40B4-BE49-F238E27FC236}">
                <a16:creationId xmlns:a16="http://schemas.microsoft.com/office/drawing/2014/main" id="{A3E56B2E-13D4-EA99-C7F5-06DABB733081}"/>
              </a:ext>
            </a:extLst>
          </p:cNvPr>
          <p:cNvSpPr/>
          <p:nvPr/>
        </p:nvSpPr>
        <p:spPr>
          <a:xfrm>
            <a:off x="0" y="6803154"/>
            <a:ext cx="12261273" cy="45719"/>
          </a:xfrm>
          <a:prstGeom prst="rect">
            <a:avLst/>
          </a:prstGeom>
          <a:solidFill>
            <a:srgbClr val="FEF9BC">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6243243"/>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500"/>
                                        <p:tgtEl>
                                          <p:spTgt spid="3">
                                            <p:txEl>
                                              <p:pRg st="4" end="4"/>
                                            </p:txEl>
                                          </p:spTgt>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500"/>
                                        <p:tgtEl>
                                          <p:spTgt spid="3">
                                            <p:txEl>
                                              <p:pRg st="5" end="5"/>
                                            </p:txEl>
                                          </p:spTgt>
                                        </p:tgtEl>
                                      </p:cBhvr>
                                    </p:animEffect>
                                  </p:childTnLst>
                                </p:cTn>
                              </p:par>
                            </p:childTnLst>
                          </p:cTn>
                        </p:par>
                        <p:par>
                          <p:cTn id="39" fill="hold">
                            <p:stCondLst>
                              <p:cond delay="1000"/>
                            </p:stCondLst>
                            <p:childTnLst>
                              <p:par>
                                <p:cTn id="40" presetID="10" presetClass="entr" presetSubtype="0" fill="hold" nodeType="after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par>
                          <p:cTn id="43" fill="hold">
                            <p:stCondLst>
                              <p:cond delay="1500"/>
                            </p:stCondLst>
                            <p:childTnLst>
                              <p:par>
                                <p:cTn id="44" presetID="10" presetClass="entr" presetSubtype="0"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B3E2A-6210-4145-AF70-48244FF2298C}"/>
              </a:ext>
            </a:extLst>
          </p:cNvPr>
          <p:cNvSpPr>
            <a:spLocks noGrp="1"/>
          </p:cNvSpPr>
          <p:nvPr>
            <p:ph type="title"/>
          </p:nvPr>
        </p:nvSpPr>
        <p:spPr>
          <a:xfrm>
            <a:off x="556591" y="200783"/>
            <a:ext cx="11558310" cy="1037814"/>
          </a:xfrm>
          <a:solidFill>
            <a:srgbClr val="FEF9BC"/>
          </a:solidFill>
        </p:spPr>
        <p:txBody>
          <a:bodyPr>
            <a:noAutofit/>
          </a:bodyPr>
          <a:lstStyle/>
          <a:p>
            <a:r>
              <a:rPr lang="en-US" sz="3000" dirty="0"/>
              <a:t>    The Holy Spirit Empowered God’s People with Miraculous Gifts in </a:t>
            </a:r>
            <a:br>
              <a:rPr lang="en-US" sz="3000" dirty="0"/>
            </a:br>
            <a:r>
              <a:rPr lang="en-US" sz="3000" dirty="0"/>
              <a:t>  Bible Times, in Order to Confirm Their Message Was from God</a:t>
            </a:r>
            <a:endParaRPr lang="en-US" sz="3000" dirty="0">
              <a:solidFill>
                <a:srgbClr val="2E211E"/>
              </a:solidFill>
            </a:endParaRPr>
          </a:p>
        </p:txBody>
      </p:sp>
      <p:sp>
        <p:nvSpPr>
          <p:cNvPr id="3" name="Content Placeholder 2">
            <a:extLst>
              <a:ext uri="{FF2B5EF4-FFF2-40B4-BE49-F238E27FC236}">
                <a16:creationId xmlns:a16="http://schemas.microsoft.com/office/drawing/2014/main" id="{51784BA6-B5D4-4A78-9B49-6CDD8659C231}"/>
              </a:ext>
            </a:extLst>
          </p:cNvPr>
          <p:cNvSpPr>
            <a:spLocks noGrp="1"/>
          </p:cNvSpPr>
          <p:nvPr>
            <p:ph idx="1"/>
          </p:nvPr>
        </p:nvSpPr>
        <p:spPr>
          <a:xfrm>
            <a:off x="273466" y="1341782"/>
            <a:ext cx="11781802" cy="5516217"/>
          </a:xfrm>
        </p:spPr>
        <p:txBody>
          <a:bodyPr>
            <a:normAutofit/>
          </a:bodyPr>
          <a:lstStyle/>
          <a:p>
            <a:r>
              <a:rPr lang="en-US" dirty="0"/>
              <a:t>Early Christians were preaching the gospel (Mark 16:15; Acts 8:4-5)</a:t>
            </a:r>
          </a:p>
          <a:p>
            <a:r>
              <a:rPr lang="en-US" dirty="0"/>
              <a:t>The Holy Spirit “gifted” early Christians with various miraculous gifts/powers (1 Cor. 12:1-11; Mark 16:17-18)</a:t>
            </a:r>
          </a:p>
          <a:p>
            <a:r>
              <a:rPr lang="en-US" dirty="0"/>
              <a:t>The miraculous power was imparted by the apostles’ hands (Acts 8:14-19; 19:6; 2 Tim. 1:6)</a:t>
            </a:r>
          </a:p>
          <a:p>
            <a:r>
              <a:rPr lang="en-US" dirty="0"/>
              <a:t>The purpose of these miraculous gifts given by God was to confirm that the message they were preaching was from God (Mark 16:15-20; Heb. 2:3-4)</a:t>
            </a:r>
          </a:p>
        </p:txBody>
      </p:sp>
      <p:sp>
        <p:nvSpPr>
          <p:cNvPr id="4" name="Oval 3">
            <a:extLst>
              <a:ext uri="{FF2B5EF4-FFF2-40B4-BE49-F238E27FC236}">
                <a16:creationId xmlns:a16="http://schemas.microsoft.com/office/drawing/2014/main" id="{B338683B-25E3-DF16-0732-FD065438F57B}"/>
              </a:ext>
            </a:extLst>
          </p:cNvPr>
          <p:cNvSpPr/>
          <p:nvPr/>
        </p:nvSpPr>
        <p:spPr>
          <a:xfrm>
            <a:off x="9939" y="19778"/>
            <a:ext cx="873445" cy="873445"/>
          </a:xfrm>
          <a:prstGeom prst="ellipse">
            <a:avLst/>
          </a:prstGeom>
          <a:solidFill>
            <a:schemeClr val="tx1"/>
          </a:solidFill>
          <a:ln w="38100">
            <a:solidFill>
              <a:srgbClr val="FEF9BC"/>
            </a:solidFill>
          </a:ln>
          <a:effectLst>
            <a:outerShdw blurRad="50800" dist="25400" dir="27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3200" b="1" dirty="0">
                <a:solidFill>
                  <a:srgbClr val="FEF9BC"/>
                </a:solidFill>
              </a:rPr>
              <a:t>#5</a:t>
            </a:r>
          </a:p>
        </p:txBody>
      </p:sp>
      <p:sp>
        <p:nvSpPr>
          <p:cNvPr id="5" name="Rectangle 4">
            <a:extLst>
              <a:ext uri="{FF2B5EF4-FFF2-40B4-BE49-F238E27FC236}">
                <a16:creationId xmlns:a16="http://schemas.microsoft.com/office/drawing/2014/main" id="{E2857DF2-5C07-9974-DD55-24B08328F207}"/>
              </a:ext>
            </a:extLst>
          </p:cNvPr>
          <p:cNvSpPr/>
          <p:nvPr/>
        </p:nvSpPr>
        <p:spPr>
          <a:xfrm>
            <a:off x="0" y="6803154"/>
            <a:ext cx="12261273" cy="45719"/>
          </a:xfrm>
          <a:prstGeom prst="rect">
            <a:avLst/>
          </a:prstGeom>
          <a:solidFill>
            <a:srgbClr val="FEF9BC">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754319"/>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B3E2A-6210-4145-AF70-48244FF2298C}"/>
              </a:ext>
            </a:extLst>
          </p:cNvPr>
          <p:cNvSpPr>
            <a:spLocks noGrp="1"/>
          </p:cNvSpPr>
          <p:nvPr>
            <p:ph type="title"/>
          </p:nvPr>
        </p:nvSpPr>
        <p:spPr>
          <a:xfrm>
            <a:off x="556591" y="200783"/>
            <a:ext cx="11558310" cy="1037814"/>
          </a:xfrm>
          <a:solidFill>
            <a:srgbClr val="FEF9BC"/>
          </a:solidFill>
        </p:spPr>
        <p:txBody>
          <a:bodyPr>
            <a:noAutofit/>
          </a:bodyPr>
          <a:lstStyle/>
          <a:p>
            <a:r>
              <a:rPr lang="en-US" sz="3000" dirty="0"/>
              <a:t>    The Holy Spirit Empowered God’s People with Miraculous Gifts in </a:t>
            </a:r>
            <a:br>
              <a:rPr lang="en-US" sz="3000" dirty="0"/>
            </a:br>
            <a:r>
              <a:rPr lang="en-US" sz="3000" dirty="0"/>
              <a:t>  Bible Times, in Order to Confirm Their Message Was from God</a:t>
            </a:r>
            <a:endParaRPr lang="en-US" sz="3000" dirty="0">
              <a:solidFill>
                <a:srgbClr val="2E211E"/>
              </a:solidFill>
            </a:endParaRPr>
          </a:p>
        </p:txBody>
      </p:sp>
      <p:sp>
        <p:nvSpPr>
          <p:cNvPr id="3" name="Content Placeholder 2">
            <a:extLst>
              <a:ext uri="{FF2B5EF4-FFF2-40B4-BE49-F238E27FC236}">
                <a16:creationId xmlns:a16="http://schemas.microsoft.com/office/drawing/2014/main" id="{51784BA6-B5D4-4A78-9B49-6CDD8659C231}"/>
              </a:ext>
            </a:extLst>
          </p:cNvPr>
          <p:cNvSpPr>
            <a:spLocks noGrp="1"/>
          </p:cNvSpPr>
          <p:nvPr>
            <p:ph idx="1"/>
          </p:nvPr>
        </p:nvSpPr>
        <p:spPr>
          <a:xfrm>
            <a:off x="273466" y="2564091"/>
            <a:ext cx="11781802" cy="4293908"/>
          </a:xfrm>
        </p:spPr>
        <p:txBody>
          <a:bodyPr>
            <a:normAutofit lnSpcReduction="10000"/>
          </a:bodyPr>
          <a:lstStyle/>
          <a:p>
            <a:r>
              <a:rPr lang="en-US" dirty="0"/>
              <a:t>The miraculous gifts had a set duration to last “till…the unity of the faith” (Eph. 4:8-13), “when that which is perfect” had come (1 Cor. 13:8-13) and “the faith” had been “once for all delivered” (Jude 3)</a:t>
            </a:r>
          </a:p>
          <a:p>
            <a:r>
              <a:rPr lang="en-US" dirty="0"/>
              <a:t>When “the faith” (i.e., the gospel) was “complete” (i.e., “perfect”)—i.e., when the revelation of God in the N.T. was in completed and written form—the miraculous gifts would “fail…cease…vanish away…be done away…[be] put away” (1 Cor. 13:8-11)</a:t>
            </a:r>
          </a:p>
          <a:p>
            <a:r>
              <a:rPr lang="en-US" dirty="0"/>
              <a:t>Having fulfilled their God-given purpose and no longer having apostles to impart the gift, and since we now have God’s full, complete revelation, miracles ceased in the latter part of the first century and are no longer available or happening today</a:t>
            </a:r>
          </a:p>
        </p:txBody>
      </p:sp>
      <p:sp>
        <p:nvSpPr>
          <p:cNvPr id="4" name="Oval 3">
            <a:extLst>
              <a:ext uri="{FF2B5EF4-FFF2-40B4-BE49-F238E27FC236}">
                <a16:creationId xmlns:a16="http://schemas.microsoft.com/office/drawing/2014/main" id="{B338683B-25E3-DF16-0732-FD065438F57B}"/>
              </a:ext>
            </a:extLst>
          </p:cNvPr>
          <p:cNvSpPr/>
          <p:nvPr/>
        </p:nvSpPr>
        <p:spPr>
          <a:xfrm>
            <a:off x="9939" y="19778"/>
            <a:ext cx="873445" cy="873445"/>
          </a:xfrm>
          <a:prstGeom prst="ellipse">
            <a:avLst/>
          </a:prstGeom>
          <a:solidFill>
            <a:schemeClr val="tx1"/>
          </a:solidFill>
          <a:ln w="38100">
            <a:solidFill>
              <a:srgbClr val="FEF9BC"/>
            </a:solidFill>
          </a:ln>
          <a:effectLst>
            <a:outerShdw blurRad="50800" dist="25400" dir="27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3200" b="1" dirty="0">
                <a:solidFill>
                  <a:srgbClr val="FEF9BC"/>
                </a:solidFill>
              </a:rPr>
              <a:t>#5</a:t>
            </a:r>
          </a:p>
        </p:txBody>
      </p:sp>
      <p:sp>
        <p:nvSpPr>
          <p:cNvPr id="5" name="Title 1">
            <a:extLst>
              <a:ext uri="{FF2B5EF4-FFF2-40B4-BE49-F238E27FC236}">
                <a16:creationId xmlns:a16="http://schemas.microsoft.com/office/drawing/2014/main" id="{68F1BF79-08A1-FCBD-3719-D40F0D2DB62A}"/>
              </a:ext>
            </a:extLst>
          </p:cNvPr>
          <p:cNvSpPr txBox="1">
            <a:spLocks/>
          </p:cNvSpPr>
          <p:nvPr/>
        </p:nvSpPr>
        <p:spPr>
          <a:xfrm>
            <a:off x="556591" y="1419602"/>
            <a:ext cx="11558310" cy="1037814"/>
          </a:xfrm>
          <a:prstGeom prst="rect">
            <a:avLst/>
          </a:prstGeom>
          <a:solidFill>
            <a:srgbClr val="FEF9BC"/>
          </a:solidFill>
          <a:ln w="28575">
            <a:solidFill>
              <a:schemeClr val="tx1"/>
            </a:solidFill>
          </a:ln>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2E211E"/>
                </a:solidFill>
                <a:latin typeface="+mn-lt"/>
                <a:ea typeface="+mj-ea"/>
                <a:cs typeface="+mj-cs"/>
              </a:defRPr>
            </a:lvl1pPr>
          </a:lstStyle>
          <a:p>
            <a:r>
              <a:rPr lang="en-US" sz="3000" dirty="0"/>
              <a:t>    The Holy Spirit Is No Longer Giving Miraculous Gifts or Powers, </a:t>
            </a:r>
            <a:br>
              <a:rPr lang="en-US" sz="3000" dirty="0"/>
            </a:br>
            <a:r>
              <a:rPr lang="en-US" sz="3000" dirty="0"/>
              <a:t>  As Those Have Fulfilled Their Purpose and Ceased</a:t>
            </a:r>
          </a:p>
        </p:txBody>
      </p:sp>
      <p:sp>
        <p:nvSpPr>
          <p:cNvPr id="6" name="Oval 5">
            <a:extLst>
              <a:ext uri="{FF2B5EF4-FFF2-40B4-BE49-F238E27FC236}">
                <a16:creationId xmlns:a16="http://schemas.microsoft.com/office/drawing/2014/main" id="{6A223204-4D0C-8FE6-C772-1A3C254A20D4}"/>
              </a:ext>
            </a:extLst>
          </p:cNvPr>
          <p:cNvSpPr/>
          <p:nvPr/>
        </p:nvSpPr>
        <p:spPr>
          <a:xfrm>
            <a:off x="9939" y="1238597"/>
            <a:ext cx="873445" cy="873445"/>
          </a:xfrm>
          <a:prstGeom prst="ellipse">
            <a:avLst/>
          </a:prstGeom>
          <a:solidFill>
            <a:schemeClr val="tx1"/>
          </a:solidFill>
          <a:ln w="38100">
            <a:solidFill>
              <a:srgbClr val="FEF9BC"/>
            </a:solidFill>
          </a:ln>
          <a:effectLst>
            <a:outerShdw blurRad="50800" dist="25400" dir="27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3200" b="1" dirty="0">
                <a:solidFill>
                  <a:srgbClr val="FEF9BC"/>
                </a:solidFill>
              </a:rPr>
              <a:t>#6</a:t>
            </a:r>
          </a:p>
        </p:txBody>
      </p:sp>
      <p:sp>
        <p:nvSpPr>
          <p:cNvPr id="7" name="Rectangle 6">
            <a:extLst>
              <a:ext uri="{FF2B5EF4-FFF2-40B4-BE49-F238E27FC236}">
                <a16:creationId xmlns:a16="http://schemas.microsoft.com/office/drawing/2014/main" id="{2AB54295-71D5-E0A5-C21F-9888B32B2334}"/>
              </a:ext>
            </a:extLst>
          </p:cNvPr>
          <p:cNvSpPr/>
          <p:nvPr/>
        </p:nvSpPr>
        <p:spPr>
          <a:xfrm>
            <a:off x="0" y="6803154"/>
            <a:ext cx="12261273" cy="45719"/>
          </a:xfrm>
          <a:prstGeom prst="rect">
            <a:avLst/>
          </a:prstGeom>
          <a:solidFill>
            <a:srgbClr val="FEF9BC">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8330640"/>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500"/>
                                        <p:tgtEl>
                                          <p:spTgt spid="3">
                                            <p:txEl>
                                              <p:pRg st="2" end="2"/>
                                            </p:txEl>
                                          </p:spTgt>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B3E2A-6210-4145-AF70-48244FF2298C}"/>
              </a:ext>
            </a:extLst>
          </p:cNvPr>
          <p:cNvSpPr>
            <a:spLocks noGrp="1"/>
          </p:cNvSpPr>
          <p:nvPr>
            <p:ph type="title"/>
          </p:nvPr>
        </p:nvSpPr>
        <p:spPr>
          <a:xfrm>
            <a:off x="556591" y="200783"/>
            <a:ext cx="11558310" cy="1037814"/>
          </a:xfrm>
          <a:solidFill>
            <a:srgbClr val="FEF9BC"/>
          </a:solidFill>
        </p:spPr>
        <p:txBody>
          <a:bodyPr>
            <a:noAutofit/>
          </a:bodyPr>
          <a:lstStyle/>
          <a:p>
            <a:r>
              <a:rPr lang="en-US" sz="3000" dirty="0"/>
              <a:t>    On Only Two Occasions in the New Testament, Jews and Gentiles </a:t>
            </a:r>
            <a:br>
              <a:rPr lang="en-US" sz="3000" dirty="0"/>
            </a:br>
            <a:r>
              <a:rPr lang="en-US" sz="3000" dirty="0"/>
              <a:t>  Were Baptized with the Holy Spirit</a:t>
            </a:r>
            <a:endParaRPr lang="en-US" sz="3000" dirty="0">
              <a:solidFill>
                <a:srgbClr val="2E211E"/>
              </a:solidFill>
            </a:endParaRPr>
          </a:p>
        </p:txBody>
      </p:sp>
      <p:sp>
        <p:nvSpPr>
          <p:cNvPr id="3" name="Content Placeholder 2">
            <a:extLst>
              <a:ext uri="{FF2B5EF4-FFF2-40B4-BE49-F238E27FC236}">
                <a16:creationId xmlns:a16="http://schemas.microsoft.com/office/drawing/2014/main" id="{51784BA6-B5D4-4A78-9B49-6CDD8659C231}"/>
              </a:ext>
            </a:extLst>
          </p:cNvPr>
          <p:cNvSpPr>
            <a:spLocks noGrp="1"/>
          </p:cNvSpPr>
          <p:nvPr>
            <p:ph idx="1"/>
          </p:nvPr>
        </p:nvSpPr>
        <p:spPr>
          <a:xfrm>
            <a:off x="273466" y="1341782"/>
            <a:ext cx="11781802" cy="5516217"/>
          </a:xfrm>
        </p:spPr>
        <p:txBody>
          <a:bodyPr>
            <a:normAutofit/>
          </a:bodyPr>
          <a:lstStyle/>
          <a:p>
            <a:r>
              <a:rPr lang="en-US" dirty="0"/>
              <a:t>God promised that He would “pour out [His] Spirit on all flesh” (Jew and Gentile) (Joel 2:28-29)</a:t>
            </a:r>
          </a:p>
          <a:p>
            <a:r>
              <a:rPr lang="en-US" dirty="0"/>
              <a:t>It was promised that Jesus would “baptize with the Holy Spirit” (John 1:32-33; Mark 1:8; Acts 1:4-5), as the only one authorized to administer such baptism</a:t>
            </a:r>
          </a:p>
          <a:p>
            <a:r>
              <a:rPr lang="en-US" dirty="0"/>
              <a:t>The apostles (i.e., Jews) were baptized with the Holy Spirit in Acts 2 (2:1-4, 17, 33)</a:t>
            </a:r>
          </a:p>
          <a:p>
            <a:r>
              <a:rPr lang="en-US" dirty="0"/>
              <a:t>The household of Cornelius (i.e., Gentiles) was baptized with the Holy Spirit in Acts 10 (10:44-48; 11:15-18)</a:t>
            </a:r>
          </a:p>
          <a:p>
            <a:r>
              <a:rPr lang="en-US" dirty="0"/>
              <a:t>The baptism of the Holy Spirit occurred only twice in the New Testament, fulfilling its purpose, and is never recorded again </a:t>
            </a:r>
          </a:p>
        </p:txBody>
      </p:sp>
      <p:sp>
        <p:nvSpPr>
          <p:cNvPr id="4" name="Oval 3">
            <a:extLst>
              <a:ext uri="{FF2B5EF4-FFF2-40B4-BE49-F238E27FC236}">
                <a16:creationId xmlns:a16="http://schemas.microsoft.com/office/drawing/2014/main" id="{B338683B-25E3-DF16-0732-FD065438F57B}"/>
              </a:ext>
            </a:extLst>
          </p:cNvPr>
          <p:cNvSpPr/>
          <p:nvPr/>
        </p:nvSpPr>
        <p:spPr>
          <a:xfrm>
            <a:off x="9939" y="19778"/>
            <a:ext cx="873445" cy="873445"/>
          </a:xfrm>
          <a:prstGeom prst="ellipse">
            <a:avLst/>
          </a:prstGeom>
          <a:solidFill>
            <a:schemeClr val="tx1"/>
          </a:solidFill>
          <a:ln w="38100">
            <a:solidFill>
              <a:srgbClr val="FEF9BC"/>
            </a:solidFill>
          </a:ln>
          <a:effectLst>
            <a:outerShdw blurRad="50800" dist="25400" dir="27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3200" b="1" dirty="0">
                <a:solidFill>
                  <a:srgbClr val="FEF9BC"/>
                </a:solidFill>
              </a:rPr>
              <a:t>#7</a:t>
            </a:r>
          </a:p>
        </p:txBody>
      </p:sp>
      <p:sp>
        <p:nvSpPr>
          <p:cNvPr id="5" name="Rectangle 4">
            <a:extLst>
              <a:ext uri="{FF2B5EF4-FFF2-40B4-BE49-F238E27FC236}">
                <a16:creationId xmlns:a16="http://schemas.microsoft.com/office/drawing/2014/main" id="{58D36E1E-5065-684E-E7A1-FA7FE8F83666}"/>
              </a:ext>
            </a:extLst>
          </p:cNvPr>
          <p:cNvSpPr/>
          <p:nvPr/>
        </p:nvSpPr>
        <p:spPr>
          <a:xfrm>
            <a:off x="0" y="6803154"/>
            <a:ext cx="12261273" cy="45719"/>
          </a:xfrm>
          <a:prstGeom prst="rect">
            <a:avLst/>
          </a:prstGeom>
          <a:solidFill>
            <a:srgbClr val="FEF9BC">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6573749"/>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childTnLst>
                                </p:cTn>
                              </p:par>
                            </p:childTnLst>
                          </p:cTn>
                        </p:par>
                        <p:par>
                          <p:cTn id="30" fill="hold">
                            <p:stCondLst>
                              <p:cond delay="2000"/>
                            </p:stCondLst>
                            <p:childTnLst>
                              <p:par>
                                <p:cTn id="31" presetID="10" presetClass="entr" presetSubtype="0" fill="hold" nodeType="after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500"/>
                                        <p:tgtEl>
                                          <p:spTgt spid="3">
                                            <p:txEl>
                                              <p:pRg st="4" end="4"/>
                                            </p:txEl>
                                          </p:spTgt>
                                        </p:tgtEl>
                                      </p:cBhvr>
                                    </p:animEffect>
                                  </p:childTnLst>
                                </p:cTn>
                              </p:par>
                            </p:childTnLst>
                          </p:cTn>
                        </p:par>
                        <p:par>
                          <p:cTn id="34" fill="hold">
                            <p:stCondLst>
                              <p:cond delay="2500"/>
                            </p:stCondLst>
                            <p:childTnLst>
                              <p:par>
                                <p:cTn id="35" presetID="10" presetClass="entr" presetSubtype="0"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B3E2A-6210-4145-AF70-48244FF2298C}"/>
              </a:ext>
            </a:extLst>
          </p:cNvPr>
          <p:cNvSpPr>
            <a:spLocks noGrp="1"/>
          </p:cNvSpPr>
          <p:nvPr>
            <p:ph type="title"/>
          </p:nvPr>
        </p:nvSpPr>
        <p:spPr>
          <a:xfrm>
            <a:off x="556591" y="200783"/>
            <a:ext cx="11558310" cy="1037814"/>
          </a:xfrm>
          <a:solidFill>
            <a:srgbClr val="FEF9BC"/>
          </a:solidFill>
        </p:spPr>
        <p:txBody>
          <a:bodyPr>
            <a:noAutofit/>
          </a:bodyPr>
          <a:lstStyle/>
          <a:p>
            <a:r>
              <a:rPr lang="en-US" sz="3000" dirty="0"/>
              <a:t>    On Only Two Occasions in the New Testament, Jews and Gentiles </a:t>
            </a:r>
            <a:br>
              <a:rPr lang="en-US" sz="3000" dirty="0"/>
            </a:br>
            <a:r>
              <a:rPr lang="en-US" sz="3000" dirty="0"/>
              <a:t>  Were Baptized with the Holy Spirit</a:t>
            </a:r>
            <a:endParaRPr lang="en-US" sz="3000" dirty="0">
              <a:solidFill>
                <a:srgbClr val="2E211E"/>
              </a:solidFill>
            </a:endParaRPr>
          </a:p>
        </p:txBody>
      </p:sp>
      <p:sp>
        <p:nvSpPr>
          <p:cNvPr id="3" name="Content Placeholder 2">
            <a:extLst>
              <a:ext uri="{FF2B5EF4-FFF2-40B4-BE49-F238E27FC236}">
                <a16:creationId xmlns:a16="http://schemas.microsoft.com/office/drawing/2014/main" id="{51784BA6-B5D4-4A78-9B49-6CDD8659C231}"/>
              </a:ext>
            </a:extLst>
          </p:cNvPr>
          <p:cNvSpPr>
            <a:spLocks noGrp="1"/>
          </p:cNvSpPr>
          <p:nvPr>
            <p:ph idx="1"/>
          </p:nvPr>
        </p:nvSpPr>
        <p:spPr>
          <a:xfrm>
            <a:off x="273466" y="2553967"/>
            <a:ext cx="11781802" cy="4304032"/>
          </a:xfrm>
        </p:spPr>
        <p:txBody>
          <a:bodyPr>
            <a:normAutofit/>
          </a:bodyPr>
          <a:lstStyle/>
          <a:p>
            <a:r>
              <a:rPr lang="en-US" dirty="0"/>
              <a:t>Today, the Bible affirms that there is only “one baptism” (Eph. 4:5) </a:t>
            </a:r>
          </a:p>
          <a:p>
            <a:r>
              <a:rPr lang="en-US" dirty="0"/>
              <a:t>The “one baptism” is water baptism of the Great Commission that is to be administered by man “to the end of the age” (Matt. 28:19-20)</a:t>
            </a:r>
          </a:p>
          <a:p>
            <a:r>
              <a:rPr lang="en-US" dirty="0"/>
              <a:t>Water baptism is a command that must be obeyed (Matt. 28:18-20; Acts 10:47-48), “in the name of Jesus Christ” (Acts 2:38; 10:47-48), in order to be forgiven of sins (Acts 2:38; 22:16; Mark 16:16)</a:t>
            </a:r>
          </a:p>
          <a:p>
            <a:r>
              <a:rPr lang="en-US" dirty="0"/>
              <a:t>Holy Spirit baptism is no longer available, needed or practiced today</a:t>
            </a:r>
          </a:p>
        </p:txBody>
      </p:sp>
      <p:sp>
        <p:nvSpPr>
          <p:cNvPr id="4" name="Oval 3">
            <a:extLst>
              <a:ext uri="{FF2B5EF4-FFF2-40B4-BE49-F238E27FC236}">
                <a16:creationId xmlns:a16="http://schemas.microsoft.com/office/drawing/2014/main" id="{B338683B-25E3-DF16-0732-FD065438F57B}"/>
              </a:ext>
            </a:extLst>
          </p:cNvPr>
          <p:cNvSpPr/>
          <p:nvPr/>
        </p:nvSpPr>
        <p:spPr>
          <a:xfrm>
            <a:off x="9939" y="19778"/>
            <a:ext cx="873445" cy="873445"/>
          </a:xfrm>
          <a:prstGeom prst="ellipse">
            <a:avLst/>
          </a:prstGeom>
          <a:solidFill>
            <a:schemeClr val="tx1"/>
          </a:solidFill>
          <a:ln w="38100">
            <a:solidFill>
              <a:srgbClr val="FEF9BC"/>
            </a:solidFill>
          </a:ln>
          <a:effectLst>
            <a:outerShdw blurRad="50800" dist="25400" dir="27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3200" b="1" dirty="0">
                <a:solidFill>
                  <a:srgbClr val="FEF9BC"/>
                </a:solidFill>
              </a:rPr>
              <a:t>#7</a:t>
            </a:r>
          </a:p>
        </p:txBody>
      </p:sp>
      <p:sp>
        <p:nvSpPr>
          <p:cNvPr id="5" name="Title 1">
            <a:extLst>
              <a:ext uri="{FF2B5EF4-FFF2-40B4-BE49-F238E27FC236}">
                <a16:creationId xmlns:a16="http://schemas.microsoft.com/office/drawing/2014/main" id="{384166FF-03B7-02B6-FBC1-B553D9ABC528}"/>
              </a:ext>
            </a:extLst>
          </p:cNvPr>
          <p:cNvSpPr txBox="1">
            <a:spLocks/>
          </p:cNvSpPr>
          <p:nvPr/>
        </p:nvSpPr>
        <p:spPr>
          <a:xfrm>
            <a:off x="496958" y="1377375"/>
            <a:ext cx="11558310" cy="1037814"/>
          </a:xfrm>
          <a:prstGeom prst="rect">
            <a:avLst/>
          </a:prstGeom>
          <a:solidFill>
            <a:srgbClr val="FEF9BC"/>
          </a:solidFill>
          <a:ln w="28575">
            <a:solidFill>
              <a:schemeClr val="tx1"/>
            </a:solidFill>
          </a:ln>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2E211E"/>
                </a:solidFill>
                <a:latin typeface="+mn-lt"/>
                <a:ea typeface="+mj-ea"/>
                <a:cs typeface="+mj-cs"/>
              </a:defRPr>
            </a:lvl1pPr>
          </a:lstStyle>
          <a:p>
            <a:r>
              <a:rPr lang="en-US" sz="3000"/>
              <a:t>    No One Is Baptized with the Holy Spirit Today, for There Is </a:t>
            </a:r>
            <a:br>
              <a:rPr lang="en-US" sz="3000"/>
            </a:br>
            <a:r>
              <a:rPr lang="en-US" sz="3000"/>
              <a:t>  Only One Baptism</a:t>
            </a:r>
            <a:endParaRPr lang="en-US" sz="3000" dirty="0"/>
          </a:p>
        </p:txBody>
      </p:sp>
      <p:sp>
        <p:nvSpPr>
          <p:cNvPr id="6" name="Oval 5">
            <a:extLst>
              <a:ext uri="{FF2B5EF4-FFF2-40B4-BE49-F238E27FC236}">
                <a16:creationId xmlns:a16="http://schemas.microsoft.com/office/drawing/2014/main" id="{E9DD3533-FB67-2155-6296-FFBD8CF2A26A}"/>
              </a:ext>
            </a:extLst>
          </p:cNvPr>
          <p:cNvSpPr/>
          <p:nvPr/>
        </p:nvSpPr>
        <p:spPr>
          <a:xfrm>
            <a:off x="-49694" y="1196370"/>
            <a:ext cx="873445" cy="873445"/>
          </a:xfrm>
          <a:prstGeom prst="ellipse">
            <a:avLst/>
          </a:prstGeom>
          <a:solidFill>
            <a:schemeClr val="tx1"/>
          </a:solidFill>
          <a:ln w="38100">
            <a:solidFill>
              <a:srgbClr val="FEF9BC"/>
            </a:solidFill>
          </a:ln>
          <a:effectLst>
            <a:outerShdw blurRad="50800" dist="25400" dir="27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3200" b="1" dirty="0">
                <a:solidFill>
                  <a:srgbClr val="FEF9BC"/>
                </a:solidFill>
              </a:rPr>
              <a:t>#8</a:t>
            </a:r>
          </a:p>
        </p:txBody>
      </p:sp>
      <p:sp>
        <p:nvSpPr>
          <p:cNvPr id="7" name="Rectangle 6">
            <a:extLst>
              <a:ext uri="{FF2B5EF4-FFF2-40B4-BE49-F238E27FC236}">
                <a16:creationId xmlns:a16="http://schemas.microsoft.com/office/drawing/2014/main" id="{7DB04430-27F3-ADBF-E914-194DBF3480BA}"/>
              </a:ext>
            </a:extLst>
          </p:cNvPr>
          <p:cNvSpPr/>
          <p:nvPr/>
        </p:nvSpPr>
        <p:spPr>
          <a:xfrm>
            <a:off x="0" y="6803154"/>
            <a:ext cx="12261273" cy="45719"/>
          </a:xfrm>
          <a:prstGeom prst="rect">
            <a:avLst/>
          </a:prstGeom>
          <a:solidFill>
            <a:srgbClr val="FEF9BC">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3053556"/>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4488</TotalTime>
  <Words>2206</Words>
  <Application>Microsoft Office PowerPoint</Application>
  <PresentationFormat>Widescreen</PresentationFormat>
  <Paragraphs>119</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PowerPoint Presentation</vt:lpstr>
      <vt:lpstr>    All That We Know About the Holy Spirit Is in the Bible</vt:lpstr>
      <vt:lpstr>    The Holy Spirit Is a Divine Person in the Godhead</vt:lpstr>
      <vt:lpstr>    The Holy Spirit Spoke to and Revealed God’s Will to His People    in Bible Times</vt:lpstr>
      <vt:lpstr>    The Holy Spirit Spoke to and Revealed God’s Will to His People    in Bible Times</vt:lpstr>
      <vt:lpstr>    The Holy Spirit Empowered God’s People with Miraculous Gifts in    Bible Times, in Order to Confirm Their Message Was from God</vt:lpstr>
      <vt:lpstr>    The Holy Spirit Empowered God’s People with Miraculous Gifts in    Bible Times, in Order to Confirm Their Message Was from God</vt:lpstr>
      <vt:lpstr>    On Only Two Occasions in the New Testament, Jews and Gentiles    Were Baptized with the Holy Spirit</vt:lpstr>
      <vt:lpstr>    On Only Two Occasions in the New Testament, Jews and Gentiles    Were Baptized with the Holy Spirit</vt:lpstr>
      <vt:lpstr>    God Dwells in the Lives of His Faithful Children Today</vt:lpstr>
      <vt:lpstr>    God Operates in the Lives of His Faithful Children in Conjunction    with His Word</vt:lpstr>
      <vt:lpstr>Concluding Thoughts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Sproule</dc:creator>
  <cp:lastModifiedBy>David Sproule</cp:lastModifiedBy>
  <cp:revision>62</cp:revision>
  <dcterms:created xsi:type="dcterms:W3CDTF">2019-11-21T03:04:03Z</dcterms:created>
  <dcterms:modified xsi:type="dcterms:W3CDTF">2024-06-30T12:47:37Z</dcterms:modified>
</cp:coreProperties>
</file>