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7FCC5-0AEB-DC2F-B4F6-6CE601B6D7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620701-D56A-8D55-69AE-50F9BDC0F5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9E78A-1CAC-3B3A-3EC8-EAB829E0C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9394-E2C2-419A-B0BE-79D7CFCC62A0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88346-9542-9BB0-F820-D422F789B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5F579-D244-CB4E-E565-94A247412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261-2062-4D49-B488-EB360C3292C5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A red background with lego figures&#10;&#10;Description automatically generated">
            <a:extLst>
              <a:ext uri="{FF2B5EF4-FFF2-40B4-BE49-F238E27FC236}">
                <a16:creationId xmlns:a16="http://schemas.microsoft.com/office/drawing/2014/main" id="{5D6018EC-3816-89A3-F12A-82715456F6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56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7CBE0-1B9C-8670-90C6-2618F23B5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32C5C-0D8A-D7A4-F88B-6A4E5A3E5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D1FA78-77D6-0E4E-EA41-4217D7136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F5AFDF-681D-4689-ECA8-4308848B74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F2BC72-F35E-A16C-3049-1BD18D8F37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17469A-A448-BB19-ACF8-7DCBECC9D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9394-E2C2-419A-B0BE-79D7CFCC62A0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ACABEC-B5A3-F959-3285-BF7B70F29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85D8BA-9450-2EE4-B2B6-16FE1AF6D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261-2062-4D49-B488-EB360C32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93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FA37B-E20E-CB21-F5E1-BFE437101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0DF85E-6408-4CC2-874F-352707F8F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9394-E2C2-419A-B0BE-79D7CFCC62A0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8286F8-5838-DD02-7238-B2DE3E62E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009D5-B528-B309-204E-CF3CEE4ED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261-2062-4D49-B488-EB360C32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61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A859B3-111C-0A2F-7EF3-E7FD13396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9394-E2C2-419A-B0BE-79D7CFCC62A0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5264D-7D25-0C1C-3AD9-C7F392E22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898F8-5CCF-639E-C9F6-8B057EA14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261-2062-4D49-B488-EB360C32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1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EA2C3-0B06-38DF-C155-C044D2C3D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67C33-61C9-1409-9DDD-9D28CD4D9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DC38CC-46ED-60F4-C927-2DF30458A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AB8423-707B-B5D4-8EF0-548FE1875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9394-E2C2-419A-B0BE-79D7CFCC62A0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54B5A6-0CD5-3894-3123-86648B63E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AE626-2726-44E9-A2FC-0B9B94E04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261-2062-4D49-B488-EB360C32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06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3BF06-4313-42B6-A8B7-9E0840113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E3CD33-0654-E77B-6C3B-200D268873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0671B-A14C-6165-A111-EC993E2087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7F9ED7-1752-362F-E917-D248F801C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9394-E2C2-419A-B0BE-79D7CFCC62A0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5C8014-BD32-CA0E-CA2B-ACCFD0D9C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DDAE2C-EA29-8095-F3C8-D64BF826B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261-2062-4D49-B488-EB360C32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70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E0160-D6BE-29C2-FBB7-B1AF8CBCC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05BF51-6F26-697C-497A-AFDB26E5C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9120F-76CC-2A42-531C-342BA5F88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9394-E2C2-419A-B0BE-79D7CFCC62A0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7835B-116D-09B7-9336-03567D9F8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B907E-F937-8CD1-5E95-F688496A8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261-2062-4D49-B488-EB360C32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60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11300A-89D1-3C54-AC34-278211F565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90D46F-88D0-A973-7A7E-19E87365E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496B7-6762-5789-A09D-E493140B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9394-E2C2-419A-B0BE-79D7CFCC62A0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A58D7-CC66-E9E6-B3DF-00E458CE3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46A52-DE87-2692-17D0-BB1D3242C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261-2062-4D49-B488-EB360C32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6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background with white text&#10;&#10;Description automatically generated">
            <a:extLst>
              <a:ext uri="{FF2B5EF4-FFF2-40B4-BE49-F238E27FC236}">
                <a16:creationId xmlns:a16="http://schemas.microsoft.com/office/drawing/2014/main" id="{DA04325E-931B-BC75-31D5-388A5A0CF2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black and yellow rectangle with white text&#10;&#10;Description automatically generated">
            <a:extLst>
              <a:ext uri="{FF2B5EF4-FFF2-40B4-BE49-F238E27FC236}">
                <a16:creationId xmlns:a16="http://schemas.microsoft.com/office/drawing/2014/main" id="{5DFBBACD-251B-CAFB-D8C8-18DAA52D2C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7" b="87387"/>
          <a:stretch/>
        </p:blipFill>
        <p:spPr>
          <a:xfrm>
            <a:off x="0" y="0"/>
            <a:ext cx="8559114" cy="86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and yellow rectangle with white text&#10;&#10;Description automatically generated">
            <a:extLst>
              <a:ext uri="{FF2B5EF4-FFF2-40B4-BE49-F238E27FC236}">
                <a16:creationId xmlns:a16="http://schemas.microsoft.com/office/drawing/2014/main" id="{B70D13E1-0A57-11B5-FCCB-84605B74AD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1D712-31E4-7D1D-A337-B56C9ED18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43" y="2113948"/>
            <a:ext cx="11683314" cy="474405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46125" indent="-288925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 descr="A black and yellow rectangle with white text&#10;&#10;Description automatically generated">
            <a:extLst>
              <a:ext uri="{FF2B5EF4-FFF2-40B4-BE49-F238E27FC236}">
                <a16:creationId xmlns:a16="http://schemas.microsoft.com/office/drawing/2014/main" id="{5DFBBACD-251B-CAFB-D8C8-18DAA52D2C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7" b="87387"/>
          <a:stretch/>
        </p:blipFill>
        <p:spPr>
          <a:xfrm>
            <a:off x="0" y="0"/>
            <a:ext cx="8559114" cy="86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and yellow rectangular object with text&#10;&#10;Description automatically generated">
            <a:extLst>
              <a:ext uri="{FF2B5EF4-FFF2-40B4-BE49-F238E27FC236}">
                <a16:creationId xmlns:a16="http://schemas.microsoft.com/office/drawing/2014/main" id="{B5951799-50CB-199F-742B-240B9A5CB2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1D712-31E4-7D1D-A337-B56C9ED18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43" y="2113948"/>
            <a:ext cx="11683314" cy="474405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46125" indent="-288925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black and yellow rectangle with white text&#10;&#10;Description automatically generated">
            <a:extLst>
              <a:ext uri="{FF2B5EF4-FFF2-40B4-BE49-F238E27FC236}">
                <a16:creationId xmlns:a16="http://schemas.microsoft.com/office/drawing/2014/main" id="{D5EE1F96-F7C6-59B8-7841-AC774F35C8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7" b="87387"/>
          <a:stretch/>
        </p:blipFill>
        <p:spPr>
          <a:xfrm>
            <a:off x="0" y="0"/>
            <a:ext cx="8559114" cy="86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2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and yellow rectangle with white text&#10;&#10;Description automatically generated">
            <a:extLst>
              <a:ext uri="{FF2B5EF4-FFF2-40B4-BE49-F238E27FC236}">
                <a16:creationId xmlns:a16="http://schemas.microsoft.com/office/drawing/2014/main" id="{44AD75FF-646F-A25D-3A43-E89BC1344B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1D712-31E4-7D1D-A337-B56C9ED18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43" y="2113948"/>
            <a:ext cx="11683314" cy="474405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46125" indent="-288925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A black and yellow rectangle with white text&#10;&#10;Description automatically generated">
            <a:extLst>
              <a:ext uri="{FF2B5EF4-FFF2-40B4-BE49-F238E27FC236}">
                <a16:creationId xmlns:a16="http://schemas.microsoft.com/office/drawing/2014/main" id="{CEA9E5AE-1935-59FF-DF9C-A22FDEBB3D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7" b="87387"/>
          <a:stretch/>
        </p:blipFill>
        <p:spPr>
          <a:xfrm>
            <a:off x="0" y="0"/>
            <a:ext cx="8559114" cy="86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26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and yellow rectangle with white text&#10;&#10;Description automatically generated">
            <a:extLst>
              <a:ext uri="{FF2B5EF4-FFF2-40B4-BE49-F238E27FC236}">
                <a16:creationId xmlns:a16="http://schemas.microsoft.com/office/drawing/2014/main" id="{8A9E19A7-55A0-338D-7E89-FA3B084FCA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1D712-31E4-7D1D-A337-B56C9ED18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43" y="2113948"/>
            <a:ext cx="11683314" cy="474405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46125" indent="-288925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A black and yellow rectangle with white text&#10;&#10;Description automatically generated">
            <a:extLst>
              <a:ext uri="{FF2B5EF4-FFF2-40B4-BE49-F238E27FC236}">
                <a16:creationId xmlns:a16="http://schemas.microsoft.com/office/drawing/2014/main" id="{BF1EA468-68AB-64B8-515E-0391D06948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7" b="87387"/>
          <a:stretch/>
        </p:blipFill>
        <p:spPr>
          <a:xfrm>
            <a:off x="0" y="0"/>
            <a:ext cx="8559114" cy="86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50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and yellow rectangle with white text&#10;&#10;Description automatically generated">
            <a:extLst>
              <a:ext uri="{FF2B5EF4-FFF2-40B4-BE49-F238E27FC236}">
                <a16:creationId xmlns:a16="http://schemas.microsoft.com/office/drawing/2014/main" id="{D06B1843-74B2-30A8-0527-E5FADCBC3E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1D712-31E4-7D1D-A337-B56C9ED18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43" y="2113948"/>
            <a:ext cx="11683314" cy="474405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46125" indent="-288925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A black and yellow rectangle with white text&#10;&#10;Description automatically generated">
            <a:extLst>
              <a:ext uri="{FF2B5EF4-FFF2-40B4-BE49-F238E27FC236}">
                <a16:creationId xmlns:a16="http://schemas.microsoft.com/office/drawing/2014/main" id="{4B42C829-4D67-063C-3A8B-E3E63ECF6C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7" b="87387"/>
          <a:stretch/>
        </p:blipFill>
        <p:spPr>
          <a:xfrm>
            <a:off x="0" y="0"/>
            <a:ext cx="8559114" cy="86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53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6EDBA-CAC9-9FB5-1A0B-C8D1428A6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DEDEA-7132-E4CE-B67B-8BAAC7130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3629F-E094-B315-38BE-4048EB190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9394-E2C2-419A-B0BE-79D7CFCC62A0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ABCAA-D4D1-737C-55FF-025F191C3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95A99-6B4D-33E1-C139-8DD65A9EB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261-2062-4D49-B488-EB360C32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B9836-4EE0-2264-8C04-7800A9223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41AFE-980E-51C6-40A7-AECF24826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4F477-B149-491F-C16A-3A1866263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19A8FE-B416-4121-CCCA-C9D0D722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9394-E2C2-419A-B0BE-79D7CFCC62A0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64EC7-A662-AE31-B409-3AEE5F9DE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7BADA-57EB-F16A-2048-4D65CCE56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261-2062-4D49-B488-EB360C32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3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101096-5BE1-0470-DF65-837DDB35A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147B4-FDCD-F53F-870D-897A3ED9E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2525D-5E7F-133F-A410-8B731C773F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69394-E2C2-419A-B0BE-79D7CFCC62A0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77D69-B311-0953-F1C1-01D71FA02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AA5F1-5720-C8C0-2A23-E09C33ABF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60261-2062-4D49-B488-EB360C32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1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0" r:id="rId4"/>
    <p:sldLayoutId id="2147483661" r:id="rId5"/>
    <p:sldLayoutId id="2147483662" r:id="rId6"/>
    <p:sldLayoutId id="2147483663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12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328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0CB5B5-BCF2-552C-EE46-40EC6EE57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42" y="2113949"/>
            <a:ext cx="11823357" cy="4403230"/>
          </a:xfrm>
        </p:spPr>
        <p:txBody>
          <a:bodyPr>
            <a:normAutofit fontScale="92500"/>
          </a:bodyPr>
          <a:lstStyle/>
          <a:p>
            <a:r>
              <a:rPr lang="en-US" dirty="0"/>
              <a:t>Sin, idolatry and rebellion of God’s people turn them from the one true, living God</a:t>
            </a:r>
          </a:p>
          <a:p>
            <a:r>
              <a:rPr lang="en-US" dirty="0"/>
              <a:t>The city of Jerusalem, the temple and walls were destroyed by Nebuchadnezzar</a:t>
            </a:r>
          </a:p>
          <a:p>
            <a:pPr lvl="1"/>
            <a:r>
              <a:rPr lang="en-US" dirty="0"/>
              <a:t>Besieged 606 B.C., destroyed and conquered 586 B.C.</a:t>
            </a:r>
          </a:p>
          <a:p>
            <a:r>
              <a:rPr lang="en-US" dirty="0"/>
              <a:t>The Israelites were taken into enemy captivity (Babylon) for 70 years</a:t>
            </a:r>
          </a:p>
          <a:p>
            <a:r>
              <a:rPr lang="en-US" dirty="0"/>
              <a:t>The decree of Cyrus (Persian king) sent the Jews back home (2 Chron. 36:22-23)</a:t>
            </a:r>
          </a:p>
          <a:p>
            <a:r>
              <a:rPr lang="en-US" dirty="0"/>
              <a:t>There were three waves of returns under Zerubbabel (536 B.C.), Ezra (457 B.C.) and then Nehemiah (445 B.C.)</a:t>
            </a:r>
          </a:p>
          <a:p>
            <a:r>
              <a:rPr lang="en-US" dirty="0"/>
              <a:t>Haggai and Zechariah finally motivated the temple to be rebuilt (520 B.C.)</a:t>
            </a:r>
          </a:p>
          <a:p>
            <a:r>
              <a:rPr lang="en-US" dirty="0"/>
              <a:t>At the time of Nehemiah (445 B.C.), the walls of the city were still in rubble</a:t>
            </a:r>
          </a:p>
        </p:txBody>
      </p:sp>
    </p:spTree>
    <p:extLst>
      <p:ext uri="{BB962C8B-B14F-4D97-AF65-F5344CB8AC3E}">
        <p14:creationId xmlns:p14="http://schemas.microsoft.com/office/powerpoint/2010/main" val="151167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0CB5B5-BCF2-552C-EE46-40EC6EE57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Nehemiah</a:t>
            </a:r>
          </a:p>
          <a:p>
            <a:pPr lvl="1"/>
            <a:r>
              <a:rPr lang="en-US" dirty="0"/>
              <a:t>Cupbearer to the Persian king, Artaxerxes I (Neh. 1:11)</a:t>
            </a:r>
          </a:p>
          <a:p>
            <a:pPr lvl="1"/>
            <a:r>
              <a:rPr lang="en-US" dirty="0"/>
              <a:t>A Jew still living in a foreign land</a:t>
            </a:r>
          </a:p>
          <a:p>
            <a:pPr lvl="1"/>
            <a:r>
              <a:rPr lang="en-US" dirty="0"/>
              <a:t>A man of prayer, who had great trust in God</a:t>
            </a:r>
          </a:p>
          <a:p>
            <a:pPr lvl="1"/>
            <a:r>
              <a:rPr lang="en-US" dirty="0"/>
              <a:t>A man who saw a need and set out to fulfill it without being asked (1:3; 2:3-5)</a:t>
            </a:r>
          </a:p>
          <a:p>
            <a:pPr lvl="1"/>
            <a:r>
              <a:rPr lang="en-US" dirty="0"/>
              <a:t>An exemplary leader who organized the work (2:7-8, 13, 15), created a desire to work (2:17-18, 20; 4:6, 13) and found a place for everyone to work (3:1-22)</a:t>
            </a:r>
          </a:p>
        </p:txBody>
      </p:sp>
      <p:pic>
        <p:nvPicPr>
          <p:cNvPr id="4" name="Picture 3" descr="A red and yellow striped background&#10;&#10;Description automatically generated">
            <a:extLst>
              <a:ext uri="{FF2B5EF4-FFF2-40B4-BE49-F238E27FC236}">
                <a16:creationId xmlns:a16="http://schemas.microsoft.com/office/drawing/2014/main" id="{CCD992F5-E81D-6B98-0397-48CE93B0BB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65" b="10652"/>
          <a:stretch/>
        </p:blipFill>
        <p:spPr>
          <a:xfrm>
            <a:off x="0" y="5024486"/>
            <a:ext cx="12192000" cy="1102937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5374074-485F-C8C8-0A76-96A925CA946F}"/>
              </a:ext>
            </a:extLst>
          </p:cNvPr>
          <p:cNvSpPr txBox="1">
            <a:spLocks/>
          </p:cNvSpPr>
          <p:nvPr/>
        </p:nvSpPr>
        <p:spPr>
          <a:xfrm>
            <a:off x="368643" y="6187901"/>
            <a:ext cx="11683314" cy="670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1pPr>
            <a:lvl2pPr marL="746125" indent="-288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Build city wall around Jerusalem (Neh. 2:5; 4:6; 6:15)</a:t>
            </a:r>
          </a:p>
        </p:txBody>
      </p:sp>
    </p:spTree>
    <p:extLst>
      <p:ext uri="{BB962C8B-B14F-4D97-AF65-F5344CB8AC3E}">
        <p14:creationId xmlns:p14="http://schemas.microsoft.com/office/powerpoint/2010/main" val="388599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0CB5B5-BCF2-552C-EE46-40EC6EE57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the restoration of God’s people to their land</a:t>
            </a:r>
          </a:p>
          <a:p>
            <a:r>
              <a:rPr lang="en-US" dirty="0"/>
              <a:t>Give God’s people/nation respectable status among other nations (Neh. 1:3; 2:17)</a:t>
            </a:r>
          </a:p>
          <a:p>
            <a:r>
              <a:rPr lang="en-US" dirty="0"/>
              <a:t>Protect God’s people from the danger of outside enemies, hostile toward their “well-being” (Neh. 2:10)</a:t>
            </a:r>
          </a:p>
        </p:txBody>
      </p:sp>
    </p:spTree>
    <p:extLst>
      <p:ext uri="{BB962C8B-B14F-4D97-AF65-F5344CB8AC3E}">
        <p14:creationId xmlns:p14="http://schemas.microsoft.com/office/powerpoint/2010/main" val="165299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0CB5B5-BCF2-552C-EE46-40EC6EE57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walls and gates had been broken down and burned (1:3; 2:3)</a:t>
            </a:r>
          </a:p>
          <a:p>
            <a:r>
              <a:rPr lang="en-US" dirty="0"/>
              <a:t>Nehemiah viewed and examined the walls and gates in their broken condition (2:13-15)</a:t>
            </a:r>
          </a:p>
          <a:p>
            <a:r>
              <a:rPr lang="en-US" dirty="0"/>
              <a:t>The task was to “rebuild” (2:5, 17; 4:1; 6:1, 6) and “repair” (40 x’s in </a:t>
            </a:r>
            <a:r>
              <a:rPr lang="en-US" dirty="0" err="1"/>
              <a:t>ch.</a:t>
            </a:r>
            <a:r>
              <a:rPr lang="en-US" dirty="0"/>
              <a:t> 3) what had been destroyed</a:t>
            </a:r>
          </a:p>
          <a:p>
            <a:r>
              <a:rPr lang="en-US" dirty="0"/>
              <a:t>Nehemiah’s work was restoration back to original condition </a:t>
            </a:r>
          </a:p>
        </p:txBody>
      </p:sp>
    </p:spTree>
    <p:extLst>
      <p:ext uri="{BB962C8B-B14F-4D97-AF65-F5344CB8AC3E}">
        <p14:creationId xmlns:p14="http://schemas.microsoft.com/office/powerpoint/2010/main" val="223055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0CB5B5-BCF2-552C-EE46-40EC6EE57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Great things happen when:</a:t>
            </a:r>
          </a:p>
          <a:p>
            <a:pPr lvl="1"/>
            <a:r>
              <a:rPr lang="en-US" dirty="0"/>
              <a:t>God’s people have a “mind to work” (4:6, 9, 17)</a:t>
            </a:r>
          </a:p>
          <a:p>
            <a:pPr lvl="1"/>
            <a:r>
              <a:rPr lang="en-US" dirty="0"/>
              <a:t>God’s people set their hands to the work (2:18; 4:9, 17, 21-23; 6:15)</a:t>
            </a:r>
          </a:p>
          <a:p>
            <a:pPr lvl="1"/>
            <a:r>
              <a:rPr lang="en-US" dirty="0"/>
              <a:t>The providence of God is at work (2:8, 18; 4:9, 14, 15, 20; 6:9, 16)</a:t>
            </a:r>
          </a:p>
          <a:p>
            <a:pPr lvl="1"/>
            <a:r>
              <a:rPr lang="en-US" dirty="0"/>
              <a:t>God’s people do not compromise with the opposition but trust and serve God (2:10, 19-20; 6:1-4, 10-13)</a:t>
            </a:r>
          </a:p>
          <a:p>
            <a:pPr lvl="1"/>
            <a:r>
              <a:rPr lang="en-US" dirty="0"/>
              <a:t>Godly leaders step up and guide God’s people in His service</a:t>
            </a:r>
          </a:p>
          <a:p>
            <a:r>
              <a:rPr lang="en-US" dirty="0"/>
              <a:t>We must restore God’s original design and plan for His church and for the Christian life (Col. 3:17; Matt. 7:21-23; 1 Cor. 1:10)</a:t>
            </a:r>
          </a:p>
        </p:txBody>
      </p:sp>
    </p:spTree>
    <p:extLst>
      <p:ext uri="{BB962C8B-B14F-4D97-AF65-F5344CB8AC3E}">
        <p14:creationId xmlns:p14="http://schemas.microsoft.com/office/powerpoint/2010/main" val="269036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494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4</cp:revision>
  <dcterms:created xsi:type="dcterms:W3CDTF">2024-05-25T00:11:01Z</dcterms:created>
  <dcterms:modified xsi:type="dcterms:W3CDTF">2024-06-04T21:46:14Z</dcterms:modified>
</cp:coreProperties>
</file>