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FCC5-0AEB-DC2F-B4F6-6CE601B6D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20701-D56A-8D55-69AE-50F9BDC0F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9E78A-1CAC-3B3A-3EC8-EAB829E0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88346-9542-9BB0-F820-D422F789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5F579-D244-CB4E-E565-94A24741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red background with lego figures&#10;&#10;Description automatically generated">
            <a:extLst>
              <a:ext uri="{FF2B5EF4-FFF2-40B4-BE49-F238E27FC236}">
                <a16:creationId xmlns:a16="http://schemas.microsoft.com/office/drawing/2014/main" id="{DD123C41-616F-78FD-F751-33DDF7D76A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CBE0-1B9C-8670-90C6-2618F23B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32C5C-0D8A-D7A4-F88B-6A4E5A3E5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1FA78-77D6-0E4E-EA41-4217D7136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5AFDF-681D-4689-ECA8-4308848B7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2BC72-F35E-A16C-3049-1BD18D8F3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7469A-A448-BB19-ACF8-7DCBECC9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CABEC-B5A3-F959-3285-BF7B70F2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5D8BA-9450-2EE4-B2B6-16FE1AF6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A37B-E20E-CB21-F5E1-BFE43710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DF85E-6408-4CC2-874F-352707F8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286F8-5838-DD02-7238-B2DE3E62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009D5-B528-B309-204E-CF3CEE4E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859B3-111C-0A2F-7EF3-E7FD1339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5264D-7D25-0C1C-3AD9-C7F392E2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898F8-5CCF-639E-C9F6-8B057EA1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A2C3-0B06-38DF-C155-C044D2C3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7C33-61C9-1409-9DDD-9D28CD4D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38CC-46ED-60F4-C927-2DF30458A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B8423-707B-B5D4-8EF0-548FE187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4B5A6-0CD5-3894-3123-86648B63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AE626-2726-44E9-A2FC-0B9B94E0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0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BF06-4313-42B6-A8B7-9E084011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3CD33-0654-E77B-6C3B-200D26887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671B-A14C-6165-A111-EC993E208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F9ED7-1752-362F-E917-D248F801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C8014-BD32-CA0E-CA2B-ACCFD0D9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DAE2C-EA29-8095-F3C8-D64BF826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7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0160-D6BE-29C2-FBB7-B1AF8CBC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5BF51-6F26-697C-497A-AFDB26E5C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9120F-76CC-2A42-531C-342BA5F8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7835B-116D-09B7-9336-03567D9F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B907E-F937-8CD1-5E95-F688496A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60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1300A-89D1-3C54-AC34-278211F56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0D46F-88D0-A973-7A7E-19E87365E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96B7-6762-5789-A09D-E493140B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A58D7-CC66-E9E6-B3DF-00E458CE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46A52-DE87-2692-17D0-BB1D3242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CBCAAFF0-9FB5-72CD-6977-8BD0088925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ack and yellow rectangle with white text&#10;&#10;Description automatically generated">
            <a:extLst>
              <a:ext uri="{FF2B5EF4-FFF2-40B4-BE49-F238E27FC236}">
                <a16:creationId xmlns:a16="http://schemas.microsoft.com/office/drawing/2014/main" id="{3A21231C-66B2-695D-A404-D3A6BA964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3" b="86907"/>
          <a:stretch/>
        </p:blipFill>
        <p:spPr>
          <a:xfrm>
            <a:off x="-1" y="0"/>
            <a:ext cx="9086335" cy="89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2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B70D13E1-0A57-11B5-FCCB-84605B74A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black and yellow rectangle with white text&#10;&#10;Description automatically generated">
            <a:extLst>
              <a:ext uri="{FF2B5EF4-FFF2-40B4-BE49-F238E27FC236}">
                <a16:creationId xmlns:a16="http://schemas.microsoft.com/office/drawing/2014/main" id="{3A21231C-66B2-695D-A404-D3A6BA964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3" b="86907"/>
          <a:stretch/>
        </p:blipFill>
        <p:spPr>
          <a:xfrm>
            <a:off x="-1" y="0"/>
            <a:ext cx="9086335" cy="89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yellow rectangular object with text&#10;&#10;Description automatically generated">
            <a:extLst>
              <a:ext uri="{FF2B5EF4-FFF2-40B4-BE49-F238E27FC236}">
                <a16:creationId xmlns:a16="http://schemas.microsoft.com/office/drawing/2014/main" id="{B5951799-50CB-199F-742B-240B9A5CB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and yellow rectangle with white text&#10;&#10;Description automatically generated">
            <a:extLst>
              <a:ext uri="{FF2B5EF4-FFF2-40B4-BE49-F238E27FC236}">
                <a16:creationId xmlns:a16="http://schemas.microsoft.com/office/drawing/2014/main" id="{D35CD595-EDC2-3710-709F-3D4173CED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3" b="86907"/>
          <a:stretch/>
        </p:blipFill>
        <p:spPr>
          <a:xfrm>
            <a:off x="-1" y="0"/>
            <a:ext cx="9086335" cy="89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2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44AD75FF-646F-A25D-3A43-E89BC1344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black and yellow rectangle with white text&#10;&#10;Description automatically generated">
            <a:extLst>
              <a:ext uri="{FF2B5EF4-FFF2-40B4-BE49-F238E27FC236}">
                <a16:creationId xmlns:a16="http://schemas.microsoft.com/office/drawing/2014/main" id="{936F1B62-09FB-CB58-1E27-2AD78350A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3" b="86907"/>
          <a:stretch/>
        </p:blipFill>
        <p:spPr>
          <a:xfrm>
            <a:off x="-1" y="0"/>
            <a:ext cx="9086335" cy="89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2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8A9E19A7-55A0-338D-7E89-FA3B084FC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black and yellow rectangle with white text&#10;&#10;Description automatically generated">
            <a:extLst>
              <a:ext uri="{FF2B5EF4-FFF2-40B4-BE49-F238E27FC236}">
                <a16:creationId xmlns:a16="http://schemas.microsoft.com/office/drawing/2014/main" id="{8048AE51-982E-E59E-343E-85374FFD5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3" b="86907"/>
          <a:stretch/>
        </p:blipFill>
        <p:spPr>
          <a:xfrm>
            <a:off x="-1" y="0"/>
            <a:ext cx="9086335" cy="89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yellow rectangle with white text&#10;&#10;Description automatically generated">
            <a:extLst>
              <a:ext uri="{FF2B5EF4-FFF2-40B4-BE49-F238E27FC236}">
                <a16:creationId xmlns:a16="http://schemas.microsoft.com/office/drawing/2014/main" id="{D06B1843-74B2-30A8-0527-E5FADCBC3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683314" cy="47440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black and yellow rectangle with white text&#10;&#10;Description automatically generated">
            <a:extLst>
              <a:ext uri="{FF2B5EF4-FFF2-40B4-BE49-F238E27FC236}">
                <a16:creationId xmlns:a16="http://schemas.microsoft.com/office/drawing/2014/main" id="{10EFDEEA-7B28-2DEC-6CE6-E054AD065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3" b="86907"/>
          <a:stretch/>
        </p:blipFill>
        <p:spPr>
          <a:xfrm>
            <a:off x="-1" y="0"/>
            <a:ext cx="9086335" cy="89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5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EDBA-CAC9-9FB5-1A0B-C8D1428A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DEDEA-7132-E4CE-B67B-8BAAC71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3629F-E094-B315-38BE-4048EB19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ABCAA-D4D1-737C-55FF-025F191C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5A99-6B4D-33E1-C139-8DD65A9E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9836-4EE0-2264-8C04-7800A922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1AFE-980E-51C6-40A7-AECF24826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4F477-B149-491F-C16A-3A1866263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9A8FE-B416-4121-CCCA-C9D0D722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64EC7-A662-AE31-B409-3AEE5F9D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7BADA-57EB-F16A-2048-4D65CCE5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01096-5BE1-0470-DF65-837DDB35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7B4-FDCD-F53F-870D-897A3ED9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2525D-5E7F-133F-A410-8B731C773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9394-E2C2-419A-B0BE-79D7CFCC62A0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77D69-B311-0953-F1C1-01D71FA02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A5F1-5720-C8C0-2A23-E09C33ABF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0" r:id="rId4"/>
    <p:sldLayoutId id="2147483661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2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tabernacle was built at Mt. Sinai – temporary structure ~ 500 years</a:t>
            </a:r>
          </a:p>
          <a:p>
            <a:r>
              <a:rPr lang="en-US" dirty="0"/>
              <a:t>The tabernacle was designed to represent the presence of God among His people (Ex. 13:21-22; 24:15-18; 25:8; 33:9-10; 34:5; 40:34-38; Num. 9:15-23; Deut. 31:15)</a:t>
            </a:r>
          </a:p>
          <a:p>
            <a:r>
              <a:rPr lang="en-US" dirty="0"/>
              <a:t>Israel entered the Promised Land, with the presence of God leading them by the Ark of the Covenant</a:t>
            </a:r>
          </a:p>
          <a:p>
            <a:r>
              <a:rPr lang="en-US" dirty="0"/>
              <a:t>King David wanted to build the Lord a house, so not to dwell in a tent, but God built David a house instead (2 Sam. 7:1-17)</a:t>
            </a:r>
          </a:p>
          <a:p>
            <a:r>
              <a:rPr lang="en-US" dirty="0"/>
              <a:t>David, instead, made preparations for the temple (1 Chron. 22:1-19)</a:t>
            </a:r>
          </a:p>
        </p:txBody>
      </p:sp>
    </p:spTree>
    <p:extLst>
      <p:ext uri="{BB962C8B-B14F-4D97-AF65-F5344CB8AC3E}">
        <p14:creationId xmlns:p14="http://schemas.microsoft.com/office/powerpoint/2010/main" val="16339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13948"/>
            <a:ext cx="11545989" cy="4744051"/>
          </a:xfrm>
        </p:spPr>
        <p:txBody>
          <a:bodyPr/>
          <a:lstStyle/>
          <a:p>
            <a:r>
              <a:rPr lang="en-US" dirty="0"/>
              <a:t>Solomon </a:t>
            </a:r>
          </a:p>
          <a:p>
            <a:pPr lvl="1"/>
            <a:r>
              <a:rPr lang="en-US" dirty="0"/>
              <a:t>The son of King David (2 Sam. 12:24)</a:t>
            </a:r>
          </a:p>
          <a:p>
            <a:pPr lvl="1"/>
            <a:r>
              <a:rPr lang="en-US" dirty="0"/>
              <a:t>The third king of Israel (1 Kgs. 1:1-53; 11:42)</a:t>
            </a:r>
          </a:p>
          <a:p>
            <a:pPr lvl="1"/>
            <a:r>
              <a:rPr lang="en-US" dirty="0"/>
              <a:t>The man of unsurpassed God-given wisdom (1 Kgs. 3:1-15; 4:29-34)</a:t>
            </a:r>
          </a:p>
          <a:p>
            <a:pPr lvl="1"/>
            <a:r>
              <a:rPr lang="en-US" dirty="0"/>
              <a:t>The man of unsurpassed God-given wealth and prosperity (1 Kgs. 3:13; 4:21-24; 10:5, 23)</a:t>
            </a:r>
          </a:p>
        </p:txBody>
      </p:sp>
      <p:pic>
        <p:nvPicPr>
          <p:cNvPr id="4" name="Picture 3" descr="A red and yellow striped background&#10;&#10;Description automatically generated">
            <a:extLst>
              <a:ext uri="{FF2B5EF4-FFF2-40B4-BE49-F238E27FC236}">
                <a16:creationId xmlns:a16="http://schemas.microsoft.com/office/drawing/2014/main" id="{CCD992F5-E81D-6B98-0397-48CE93B0B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5" b="10652"/>
          <a:stretch/>
        </p:blipFill>
        <p:spPr>
          <a:xfrm>
            <a:off x="0" y="5024486"/>
            <a:ext cx="12192000" cy="1102937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5374074-485F-C8C8-0A76-96A925CA946F}"/>
              </a:ext>
            </a:extLst>
          </p:cNvPr>
          <p:cNvSpPr txBox="1">
            <a:spLocks/>
          </p:cNvSpPr>
          <p:nvPr/>
        </p:nvSpPr>
        <p:spPr>
          <a:xfrm>
            <a:off x="368643" y="6187901"/>
            <a:ext cx="11683314" cy="6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746125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 the temple (1 Kgs. 5-8; cf. 6:14)</a:t>
            </a:r>
          </a:p>
        </p:txBody>
      </p:sp>
    </p:spTree>
    <p:extLst>
      <p:ext uri="{BB962C8B-B14F-4D97-AF65-F5344CB8AC3E}">
        <p14:creationId xmlns:p14="http://schemas.microsoft.com/office/powerpoint/2010/main" val="38859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temple represented the presence of God living among His people </a:t>
            </a:r>
            <a:br>
              <a:rPr lang="en-US" dirty="0"/>
            </a:br>
            <a:r>
              <a:rPr lang="en-US" dirty="0"/>
              <a:t>(1 Kgs. 6:11-13; cf. Ex. 25:8; Deut. 31:6)</a:t>
            </a:r>
          </a:p>
          <a:p>
            <a:pPr lvl="1"/>
            <a:r>
              <a:rPr lang="en-US" dirty="0"/>
              <a:t>God made a covenant with His people at the building of the temple (6:13)</a:t>
            </a:r>
          </a:p>
          <a:p>
            <a:r>
              <a:rPr lang="en-US" dirty="0"/>
              <a:t>God’s presence with His people was conditional (1 Kgs. 6:12)</a:t>
            </a:r>
          </a:p>
          <a:p>
            <a:pPr lvl="1"/>
            <a:r>
              <a:rPr lang="en-US" dirty="0"/>
              <a:t>The conditions were especially directed to the king (cf. 1 Kgs. 2:1-4)</a:t>
            </a:r>
          </a:p>
          <a:p>
            <a:r>
              <a:rPr lang="en-US" dirty="0"/>
              <a:t>The people needed to turn to and trust the God who lived among them</a:t>
            </a:r>
          </a:p>
          <a:p>
            <a:pPr lvl="1"/>
            <a:r>
              <a:rPr lang="en-US" dirty="0"/>
              <a:t>The “glory of the Lord filled the house of the Lord” (8:10-11; cf. Ex. 40:34-35)</a:t>
            </a:r>
          </a:p>
          <a:p>
            <a:pPr lvl="1"/>
            <a:r>
              <a:rPr lang="en-US" dirty="0"/>
              <a:t>But God did not merely dwell in the temple, for nothing could contain Him (8:27)</a:t>
            </a:r>
          </a:p>
          <a:p>
            <a:pPr lvl="1"/>
            <a:r>
              <a:rPr lang="en-US" dirty="0"/>
              <a:t>In turning toward the temple, the people would be turning toward God, and God would hear them (8:28-30)</a:t>
            </a:r>
          </a:p>
        </p:txBody>
      </p:sp>
    </p:spTree>
    <p:extLst>
      <p:ext uri="{BB962C8B-B14F-4D97-AF65-F5344CB8AC3E}">
        <p14:creationId xmlns:p14="http://schemas.microsoft.com/office/powerpoint/2010/main" val="16529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Gentiles were part of the preparation &amp; building of the temple (cf. Isa. 56:7)</a:t>
            </a:r>
          </a:p>
          <a:p>
            <a:pPr lvl="1"/>
            <a:r>
              <a:rPr lang="en-US" dirty="0"/>
              <a:t>Hiram, the king of </a:t>
            </a:r>
            <a:r>
              <a:rPr lang="en-US" dirty="0" err="1"/>
              <a:t>Tyre</a:t>
            </a:r>
            <a:r>
              <a:rPr lang="en-US" dirty="0"/>
              <a:t>, provided the Cedars of Lebanon (1 Kgs. 5:1-18)</a:t>
            </a:r>
          </a:p>
          <a:p>
            <a:pPr lvl="1"/>
            <a:r>
              <a:rPr lang="en-US" dirty="0" err="1"/>
              <a:t>Huram</a:t>
            </a:r>
            <a:r>
              <a:rPr lang="en-US" dirty="0"/>
              <a:t>/Hiram, a Gentile from </a:t>
            </a:r>
            <a:r>
              <a:rPr lang="en-US" dirty="0" err="1"/>
              <a:t>Tyre</a:t>
            </a:r>
            <a:r>
              <a:rPr lang="en-US" dirty="0"/>
              <a:t>, did much “work” in the temple’s construction </a:t>
            </a:r>
            <a:br>
              <a:rPr lang="en-US" dirty="0"/>
            </a:br>
            <a:r>
              <a:rPr lang="en-US" dirty="0"/>
              <a:t>(1 Kgs. 7:13-14, 40-45)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Gebalites</a:t>
            </a:r>
            <a:r>
              <a:rPr lang="en-US" dirty="0"/>
              <a:t> quarried and prepared timber and stones (1 Kgs. 5:18)</a:t>
            </a:r>
          </a:p>
          <a:p>
            <a:pPr lvl="1"/>
            <a:r>
              <a:rPr lang="en-US" dirty="0"/>
              <a:t>Gentiles “rejoiced greatly” at the work of the temple (1 Kgs. 5:7)</a:t>
            </a:r>
          </a:p>
          <a:p>
            <a:r>
              <a:rPr lang="en-US" dirty="0"/>
              <a:t>Details of its tremendous beauty and riches (1 Kgs. 6:1-38; 7:47-50)</a:t>
            </a:r>
          </a:p>
          <a:p>
            <a:r>
              <a:rPr lang="en-US" dirty="0"/>
              <a:t>The promises of the temple and to be with His people were ultimately fulfilled in King Jesus (1 Kgs. 6:12-13)</a:t>
            </a:r>
          </a:p>
          <a:p>
            <a:pPr lvl="1"/>
            <a:r>
              <a:rPr lang="en-US" dirty="0"/>
              <a:t>The temple was to be “a house of prayer for all nations” (Mark 11:17) </a:t>
            </a:r>
          </a:p>
        </p:txBody>
      </p:sp>
    </p:spTree>
    <p:extLst>
      <p:ext uri="{BB962C8B-B14F-4D97-AF65-F5344CB8AC3E}">
        <p14:creationId xmlns:p14="http://schemas.microsoft.com/office/powerpoint/2010/main" val="22305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Solomon’s prayer can be answered in us and for us today (1 Kgs. 8:56-61)</a:t>
            </a:r>
          </a:p>
          <a:p>
            <a:r>
              <a:rPr lang="en-US" dirty="0"/>
              <a:t>The church is the temple of God today (1 Cor. 3:16-17; Eph. 2:19-21), where people meet God and have “access” to Him</a:t>
            </a:r>
          </a:p>
          <a:p>
            <a:r>
              <a:rPr lang="en-US" dirty="0"/>
              <a:t>Individual Christians are the temple of God today (1 Cor. 6:19-20; cf. Acts 7:47-50; 17:24), where God dwells</a:t>
            </a:r>
          </a:p>
          <a:p>
            <a:r>
              <a:rPr lang="en-US" dirty="0"/>
              <a:t>God filled the temple with His presence and took possession of it for His purposes – He will do the same with us, if/when we allow Him (Rom. 6:13, 19)</a:t>
            </a:r>
          </a:p>
          <a:p>
            <a:r>
              <a:rPr lang="en-US" dirty="0"/>
              <a:t>Each Christian is a stone in the temple of God, being faithfully built upon Christ, as priests who worship and have direct access to Him (1 Pet. 2:5-9)</a:t>
            </a:r>
          </a:p>
          <a:p>
            <a:r>
              <a:rPr lang="en-US" dirty="0"/>
              <a:t>As the temple of the living God, we must not fellowship with darkness (2 Cor. 6:14-18)</a:t>
            </a:r>
          </a:p>
          <a:p>
            <a:r>
              <a:rPr lang="en-US" dirty="0"/>
              <a:t>We must help foreigners find refuge and forgiveness in the temple of God</a:t>
            </a:r>
          </a:p>
        </p:txBody>
      </p:sp>
    </p:spTree>
    <p:extLst>
      <p:ext uri="{BB962C8B-B14F-4D97-AF65-F5344CB8AC3E}">
        <p14:creationId xmlns:p14="http://schemas.microsoft.com/office/powerpoint/2010/main" val="26903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659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2024-05-25T00:11:01Z</dcterms:created>
  <dcterms:modified xsi:type="dcterms:W3CDTF">2024-06-03T21:56:56Z</dcterms:modified>
</cp:coreProperties>
</file>