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3"/>
  </p:notesMasterIdLst>
  <p:sldIdLst>
    <p:sldId id="256" r:id="rId2"/>
    <p:sldId id="1944" r:id="rId3"/>
    <p:sldId id="1973" r:id="rId4"/>
    <p:sldId id="1974" r:id="rId5"/>
    <p:sldId id="1975" r:id="rId6"/>
    <p:sldId id="1976" r:id="rId7"/>
    <p:sldId id="1977" r:id="rId8"/>
    <p:sldId id="1978" r:id="rId9"/>
    <p:sldId id="1979" r:id="rId10"/>
    <p:sldId id="1980" r:id="rId11"/>
    <p:sldId id="1981" r:id="rId12"/>
    <p:sldId id="1982" r:id="rId13"/>
    <p:sldId id="1983" r:id="rId14"/>
    <p:sldId id="1984" r:id="rId15"/>
    <p:sldId id="1960" r:id="rId16"/>
    <p:sldId id="1966" r:id="rId17"/>
    <p:sldId id="1986" r:id="rId18"/>
    <p:sldId id="1987" r:id="rId19"/>
    <p:sldId id="1988" r:id="rId20"/>
    <p:sldId id="1992" r:id="rId21"/>
    <p:sldId id="1994" r:id="rId22"/>
    <p:sldId id="1995" r:id="rId23"/>
    <p:sldId id="1996" r:id="rId24"/>
    <p:sldId id="1989" r:id="rId25"/>
    <p:sldId id="1997" r:id="rId26"/>
    <p:sldId id="1998" r:id="rId27"/>
    <p:sldId id="1999" r:id="rId28"/>
    <p:sldId id="2000" r:id="rId29"/>
    <p:sldId id="2001" r:id="rId30"/>
    <p:sldId id="2002" r:id="rId31"/>
    <p:sldId id="1809" r:id="rId32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1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696" y="108"/>
      </p:cViewPr>
      <p:guideLst>
        <p:guide orient="horz" pos="2184"/>
        <p:guide pos="3864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6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206829" y="337457"/>
            <a:ext cx="11750448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tabLst>
                <a:tab pos="3032125" algn="l"/>
              </a:tabLst>
            </a:pPr>
            <a:r>
              <a:rPr lang="en-US" sz="5400" b="1" dirty="0"/>
              <a:t>A Refresher Course on Refreshing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04986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600" dirty="0"/>
              <a:t>1 Cor. 16:13-18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72" y="511571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People Who Refreshed Paul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59500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72" y="511571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People Who Refreshed Paul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330" y="1789889"/>
            <a:ext cx="10251291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Brethren from Corinth—Stephanas</a:t>
            </a:r>
            <a:r>
              <a:rPr lang="en-US" i="0" u="none" strike="noStrik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two others—the text</a:t>
            </a:r>
          </a:p>
        </p:txBody>
      </p:sp>
    </p:spTree>
    <p:extLst>
      <p:ext uri="{BB962C8B-B14F-4D97-AF65-F5344CB8AC3E}">
        <p14:creationId xmlns:p14="http://schemas.microsoft.com/office/powerpoint/2010/main" val="921015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72" y="511571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People Who Refreshed Paul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330" y="1789889"/>
            <a:ext cx="10251291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Brethren from Corinth—Stephanas</a:t>
            </a:r>
            <a:r>
              <a:rPr lang="en-US" i="0" u="none" strike="noStrik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two others—the text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church at Rome—Rom. 15:32</a:t>
            </a:r>
          </a:p>
        </p:txBody>
      </p:sp>
    </p:spTree>
    <p:extLst>
      <p:ext uri="{BB962C8B-B14F-4D97-AF65-F5344CB8AC3E}">
        <p14:creationId xmlns:p14="http://schemas.microsoft.com/office/powerpoint/2010/main" val="336539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72" y="511571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People Who Refreshed Paul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330" y="1789889"/>
            <a:ext cx="10251291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Brethren from Corinth—Stephanas</a:t>
            </a:r>
            <a:r>
              <a:rPr lang="en-US" i="0" u="none" strike="noStrik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two others—the text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church at Rome—Rom. 15:32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church at Corinth refreshed Titus and Paul—2 Cor. 7:13</a:t>
            </a:r>
          </a:p>
        </p:txBody>
      </p:sp>
    </p:spTree>
    <p:extLst>
      <p:ext uri="{BB962C8B-B14F-4D97-AF65-F5344CB8AC3E}">
        <p14:creationId xmlns:p14="http://schemas.microsoft.com/office/powerpoint/2010/main" val="390026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72" y="511571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People Who Refreshed Paul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330" y="1789889"/>
            <a:ext cx="10251291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Brethren from Corinth—Stephanas</a:t>
            </a:r>
            <a:r>
              <a:rPr lang="en-US" i="0" u="none" strike="noStrik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two others—the text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church at Rome—Rom. 15:32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church at Corinth refreshed Titus and Paul—2 Cor. 7:13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Philemon—Philemon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1:7, 20</a:t>
            </a:r>
          </a:p>
        </p:txBody>
      </p:sp>
    </p:spTree>
    <p:extLst>
      <p:ext uri="{BB962C8B-B14F-4D97-AF65-F5344CB8AC3E}">
        <p14:creationId xmlns:p14="http://schemas.microsoft.com/office/powerpoint/2010/main" val="1650555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72" y="511571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People Who Refreshed Paul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330" y="1789889"/>
            <a:ext cx="10251291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Brethren from Corinth—Stephanas</a:t>
            </a:r>
            <a:r>
              <a:rPr lang="en-US" i="0" u="none" strike="noStrik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two others—the text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church at Rome—Rom. 15:32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church at Corinth refreshed Titus and Paul—2 Cor. 7:13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Philemon—Philemon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1:7, 20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“unknown” disciple comforted Paul perhaps more than all other—Onesiphorus – details in 2 Timothy chapter 1</a:t>
            </a:r>
          </a:p>
        </p:txBody>
      </p:sp>
    </p:spTree>
    <p:extLst>
      <p:ext uri="{BB962C8B-B14F-4D97-AF65-F5344CB8AC3E}">
        <p14:creationId xmlns:p14="http://schemas.microsoft.com/office/powerpoint/2010/main" val="107337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72" y="511571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Onesiphorus—Paul’s Refresher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889" y="1789889"/>
            <a:ext cx="10578419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99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72" y="511571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Onesiphorus—Paul’s Refresher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889" y="1789889"/>
            <a:ext cx="10578419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Thank God for “unknown” people in the Bible, you will meet them in heaven!</a:t>
            </a:r>
          </a:p>
        </p:txBody>
      </p:sp>
    </p:spTree>
    <p:extLst>
      <p:ext uri="{BB962C8B-B14F-4D97-AF65-F5344CB8AC3E}">
        <p14:creationId xmlns:p14="http://schemas.microsoft.com/office/powerpoint/2010/main" val="182434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72" y="511571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Onesiphorus—Paul’s Refresher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889" y="1789889"/>
            <a:ext cx="10578419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Thank God for “unknown” people in the Bible, you will meet them in heaven!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Onesiphorus only mentioned in 2 Tim. 1:16-18; 4:19</a:t>
            </a:r>
          </a:p>
        </p:txBody>
      </p:sp>
    </p:spTree>
    <p:extLst>
      <p:ext uri="{BB962C8B-B14F-4D97-AF65-F5344CB8AC3E}">
        <p14:creationId xmlns:p14="http://schemas.microsoft.com/office/powerpoint/2010/main" val="101631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72" y="511571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Onesiphorus—Paul’s Refresher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889" y="1789889"/>
            <a:ext cx="10578419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Thank God for “unknown” people in the Bible, you will meet them in heaven!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Onesiphorus only mentioned in 2 Tim. 1:16-18; 4:19</a:t>
            </a:r>
          </a:p>
          <a:p>
            <a:pPr marL="50800" indent="0" algn="just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 15  This you know, that </a:t>
            </a:r>
            <a:r>
              <a:rPr lang="en-US" sz="3200" dirty="0">
                <a:solidFill>
                  <a:srgbClr val="FFFF00"/>
                </a:solidFill>
              </a:rPr>
              <a:t>all those in Asia have turned away from me</a:t>
            </a:r>
            <a:r>
              <a:rPr lang="en-US" sz="3200" dirty="0">
                <a:solidFill>
                  <a:schemeClr val="bg1"/>
                </a:solidFill>
              </a:rPr>
              <a:t>, among whom are </a:t>
            </a:r>
            <a:r>
              <a:rPr lang="en-US" sz="3200" dirty="0" err="1">
                <a:solidFill>
                  <a:schemeClr val="bg1"/>
                </a:solidFill>
              </a:rPr>
              <a:t>Phygellus</a:t>
            </a:r>
            <a:r>
              <a:rPr lang="en-US" sz="3200" dirty="0">
                <a:solidFill>
                  <a:schemeClr val="bg1"/>
                </a:solidFill>
              </a:rPr>
              <a:t> and Hermogenes. </a:t>
            </a:r>
          </a:p>
        </p:txBody>
      </p:sp>
    </p:spTree>
    <p:extLst>
      <p:ext uri="{BB962C8B-B14F-4D97-AF65-F5344CB8AC3E}">
        <p14:creationId xmlns:p14="http://schemas.microsoft.com/office/powerpoint/2010/main" val="162857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511572"/>
            <a:ext cx="8843614" cy="10161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Text—1 Cor. 16:13-18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411" y="1679161"/>
            <a:ext cx="10872438" cy="4698989"/>
          </a:xfrm>
        </p:spPr>
        <p:txBody>
          <a:bodyPr/>
          <a:lstStyle/>
          <a:p>
            <a:pPr marL="50800" indent="0" algn="just">
              <a:buNone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  Let all that you do be done with love. </a:t>
            </a:r>
          </a:p>
          <a:p>
            <a:pPr marL="50800" marR="0" indent="0" algn="just" rtl="0">
              <a:buNone/>
            </a:pPr>
            <a:r>
              <a:rPr lang="en-US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15  I urge you, brethren—you know the household of Stephanas, that it is the </a:t>
            </a:r>
            <a:r>
              <a:rPr lang="en-US" u="none" strike="noStrike" baseline="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firstfruits</a:t>
            </a:r>
            <a:r>
              <a:rPr lang="en-US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Achaia, and that they have devoted themselves to the ministry of the saints— </a:t>
            </a:r>
          </a:p>
          <a:p>
            <a:pPr marL="50800" marR="0" indent="0" algn="just" rtl="0">
              <a:buNone/>
            </a:pPr>
            <a:r>
              <a:rPr lang="en-US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16  that you also submit to such, and to everyone who works and labors with us. </a:t>
            </a:r>
          </a:p>
          <a:p>
            <a:pPr marL="50800" marR="0" indent="0" algn="just" rtl="0">
              <a:buNone/>
            </a:pPr>
            <a:r>
              <a:rPr lang="en-US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17  I am glad about the coming of Stephanas, </a:t>
            </a:r>
            <a:r>
              <a:rPr lang="en-US" u="none" strike="noStrike" baseline="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Fortunatus</a:t>
            </a:r>
            <a:r>
              <a:rPr lang="en-US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u="none" strike="noStrike" baseline="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Achaicus</a:t>
            </a:r>
            <a:r>
              <a:rPr lang="en-US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for what was lacking on your part they supplied. </a:t>
            </a:r>
          </a:p>
          <a:p>
            <a:pPr marL="50800" marR="0" indent="0" algn="just" rtl="0">
              <a:buNone/>
            </a:pPr>
            <a:r>
              <a:rPr lang="en-US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18  For they refreshed my spirit and yours. Therefore acknowledge such men. 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24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72" y="511571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Onesiphorus—Paul’s Refresher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889" y="1789889"/>
            <a:ext cx="10578419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Thank God for “unknown” people in the Bible, you will meet them in heaven!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Onesiphorus only mentioned in 2 Tim. 1:16-18; 4:19</a:t>
            </a:r>
          </a:p>
          <a:p>
            <a:pPr marL="50800" indent="0" algn="just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 15  This you know, that all those in Asia have turned away from me, among whom are </a:t>
            </a:r>
            <a:r>
              <a:rPr lang="en-US" sz="3200" dirty="0" err="1">
                <a:solidFill>
                  <a:schemeClr val="bg1"/>
                </a:solidFill>
              </a:rPr>
              <a:t>Phygellus</a:t>
            </a:r>
            <a:r>
              <a:rPr lang="en-US" sz="3200" dirty="0">
                <a:solidFill>
                  <a:schemeClr val="bg1"/>
                </a:solidFill>
              </a:rPr>
              <a:t> and Hermogenes. 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rgbClr val="FFFF00"/>
                </a:solidFill>
              </a:rPr>
              <a:t>  16  The Lord grant mercy to the household of Onesiphorus, 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02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72" y="511571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Onesiphorus—Paul’s Refresher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889" y="1789889"/>
            <a:ext cx="10578419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Thank God for “unknown” people in the Bible, you will meet them in heaven!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Onesiphorus only mentioned in 2 Tim. 1:16-18; 4:19</a:t>
            </a:r>
          </a:p>
          <a:p>
            <a:pPr marL="50800" indent="0" algn="just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 15  This you know, that all those in Asia have turned away from me, among whom are </a:t>
            </a:r>
            <a:r>
              <a:rPr lang="en-US" sz="3200" dirty="0" err="1">
                <a:solidFill>
                  <a:schemeClr val="bg1"/>
                </a:solidFill>
              </a:rPr>
              <a:t>Phygellus</a:t>
            </a:r>
            <a:r>
              <a:rPr lang="en-US" sz="3200" dirty="0">
                <a:solidFill>
                  <a:schemeClr val="bg1"/>
                </a:solidFill>
              </a:rPr>
              <a:t> and Hermogenes. 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 16  The Lord grant mercy to the household of Onesiphorus, </a:t>
            </a:r>
            <a:r>
              <a:rPr lang="en-US" sz="3200" dirty="0">
                <a:solidFill>
                  <a:srgbClr val="FFFF00"/>
                </a:solidFill>
              </a:rPr>
              <a:t>for he </a:t>
            </a:r>
            <a:r>
              <a:rPr lang="en-US" sz="3200" dirty="0">
                <a:solidFill>
                  <a:schemeClr val="bg1"/>
                </a:solidFill>
              </a:rPr>
              <a:t>often </a:t>
            </a:r>
            <a:r>
              <a:rPr lang="en-US" sz="3200" dirty="0">
                <a:solidFill>
                  <a:srgbClr val="FFFF00"/>
                </a:solidFill>
              </a:rPr>
              <a:t>refreshed me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44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72" y="511571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Onesiphorus—Paul’s Refresher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889" y="1789889"/>
            <a:ext cx="10578419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Thank God for “unknown” people in the Bible, you will meet them in heaven!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Onesiphorus only mentioned in 2 Tim. 1:16-18; 4:19</a:t>
            </a:r>
          </a:p>
          <a:p>
            <a:pPr marL="50800" indent="0" algn="just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 15  This you know, that all those in Asia have turned away from me, among whom are </a:t>
            </a:r>
            <a:r>
              <a:rPr lang="en-US" sz="3200" dirty="0" err="1">
                <a:solidFill>
                  <a:schemeClr val="bg1"/>
                </a:solidFill>
              </a:rPr>
              <a:t>Phygellus</a:t>
            </a:r>
            <a:r>
              <a:rPr lang="en-US" sz="3200" dirty="0">
                <a:solidFill>
                  <a:schemeClr val="bg1"/>
                </a:solidFill>
              </a:rPr>
              <a:t> and Hermogenes. 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 16  The Lord grant mercy to the household of Onesiphorus, for he </a:t>
            </a:r>
            <a:r>
              <a:rPr lang="en-US" sz="3200" dirty="0">
                <a:solidFill>
                  <a:srgbClr val="FFFF00"/>
                </a:solidFill>
              </a:rPr>
              <a:t>often</a:t>
            </a:r>
            <a:r>
              <a:rPr lang="en-US" sz="3200" dirty="0">
                <a:solidFill>
                  <a:schemeClr val="bg1"/>
                </a:solidFill>
              </a:rPr>
              <a:t> refreshed me, 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562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72" y="511571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Onesiphorus—Paul’s Refresher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889" y="1789889"/>
            <a:ext cx="10790428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Thank God for “unknown” people in the Bible, you will meet them in heaven!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Onesiphorus only mentioned in 2 Tim. 1:16-18; 4:19</a:t>
            </a:r>
          </a:p>
          <a:p>
            <a:pPr marL="50800" indent="0" algn="just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 15  This you know, that all those in Asia have turned away from me, among whom are </a:t>
            </a:r>
            <a:r>
              <a:rPr lang="en-US" sz="3200" dirty="0" err="1">
                <a:solidFill>
                  <a:schemeClr val="bg1"/>
                </a:solidFill>
              </a:rPr>
              <a:t>Phygellus</a:t>
            </a:r>
            <a:r>
              <a:rPr lang="en-US" sz="3200" dirty="0">
                <a:solidFill>
                  <a:schemeClr val="bg1"/>
                </a:solidFill>
              </a:rPr>
              <a:t> and Hermogenes. 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 16  The Lord grant mercy to the household of Onesiphorus, for he often refreshed me, and </a:t>
            </a:r>
            <a:r>
              <a:rPr lang="en-US" sz="3200" dirty="0">
                <a:solidFill>
                  <a:srgbClr val="FFFF00"/>
                </a:solidFill>
              </a:rPr>
              <a:t>was not ashamed of my chain; </a:t>
            </a:r>
            <a:endParaRPr lang="en-US" sz="32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39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842" y="755170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Onesiphorus—Paul’s Refresher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889" y="1789889"/>
            <a:ext cx="10800939" cy="4650420"/>
          </a:xfrm>
        </p:spPr>
        <p:txBody>
          <a:bodyPr/>
          <a:lstStyle/>
          <a:p>
            <a:pPr marL="50800" marR="0" indent="0" algn="just" rtl="0">
              <a:buNone/>
            </a:pPr>
            <a:r>
              <a:rPr lang="en-US" sz="3200" dirty="0">
                <a:solidFill>
                  <a:schemeClr val="bg1"/>
                </a:solidFill>
              </a:rPr>
              <a:t>  15  This you know, that all those in Asia have turned away from me, among whom are </a:t>
            </a:r>
            <a:r>
              <a:rPr lang="en-US" sz="3200" dirty="0" err="1">
                <a:solidFill>
                  <a:schemeClr val="bg1"/>
                </a:solidFill>
              </a:rPr>
              <a:t>Phygellus</a:t>
            </a:r>
            <a:r>
              <a:rPr lang="en-US" sz="3200" dirty="0">
                <a:solidFill>
                  <a:schemeClr val="bg1"/>
                </a:solidFill>
              </a:rPr>
              <a:t> and Hermogenes. 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 16  The Lord grant mercy to the household of Onesiphorus, for he often refreshed me, and was not ashamed of my chain; 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17  but </a:t>
            </a:r>
            <a:r>
              <a:rPr lang="en-US" sz="3200" dirty="0">
                <a:solidFill>
                  <a:srgbClr val="FFFF00"/>
                </a:solidFill>
              </a:rPr>
              <a:t>when he arrived in Rome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87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842" y="755170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Onesiphorus—Paul’s Refresher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889" y="1789889"/>
            <a:ext cx="10800939" cy="4650420"/>
          </a:xfrm>
        </p:spPr>
        <p:txBody>
          <a:bodyPr/>
          <a:lstStyle/>
          <a:p>
            <a:pPr marL="50800" marR="0" indent="0" algn="just" rtl="0">
              <a:buNone/>
            </a:pPr>
            <a:r>
              <a:rPr lang="en-US" sz="3200" dirty="0">
                <a:solidFill>
                  <a:schemeClr val="bg1"/>
                </a:solidFill>
              </a:rPr>
              <a:t>  15  This you know, that all those in Asia have turned away from me, among whom are </a:t>
            </a:r>
            <a:r>
              <a:rPr lang="en-US" sz="3200" dirty="0" err="1">
                <a:solidFill>
                  <a:schemeClr val="bg1"/>
                </a:solidFill>
              </a:rPr>
              <a:t>Phygellus</a:t>
            </a:r>
            <a:r>
              <a:rPr lang="en-US" sz="3200" dirty="0">
                <a:solidFill>
                  <a:schemeClr val="bg1"/>
                </a:solidFill>
              </a:rPr>
              <a:t> and Hermogenes. 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 16  The Lord grant mercy to the household of Onesiphorus, for he often refreshed me, and was not ashamed of my chain; 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17  but when he arrived in Rome, he </a:t>
            </a:r>
            <a:r>
              <a:rPr lang="en-US" sz="3200" dirty="0">
                <a:solidFill>
                  <a:srgbClr val="FFFF00"/>
                </a:solidFill>
              </a:rPr>
              <a:t>sought me out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30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842" y="755170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Onesiphorus—Paul’s Refresher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889" y="1789889"/>
            <a:ext cx="10800939" cy="4650420"/>
          </a:xfrm>
        </p:spPr>
        <p:txBody>
          <a:bodyPr/>
          <a:lstStyle/>
          <a:p>
            <a:pPr marL="50800" marR="0" indent="0" algn="just" rtl="0">
              <a:buNone/>
            </a:pPr>
            <a:r>
              <a:rPr lang="en-US" sz="3200" dirty="0">
                <a:solidFill>
                  <a:schemeClr val="bg1"/>
                </a:solidFill>
              </a:rPr>
              <a:t>  15  This you know, that all those in Asia have turned away from me, among whom are </a:t>
            </a:r>
            <a:r>
              <a:rPr lang="en-US" sz="3200" dirty="0" err="1">
                <a:solidFill>
                  <a:schemeClr val="bg1"/>
                </a:solidFill>
              </a:rPr>
              <a:t>Phygellus</a:t>
            </a:r>
            <a:r>
              <a:rPr lang="en-US" sz="3200" dirty="0">
                <a:solidFill>
                  <a:schemeClr val="bg1"/>
                </a:solidFill>
              </a:rPr>
              <a:t> and Hermogenes. 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 16  The Lord grant mercy to the household of Onesiphorus, for he often refreshed me, and was not ashamed of my chain; 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17  but when he arrived in Rome, he sought me </a:t>
            </a:r>
            <a:r>
              <a:rPr lang="en-US" sz="3200" dirty="0">
                <a:solidFill>
                  <a:srgbClr val="FFFF00"/>
                </a:solidFill>
              </a:rPr>
              <a:t>out very zealously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03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842" y="755170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Onesiphorus—Paul’s Refresher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889" y="1789889"/>
            <a:ext cx="10800939" cy="4650420"/>
          </a:xfrm>
        </p:spPr>
        <p:txBody>
          <a:bodyPr/>
          <a:lstStyle/>
          <a:p>
            <a:pPr marL="50800" marR="0" indent="0" algn="just" rtl="0">
              <a:buNone/>
            </a:pPr>
            <a:r>
              <a:rPr lang="en-US" sz="3200" dirty="0">
                <a:solidFill>
                  <a:schemeClr val="bg1"/>
                </a:solidFill>
              </a:rPr>
              <a:t>  15  This you know, that all those in Asia have turned away from me, among whom are </a:t>
            </a:r>
            <a:r>
              <a:rPr lang="en-US" sz="3200" dirty="0" err="1">
                <a:solidFill>
                  <a:schemeClr val="bg1"/>
                </a:solidFill>
              </a:rPr>
              <a:t>Phygellus</a:t>
            </a:r>
            <a:r>
              <a:rPr lang="en-US" sz="3200" dirty="0">
                <a:solidFill>
                  <a:schemeClr val="bg1"/>
                </a:solidFill>
              </a:rPr>
              <a:t> and Hermogenes. 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 16  The Lord grant mercy to the household of Onesiphorus, for he often refreshed me, and was not ashamed of my chain; 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17  but when he arrived in Rome, he sought me out very zealously </a:t>
            </a:r>
            <a:r>
              <a:rPr lang="en-US" sz="3200" dirty="0">
                <a:solidFill>
                  <a:srgbClr val="FFFF00"/>
                </a:solidFill>
              </a:rPr>
              <a:t>and found me. 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 18  The Lord grant to him that he may find mercy from the Lord in that Day—and you know very well how many ways he ministered to me at Ephesus. 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96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842" y="755170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Onesiphorus—Paul’s Refresher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889" y="1789889"/>
            <a:ext cx="10800939" cy="4650420"/>
          </a:xfrm>
        </p:spPr>
        <p:txBody>
          <a:bodyPr/>
          <a:lstStyle/>
          <a:p>
            <a:pPr marL="50800" marR="0" indent="0" algn="just" rtl="0">
              <a:buNone/>
            </a:pPr>
            <a:r>
              <a:rPr lang="en-US" sz="3200" dirty="0">
                <a:solidFill>
                  <a:schemeClr val="bg1"/>
                </a:solidFill>
              </a:rPr>
              <a:t>  15  This you know, that all those in Asia have turned away from me, among whom are </a:t>
            </a:r>
            <a:r>
              <a:rPr lang="en-US" sz="3200" dirty="0" err="1">
                <a:solidFill>
                  <a:schemeClr val="bg1"/>
                </a:solidFill>
              </a:rPr>
              <a:t>Phygellus</a:t>
            </a:r>
            <a:r>
              <a:rPr lang="en-US" sz="3200" dirty="0">
                <a:solidFill>
                  <a:schemeClr val="bg1"/>
                </a:solidFill>
              </a:rPr>
              <a:t> and Hermogenes. 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 16  The Lord grant mercy to the household of Onesiphorus, for he often refreshed me, and was not ashamed of my chain; 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17  but when he arrived in Rome, he sought me out very zealously and found me. 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rgbClr val="FFFF00"/>
                </a:solidFill>
              </a:rPr>
              <a:t>  18  The Lord grant to him that he may find mercy from the Lord in that Day</a:t>
            </a:r>
            <a:r>
              <a:rPr lang="en-US" sz="3200" dirty="0">
                <a:solidFill>
                  <a:schemeClr val="bg1"/>
                </a:solidFill>
              </a:rPr>
              <a:t>—and you know very well how many ways he ministered to me at Ephesus. 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411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842" y="755170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Onesiphorus—Paul’s Refresher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889" y="1789889"/>
            <a:ext cx="10800939" cy="4650420"/>
          </a:xfrm>
        </p:spPr>
        <p:txBody>
          <a:bodyPr/>
          <a:lstStyle/>
          <a:p>
            <a:pPr marL="50800" marR="0" indent="0" algn="just" rtl="0">
              <a:buNone/>
            </a:pPr>
            <a:r>
              <a:rPr lang="en-US" sz="3200" dirty="0">
                <a:solidFill>
                  <a:schemeClr val="bg1"/>
                </a:solidFill>
              </a:rPr>
              <a:t>  15  This you know, that all those in Asia have turned away from me, among whom are </a:t>
            </a:r>
            <a:r>
              <a:rPr lang="en-US" sz="3200" dirty="0" err="1">
                <a:solidFill>
                  <a:schemeClr val="bg1"/>
                </a:solidFill>
              </a:rPr>
              <a:t>Phygellus</a:t>
            </a:r>
            <a:r>
              <a:rPr lang="en-US" sz="3200" dirty="0">
                <a:solidFill>
                  <a:schemeClr val="bg1"/>
                </a:solidFill>
              </a:rPr>
              <a:t> and Hermogenes. 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 16  The Lord grant mercy to the household of Onesiphorus, for he often refreshed me, and was not ashamed of my chain; 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17  but when he arrived in Rome, he sought me out very zealously and found me. 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 18  The Lord grant to him that he may find mercy from the Lord in that Day—and you know very well </a:t>
            </a:r>
            <a:r>
              <a:rPr lang="en-US" sz="3200" dirty="0">
                <a:solidFill>
                  <a:srgbClr val="FFFF00"/>
                </a:solidFill>
              </a:rPr>
              <a:t>how many ways he ministered to me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096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511572"/>
            <a:ext cx="8843614" cy="10161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 and Definition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411" y="1679161"/>
            <a:ext cx="10872438" cy="4698989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you think of when you hear the word “refresh”</a:t>
            </a:r>
          </a:p>
        </p:txBody>
      </p:sp>
    </p:spTree>
    <p:extLst>
      <p:ext uri="{BB962C8B-B14F-4D97-AF65-F5344CB8AC3E}">
        <p14:creationId xmlns:p14="http://schemas.microsoft.com/office/powerpoint/2010/main" val="3271596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842" y="755170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Onesiphorus—Paul’s Refresher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889" y="1789889"/>
            <a:ext cx="10800939" cy="4650420"/>
          </a:xfrm>
        </p:spPr>
        <p:txBody>
          <a:bodyPr/>
          <a:lstStyle/>
          <a:p>
            <a:pPr marL="50800" marR="0" indent="0" algn="just" rtl="0">
              <a:buNone/>
            </a:pPr>
            <a:r>
              <a:rPr lang="en-US" sz="3200" dirty="0">
                <a:solidFill>
                  <a:schemeClr val="bg1"/>
                </a:solidFill>
              </a:rPr>
              <a:t>  15  This you know, that all those in Asia have turned away from me, among whom are </a:t>
            </a:r>
            <a:r>
              <a:rPr lang="en-US" sz="3200" dirty="0" err="1">
                <a:solidFill>
                  <a:schemeClr val="bg1"/>
                </a:solidFill>
              </a:rPr>
              <a:t>Phygellus</a:t>
            </a:r>
            <a:r>
              <a:rPr lang="en-US" sz="3200" dirty="0">
                <a:solidFill>
                  <a:schemeClr val="bg1"/>
                </a:solidFill>
              </a:rPr>
              <a:t> and Hermogenes. 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 16  The Lord grant mercy to the household of Onesiphorus, for he often refreshed me, and was not ashamed of my chain; 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17  but when he arrived in Rome, he sought me out very zealously and found me. </a:t>
            </a:r>
          </a:p>
          <a:p>
            <a:pPr marL="50800" indent="0" algn="just">
              <a:buNone/>
            </a:pPr>
            <a:r>
              <a:rPr lang="en-US" sz="3200" dirty="0">
                <a:solidFill>
                  <a:schemeClr val="bg1"/>
                </a:solidFill>
              </a:rPr>
              <a:t>  18  The Lord grant to him that he may find mercy from the Lord in that Day—and you know very well how many ways he ministered to me </a:t>
            </a:r>
            <a:r>
              <a:rPr lang="en-US" sz="3200" dirty="0">
                <a:solidFill>
                  <a:srgbClr val="FFFF00"/>
                </a:solidFill>
              </a:rPr>
              <a:t>at Ephesus. </a:t>
            </a:r>
            <a:endParaRPr lang="en-US" sz="32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637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Becoming a “Refresher” to the Church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61033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9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511572"/>
            <a:ext cx="8843614" cy="10161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 and Definition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411" y="1679161"/>
            <a:ext cx="10872438" cy="4698989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you think of when you hear the word “refresh”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Three</a:t>
            </a:r>
            <a:r>
              <a:rPr lang="en-US" i="0" u="none" strike="noStrik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Greek words are translated refresh in various ways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38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511572"/>
            <a:ext cx="8843614" cy="10161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 and Definition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411" y="1679161"/>
            <a:ext cx="10872438" cy="4698989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you think of when you hear the word “refresh”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Three</a:t>
            </a:r>
            <a:r>
              <a:rPr lang="en-US" i="0" u="none" strike="noStrik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Greek words are translated refresh in various ways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mean to relieve, to refresh, to cool; to recover one’s breath—revival; to provide recreation (re-creation) to provide an inter-mission; to rest in spirit with others</a:t>
            </a:r>
          </a:p>
        </p:txBody>
      </p:sp>
    </p:spTree>
    <p:extLst>
      <p:ext uri="{BB962C8B-B14F-4D97-AF65-F5344CB8AC3E}">
        <p14:creationId xmlns:p14="http://schemas.microsoft.com/office/powerpoint/2010/main" val="358503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511572"/>
            <a:ext cx="8843614" cy="10161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 and Definition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411" y="1679161"/>
            <a:ext cx="10872438" cy="4698989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you think of when you hear the word “refresh”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Three</a:t>
            </a:r>
            <a:r>
              <a:rPr lang="en-US" i="0" u="none" strike="noStrik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Greek words are translated refresh in various ways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mean to relieve, to refresh, to cool; to recover one’s breath—revival; to provide recreation (re-creation) to provide an inter-mission; to rest in spirit with others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all need to be people like this—Christ was!</a:t>
            </a:r>
          </a:p>
        </p:txBody>
      </p:sp>
    </p:spTree>
    <p:extLst>
      <p:ext uri="{BB962C8B-B14F-4D97-AF65-F5344CB8AC3E}">
        <p14:creationId xmlns:p14="http://schemas.microsoft.com/office/powerpoint/2010/main" val="55694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511572"/>
            <a:ext cx="8843614" cy="10161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 and Definition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411" y="1679161"/>
            <a:ext cx="10872438" cy="4698989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you think of when you hear the word “refresh”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Three</a:t>
            </a:r>
            <a:r>
              <a:rPr lang="en-US" i="0" u="none" strike="noStrik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Greek words are translated refresh in various ways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mean to relieve, to refresh, to cool; to recover one’s breath—revival; to provide recreation (re-creation) to provide an inter-mission; to rest in spirit with others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all need to be people like this—Christ was!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all need people like this in our lives</a:t>
            </a:r>
          </a:p>
        </p:txBody>
      </p:sp>
    </p:spTree>
    <p:extLst>
      <p:ext uri="{BB962C8B-B14F-4D97-AF65-F5344CB8AC3E}">
        <p14:creationId xmlns:p14="http://schemas.microsoft.com/office/powerpoint/2010/main" val="2698950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511572"/>
            <a:ext cx="8843614" cy="10161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 and Definition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411" y="1679161"/>
            <a:ext cx="10872438" cy="4698989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you think of when you hear the word “refresh”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Three</a:t>
            </a:r>
            <a:r>
              <a:rPr lang="en-US" i="0" u="none" strike="noStrik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Greek words are translated refresh in various ways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mean to relieve, to refresh, to cool; to recover one’s breath—revival; to provide recreation (re-creation) to provide an inter-mission; to rest in spirit with others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all need to be people like this—Christ was!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all need people like this in our lives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Paul needed these people and many individuals “refreshed” Paul</a:t>
            </a:r>
          </a:p>
        </p:txBody>
      </p:sp>
    </p:spTree>
    <p:extLst>
      <p:ext uri="{BB962C8B-B14F-4D97-AF65-F5344CB8AC3E}">
        <p14:creationId xmlns:p14="http://schemas.microsoft.com/office/powerpoint/2010/main" val="20667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511572"/>
            <a:ext cx="8843614" cy="10161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 and Definition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411" y="1679161"/>
            <a:ext cx="10872438" cy="4698989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do you think of when you hear the word “refresh”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Three</a:t>
            </a:r>
            <a:r>
              <a:rPr lang="en-US" i="0" u="none" strike="noStrik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Greek words are translated refresh in various ways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mean to relieve, to refresh, to cool; to recover one’s breath—revival; to provide recreation (re-creation) to provide an inter-mission; to rest in spirit with others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all need to be people like this—Christ was!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all need people like this in our lives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Paul needed these people and many individuals “refreshed” Paul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study of these people can motivate us and show us how to refresh</a:t>
            </a:r>
          </a:p>
        </p:txBody>
      </p:sp>
    </p:spTree>
    <p:extLst>
      <p:ext uri="{BB962C8B-B14F-4D97-AF65-F5344CB8AC3E}">
        <p14:creationId xmlns:p14="http://schemas.microsoft.com/office/powerpoint/2010/main" val="52660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14017</TotalTime>
  <Words>1893</Words>
  <Application>Microsoft Office PowerPoint</Application>
  <PresentationFormat>Widescreen</PresentationFormat>
  <Paragraphs>140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Cambria</vt:lpstr>
      <vt:lpstr>Office Theme</vt:lpstr>
      <vt:lpstr>A Refresher Course on Refreshing</vt:lpstr>
      <vt:lpstr>The Text—1 Cor. 16:13-18</vt:lpstr>
      <vt:lpstr>Introduction and Definition</vt:lpstr>
      <vt:lpstr>Introduction and Definition</vt:lpstr>
      <vt:lpstr>Introduction and Definition</vt:lpstr>
      <vt:lpstr>Introduction and Definition</vt:lpstr>
      <vt:lpstr>Introduction and Definition</vt:lpstr>
      <vt:lpstr>Introduction and Definition</vt:lpstr>
      <vt:lpstr>Introduction and Definition</vt:lpstr>
      <vt:lpstr>People Who Refreshed Paul</vt:lpstr>
      <vt:lpstr>People Who Refreshed Paul</vt:lpstr>
      <vt:lpstr>People Who Refreshed Paul</vt:lpstr>
      <vt:lpstr>People Who Refreshed Paul</vt:lpstr>
      <vt:lpstr>People Who Refreshed Paul</vt:lpstr>
      <vt:lpstr>People Who Refreshed Paul</vt:lpstr>
      <vt:lpstr>Onesiphorus—Paul’s Refresher</vt:lpstr>
      <vt:lpstr>Onesiphorus—Paul’s Refresher</vt:lpstr>
      <vt:lpstr>Onesiphorus—Paul’s Refresher</vt:lpstr>
      <vt:lpstr>Onesiphorus—Paul’s Refresher</vt:lpstr>
      <vt:lpstr>Onesiphorus—Paul’s Refresher</vt:lpstr>
      <vt:lpstr>Onesiphorus—Paul’s Refresher</vt:lpstr>
      <vt:lpstr>Onesiphorus—Paul’s Refresher</vt:lpstr>
      <vt:lpstr>Onesiphorus—Paul’s Refresher</vt:lpstr>
      <vt:lpstr>Onesiphorus—Paul’s Refresher</vt:lpstr>
      <vt:lpstr>Onesiphorus—Paul’s Refresher</vt:lpstr>
      <vt:lpstr>Onesiphorus—Paul’s Refresher</vt:lpstr>
      <vt:lpstr>Onesiphorus—Paul’s Refresher</vt:lpstr>
      <vt:lpstr>Onesiphorus—Paul’s Refresher</vt:lpstr>
      <vt:lpstr>Onesiphorus—Paul’s Refresher</vt:lpstr>
      <vt:lpstr>Onesiphorus—Paul’s Refresher</vt:lpstr>
      <vt:lpstr>Becoming a “Refresher” to the Church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David Sproule</cp:lastModifiedBy>
  <cp:revision>184</cp:revision>
  <cp:lastPrinted>2024-06-23T20:37:24Z</cp:lastPrinted>
  <dcterms:modified xsi:type="dcterms:W3CDTF">2024-06-23T20:38:11Z</dcterms:modified>
</cp:coreProperties>
</file>