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C8F3-FDEA-5062-12AA-A02A2E0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C0F98-5317-29D3-13E8-8651BB9B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B08-9068-ADB3-7269-C23262C3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4C8C-CDED-7E88-5B00-5CC743A5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53DD-38E6-CF9A-316E-E19FEF6E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halk drawing of a staircase&#10;&#10;Description automatically generated">
            <a:extLst>
              <a:ext uri="{FF2B5EF4-FFF2-40B4-BE49-F238E27FC236}">
                <a16:creationId xmlns:a16="http://schemas.microsoft.com/office/drawing/2014/main" id="{60D3C30D-D1FA-22D3-5C6C-7791BDFF3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D101-1CDB-1418-4BA5-A02661E9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25C62-FE98-C88B-FF28-28B79AFFE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8281C-B81C-4DC2-8289-3A536034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9FC2-0BF0-43BD-E0DD-086A3126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645F-D7A1-85A8-B313-A3957350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A57AA-3B5C-86E3-932E-A6C66A507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DE6C8-D54F-83BC-BC8B-21B02BC3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6C1C-BEF0-8BEC-2FFD-E515AD57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3BED-EAEB-A23D-4F5A-4D6FFC6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4D1C-8688-E472-35EB-FCB378A8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background&#10;&#10;Description automatically generated">
            <a:extLst>
              <a:ext uri="{FF2B5EF4-FFF2-40B4-BE49-F238E27FC236}">
                <a16:creationId xmlns:a16="http://schemas.microsoft.com/office/drawing/2014/main" id="{D289AB53-3E41-8BBA-366C-1C202309D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161E-7B42-382C-83A2-B6D64B88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471398"/>
            <a:ext cx="11881022" cy="5386602"/>
          </a:xfrm>
        </p:spPr>
        <p:txBody>
          <a:bodyPr/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1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2B64-4FB1-57CC-8E91-4D3AC7FC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361DD-7C47-67FB-3649-A5FF7CE6A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F481-EE6F-0F82-AC94-DBB44856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8A54-6370-E129-B196-3B98EDC3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87D4-3E26-3FAA-6014-DB752914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B926-E091-5A4B-C10D-AB9153F4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43E2-BD26-AC6B-179B-126A7F8C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4D13E-8FB7-BEDC-34DC-8CF359B5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8F127-B40F-1716-64A3-042D0B92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6333-9AE4-624D-6172-178A969F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CC361-5CCF-D2EB-9E05-B95DBC34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4CAB-9B74-C868-FDF1-6564871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0396C-7C35-5012-504D-5C0E055F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7C88B-CA08-7E11-C71E-4AD6A628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54CDA-C2C7-DC37-3DA3-938B178A4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E7DB8-BE4C-A85B-CBBE-CA23F25A6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41F10-37CA-57CC-E36A-41BCD76B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20AE7-73FE-08CF-3FC0-3B3E057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8172B-A328-EF43-47F3-DCB40696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43C4-11A3-0FAD-56EE-7EADEA2E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70AC8-C2BE-B233-C693-509F0D72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17AFB-E442-F361-C871-0828F55E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0B3C4-6083-F2A4-A737-2744D75A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C903E-7893-0C72-43CD-2FB14CD7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1B407-FC43-BA72-CFCA-19419718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2744F-5A7E-5E0F-0713-36EFA105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1674-E545-8A31-D058-7799620A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6A0D-5FDD-3FC7-07B8-10FAFA02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CFC66-AB55-75C6-7454-859627FC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B25B-D520-D5C7-5DDF-CADF0F41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B8F5F-3735-3F70-FDD4-0488BA11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94325-F98E-09EB-F425-954F56B3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F783-B65D-BFF5-9011-FBF48633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86CC7-1C0E-42DA-F9F6-F6809AC06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6AAC9-E8EB-3355-8551-D091C1A8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986F8-0C72-E9A1-3172-C6318DF3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9763-5423-1141-A414-DFA5ADE0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6FF7D-F429-1541-0CD7-D121CC1E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3DD01-3B3A-C50F-8B45-DAEC710A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9A444-AD7C-EB91-2816-D7CB14E9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0093-7795-C0AB-DE67-6FC55F4E9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F61E-A751-4038-A0E1-976F3DD784F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F5D8-AF41-3800-2C8F-17D500EAD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7E865-9C32-0DE7-B573-9CCF402EA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C94E-07EC-48CB-9C1C-128C9DE8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962D352-4B16-93F3-EFA0-8905BF964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5274" r="58262" b="82503"/>
          <a:stretch/>
        </p:blipFill>
        <p:spPr>
          <a:xfrm>
            <a:off x="266700" y="361948"/>
            <a:ext cx="4822135" cy="838201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0324B5-90D0-01F0-CF63-1D3C2F186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2" r="80193"/>
          <a:stretch/>
        </p:blipFill>
        <p:spPr>
          <a:xfrm>
            <a:off x="504" y="5565913"/>
            <a:ext cx="2414705" cy="1291803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0C785F-1740-DED9-9969-64B1468C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5" t="15214" b="32173"/>
          <a:stretch/>
        </p:blipFill>
        <p:spPr>
          <a:xfrm>
            <a:off x="6559826" y="1043610"/>
            <a:ext cx="5631670" cy="3607904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6B6F857-F6CE-8A4A-DB39-096DC598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67828" r="7959" b="8257"/>
          <a:stretch/>
        </p:blipFill>
        <p:spPr>
          <a:xfrm>
            <a:off x="2524539" y="4651514"/>
            <a:ext cx="8696740" cy="1639956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E028EAD-AA57-0DBE-3820-BE73C1E5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497" r="58262" b="70280"/>
          <a:stretch/>
        </p:blipFill>
        <p:spPr>
          <a:xfrm>
            <a:off x="266700" y="1200150"/>
            <a:ext cx="4822135" cy="83820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FA2D70-5948-032F-CC60-4CD5E9D5D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31110" r="69924" b="57639"/>
          <a:stretch/>
        </p:blipFill>
        <p:spPr>
          <a:xfrm>
            <a:off x="266700" y="2133600"/>
            <a:ext cx="3400425" cy="771525"/>
          </a:xfrm>
          <a:prstGeom prst="rect">
            <a:avLst/>
          </a:prstGeom>
        </p:spPr>
      </p:pic>
      <p:pic>
        <p:nvPicPr>
          <p:cNvPr id="10" name="Picture 9" descr="A chalkboard with a stair leading up to a flag&#10;&#10;Description automatically generated">
            <a:extLst>
              <a:ext uri="{FF2B5EF4-FFF2-40B4-BE49-F238E27FC236}">
                <a16:creationId xmlns:a16="http://schemas.microsoft.com/office/drawing/2014/main" id="{01A82218-3EC3-5399-AB53-7F0D0E150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41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812174"/>
            <a:ext cx="11881022" cy="5045825"/>
          </a:xfrm>
        </p:spPr>
        <p:txBody>
          <a:bodyPr/>
          <a:lstStyle/>
          <a:p>
            <a:r>
              <a:rPr lang="en-US" dirty="0"/>
              <a:t>“The Holy Spirit fell upon all those who heard the word” in v. 44</a:t>
            </a:r>
          </a:p>
          <a:p>
            <a:r>
              <a:rPr lang="en-US" dirty="0"/>
              <a:t>They were “commanded…to be baptized in the name of the Lord” in verse 48</a:t>
            </a:r>
          </a:p>
          <a:p>
            <a:r>
              <a:rPr lang="en-US" dirty="0"/>
              <a:t>Does that prove that baptism is not essential for salvation?</a:t>
            </a:r>
          </a:p>
          <a:p>
            <a:pPr lvl="1"/>
            <a:r>
              <a:rPr lang="en-US" dirty="0"/>
              <a:t>If it does, where does it say that?</a:t>
            </a:r>
          </a:p>
          <a:p>
            <a:pPr lvl="1"/>
            <a:r>
              <a:rPr lang="en-US" dirty="0"/>
              <a:t>If it does, what does that say about the full N.T. teaching on baptism?</a:t>
            </a:r>
          </a:p>
          <a:p>
            <a:pPr lvl="1"/>
            <a:r>
              <a:rPr lang="en-US" dirty="0"/>
              <a:t>If it does, why (for what purpose) was Cornelius baptized then?</a:t>
            </a:r>
          </a:p>
          <a:p>
            <a:pPr lvl="1"/>
            <a:r>
              <a:rPr lang="en-US" dirty="0"/>
              <a:t>If it does, why were others baptized in the New Testament?</a:t>
            </a:r>
          </a:p>
          <a:p>
            <a:pPr lvl="1"/>
            <a:r>
              <a:rPr lang="en-US" dirty="0"/>
              <a:t>If it does, what else does it prove from this text? 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5FA4CB-21E6-7FAA-4D0F-4E65406E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2"/>
          <a:stretch/>
        </p:blipFill>
        <p:spPr>
          <a:xfrm>
            <a:off x="504" y="283"/>
            <a:ext cx="12190992" cy="1645637"/>
          </a:xfrm>
          <a:prstGeom prst="rect">
            <a:avLst/>
          </a:prstGeom>
        </p:spPr>
      </p:pic>
      <p:pic>
        <p:nvPicPr>
          <p:cNvPr id="5" name="Picture 4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0FC42D88-0A8A-E8B0-652E-413A2D8A5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8900" b="86670"/>
          <a:stretch/>
        </p:blipFill>
        <p:spPr>
          <a:xfrm>
            <a:off x="331694" y="690282"/>
            <a:ext cx="2054319" cy="224118"/>
          </a:xfrm>
          <a:prstGeom prst="rect">
            <a:avLst/>
          </a:prstGeom>
        </p:spPr>
      </p:pic>
      <p:pic>
        <p:nvPicPr>
          <p:cNvPr id="7" name="Picture 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6E45B6E8-6EC3-B6B9-B3F3-9B113E5D6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1466850"/>
            <a:ext cx="12190992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5FA4CB-21E6-7FAA-4D0F-4E65406E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2"/>
          <a:stretch/>
        </p:blipFill>
        <p:spPr>
          <a:xfrm>
            <a:off x="504" y="283"/>
            <a:ext cx="12190992" cy="1645637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ABB76C-55D8-E9C2-C08A-0FF1F305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46666"/>
          <a:stretch/>
        </p:blipFill>
        <p:spPr>
          <a:xfrm>
            <a:off x="504" y="1645920"/>
            <a:ext cx="12190992" cy="201168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C4875A-BC72-4CA3-E95C-00225156D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9" b="23998"/>
          <a:stretch/>
        </p:blipFill>
        <p:spPr>
          <a:xfrm>
            <a:off x="504" y="3832167"/>
            <a:ext cx="12190992" cy="1379913"/>
          </a:xfrm>
          <a:prstGeom prst="rect">
            <a:avLst/>
          </a:prstGeom>
        </p:spPr>
      </p:pic>
      <p:pic>
        <p:nvPicPr>
          <p:cNvPr id="2" name="Picture 1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1A8BFAAF-F997-1B60-223B-AEB34FDB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8900" b="86670"/>
          <a:stretch/>
        </p:blipFill>
        <p:spPr>
          <a:xfrm>
            <a:off x="331694" y="690282"/>
            <a:ext cx="2054319" cy="224118"/>
          </a:xfrm>
          <a:prstGeom prst="rect">
            <a:avLst/>
          </a:prstGeom>
        </p:spPr>
      </p:pic>
      <p:pic>
        <p:nvPicPr>
          <p:cNvPr id="6" name="Picture 5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8D4E1BF9-A75D-6612-7EF8-71B661C38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2176182"/>
            <a:ext cx="2173381" cy="224118"/>
          </a:xfrm>
          <a:prstGeom prst="rect">
            <a:avLst/>
          </a:prstGeom>
        </p:spPr>
      </p:pic>
      <p:pic>
        <p:nvPicPr>
          <p:cNvPr id="7" name="Picture 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A3F2976D-488B-9085-4375-E22537855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4383794"/>
            <a:ext cx="2173381" cy="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53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0065 -0.5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6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687398"/>
            <a:ext cx="11881022" cy="48753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God told Cornelius that he would be told what he “must do” (10:6)</a:t>
            </a:r>
          </a:p>
          <a:p>
            <a:pPr lvl="1"/>
            <a:r>
              <a:rPr lang="en-US" dirty="0"/>
              <a:t>With God, there are “must do’s” (cf. Acts 9:6; 16:30; John 3:7)</a:t>
            </a:r>
          </a:p>
          <a:p>
            <a:r>
              <a:rPr lang="en-US" dirty="0"/>
              <a:t>God told Cornelius “to hear words from” Peter (10:22)</a:t>
            </a:r>
          </a:p>
          <a:p>
            <a:pPr lvl="1"/>
            <a:r>
              <a:rPr lang="en-US" dirty="0"/>
              <a:t>God told Cornelius that Peter “will speak to you” with words (10:32)</a:t>
            </a:r>
          </a:p>
          <a:p>
            <a:pPr lvl="1"/>
            <a:r>
              <a:rPr lang="en-US" dirty="0"/>
              <a:t>Cornelius was ready “to hear all the things commanded…by God” (10:33)</a:t>
            </a:r>
          </a:p>
          <a:p>
            <a:pPr lvl="1"/>
            <a:r>
              <a:rPr lang="en-US" dirty="0"/>
              <a:t>“The </a:t>
            </a:r>
            <a:r>
              <a:rPr lang="en-US" dirty="0" err="1"/>
              <a:t>thingS</a:t>
            </a:r>
            <a:r>
              <a:rPr lang="en-US" dirty="0"/>
              <a:t> commanded by God” are what he “must do” to be saved! (Matt. 7:21; Luke 6:46; Heb. 5:9; cf. Acts 17:30; 10:48)</a:t>
            </a:r>
          </a:p>
          <a:p>
            <a:r>
              <a:rPr lang="en-US" dirty="0"/>
              <a:t>God told Cornelius that Peter “will tell you </a:t>
            </a:r>
            <a:r>
              <a:rPr lang="en-US" dirty="0" err="1"/>
              <a:t>wordS</a:t>
            </a:r>
            <a:r>
              <a:rPr lang="en-US" dirty="0"/>
              <a:t> by which you…will be saved” (11:14)</a:t>
            </a:r>
          </a:p>
          <a:p>
            <a:pPr lvl="1"/>
            <a:r>
              <a:rPr lang="en-US" dirty="0"/>
              <a:t>One cannot be saved without “the word of this salvation” (Acts 13:26; cf. Eph. 1:13)</a:t>
            </a:r>
          </a:p>
          <a:p>
            <a:pPr lvl="1"/>
            <a:r>
              <a:rPr lang="en-US" dirty="0"/>
              <a:t>Without hearing those words, he was not saved (Rom. 10:13-17)</a:t>
            </a:r>
          </a:p>
          <a:p>
            <a:pPr lvl="1"/>
            <a:r>
              <a:rPr lang="en-US" dirty="0"/>
              <a:t>Without obeying those words, he was not saved (Matt. 7:24-27; Heb. 5:9; Jas. 1:21-25)</a:t>
            </a:r>
          </a:p>
          <a:p>
            <a:r>
              <a:rPr lang="en-US" dirty="0"/>
              <a:t>The Holy Spirit told Peter to go to Cornelius’ house, “doubting nothing” (10:20; 11:12)</a:t>
            </a:r>
          </a:p>
        </p:txBody>
      </p:sp>
      <p:pic>
        <p:nvPicPr>
          <p:cNvPr id="7" name="Picture 6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3FC05257-176D-DB90-473F-F48AC128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2"/>
          <a:stretch/>
        </p:blipFill>
        <p:spPr>
          <a:xfrm>
            <a:off x="504" y="284"/>
            <a:ext cx="12190992" cy="1555140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3FE55ED9-A8BD-01EA-24A2-BAF9E36AA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697619"/>
            <a:ext cx="2173381" cy="224118"/>
          </a:xfrm>
          <a:prstGeom prst="rect">
            <a:avLst/>
          </a:prstGeom>
        </p:spPr>
      </p:pic>
      <p:pic>
        <p:nvPicPr>
          <p:cNvPr id="4" name="Picture 3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9C76614B-B43D-BE02-F10C-72572B8BF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1371600"/>
            <a:ext cx="12190992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6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687398"/>
            <a:ext cx="11979372" cy="5170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Peter arrived, “opened his mouth” and “began to speak” the words of salvation </a:t>
            </a:r>
            <a:br>
              <a:rPr lang="en-US" dirty="0"/>
            </a:br>
            <a:r>
              <a:rPr lang="en-US" dirty="0"/>
              <a:t>(10:34-35; 11:15)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His sermon begins with affirming the impartiality of God (10:34)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His sermon begins with affirming who is “accepted by” God (10:35)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Was Cornelius saved when Peter “began to speak”?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The first words from Peter’s mouth are: “In truth I perceive that God shows no partiality”</a:t>
            </a:r>
          </a:p>
          <a:p>
            <a:pPr>
              <a:lnSpc>
                <a:spcPct val="95000"/>
              </a:lnSpc>
            </a:pPr>
            <a:r>
              <a:rPr lang="en-US" dirty="0"/>
              <a:t>“The Holy Spirit fell upon them” “as [Peter] began to speak” (11:15)</a:t>
            </a:r>
          </a:p>
          <a:p>
            <a:pPr>
              <a:lnSpc>
                <a:spcPct val="95000"/>
              </a:lnSpc>
            </a:pPr>
            <a:r>
              <a:rPr lang="en-US" dirty="0"/>
              <a:t>Peter realized what was going on and made the connection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He told the apostles, “the Holy Spirit fell upon them, as upon us at the beginning” (11:15; </a:t>
            </a:r>
            <a:r>
              <a:rPr lang="en-US" sz="2700" dirty="0"/>
              <a:t>2:1-4)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He “remembered” Jesus’ promise to baptize the apostles “with the Holy Spirit” (11:16+1:5)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He concluded, “God gave them the SAME GIFT as He gave us” (11:17)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The promise the Father made was, “I will pour out My Spirit upon all flesh” </a:t>
            </a:r>
            <a:br>
              <a:rPr lang="en-US" dirty="0"/>
            </a:br>
            <a:r>
              <a:rPr lang="en-US" dirty="0"/>
              <a:t>[Jew and Gentile] (Joel 2:28; Acts 2:17; cf. Luke 24:49; Acts 1:4; 2:33)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The pouring out of the Spirit was “seen and heard” in Acts 2:1-6, 33</a:t>
            </a:r>
          </a:p>
          <a:p>
            <a:pPr marL="742950" lvl="1" indent="-290513">
              <a:lnSpc>
                <a:spcPct val="95000"/>
              </a:lnSpc>
            </a:pPr>
            <a:r>
              <a:rPr lang="en-US" dirty="0"/>
              <a:t>The pouring out of the Spirit was “seen and heard” in Acts 10:45-46</a:t>
            </a:r>
          </a:p>
        </p:txBody>
      </p:sp>
      <p:pic>
        <p:nvPicPr>
          <p:cNvPr id="7" name="Picture 6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3FC05257-176D-DB90-473F-F48AC128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2"/>
          <a:stretch/>
        </p:blipFill>
        <p:spPr>
          <a:xfrm>
            <a:off x="504" y="284"/>
            <a:ext cx="12190992" cy="1555140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27F861F5-534B-FE82-3507-E7E766882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697619"/>
            <a:ext cx="2173381" cy="224118"/>
          </a:xfrm>
          <a:prstGeom prst="rect">
            <a:avLst/>
          </a:prstGeom>
        </p:spPr>
      </p:pic>
      <p:pic>
        <p:nvPicPr>
          <p:cNvPr id="4" name="Picture 3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FD9821CE-5F6F-B0A9-E480-C6BAD7ECF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1371600"/>
            <a:ext cx="12190992" cy="3524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59017C-429C-4135-7C3A-D24388F4BA78}"/>
              </a:ext>
            </a:extLst>
          </p:cNvPr>
          <p:cNvSpPr/>
          <p:nvPr/>
        </p:nvSpPr>
        <p:spPr>
          <a:xfrm>
            <a:off x="9305926" y="5705476"/>
            <a:ext cx="2781300" cy="11049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The baptism of the Holy Spirit only happened twice </a:t>
            </a:r>
            <a:br>
              <a:rPr lang="en-US" sz="2000" b="1" dirty="0"/>
            </a:br>
            <a:r>
              <a:rPr lang="en-US" sz="2000" b="1" dirty="0"/>
              <a:t>(in Acts 2 &amp; Acts 10)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BCD3AB-E863-C2B1-A760-4A219C06DB92}"/>
              </a:ext>
            </a:extLst>
          </p:cNvPr>
          <p:cNvCxnSpPr/>
          <p:nvPr/>
        </p:nvCxnSpPr>
        <p:spPr>
          <a:xfrm>
            <a:off x="10106025" y="5038725"/>
            <a:ext cx="0" cy="66675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CAE71AA-B2BF-3F39-39EB-20DB657820A2}"/>
              </a:ext>
            </a:extLst>
          </p:cNvPr>
          <p:cNvSpPr/>
          <p:nvPr/>
        </p:nvSpPr>
        <p:spPr>
          <a:xfrm>
            <a:off x="8886825" y="5957888"/>
            <a:ext cx="390526" cy="523875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6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687398"/>
            <a:ext cx="11881022" cy="5170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 did the Holy Spirit interrupt Peter, as he began to speak, to be poured out on the Gentiles in Acts 10? 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Look at the first words of Peter’s sermon (10:34-35)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Jews “were astonished…because the gift of the Holy Spirit had been poured out on the Gentiles also” (10:45) = a CLEAR message from God to the Jews regarding the Gentiles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“same gift” to the Gentiles (11:17) meant that the Gentiles were “also granted” the opportunity to eternal “life” (11:18) and needed to hear what Peter had come to preach</a:t>
            </a:r>
          </a:p>
          <a:p>
            <a:pPr>
              <a:lnSpc>
                <a:spcPct val="100000"/>
              </a:lnSpc>
            </a:pPr>
            <a:r>
              <a:rPr lang="en-US" dirty="0"/>
              <a:t>Peter, then, preached the life, death and resurrection of Christ (10:36-42)</a:t>
            </a:r>
          </a:p>
          <a:p>
            <a:pPr>
              <a:lnSpc>
                <a:spcPct val="100000"/>
              </a:lnSpc>
            </a:pPr>
            <a:r>
              <a:rPr lang="en-US" dirty="0"/>
              <a:t>Peter taught that one must “believe” in Christ to be saved (10:43)</a:t>
            </a:r>
          </a:p>
          <a:p>
            <a:pPr>
              <a:lnSpc>
                <a:spcPct val="100000"/>
              </a:lnSpc>
            </a:pPr>
            <a:r>
              <a:rPr lang="en-US" dirty="0"/>
              <a:t>Peter taught that one must “repent” to have life (11:18)</a:t>
            </a:r>
          </a:p>
          <a:p>
            <a:pPr>
              <a:lnSpc>
                <a:spcPct val="100000"/>
              </a:lnSpc>
            </a:pPr>
            <a:r>
              <a:rPr lang="en-US" dirty="0"/>
              <a:t>Peter commanded to be baptized in the name of Christ to be saved (10:48; cf. 2:38)</a:t>
            </a:r>
          </a:p>
          <a:p>
            <a:pPr>
              <a:lnSpc>
                <a:spcPct val="100000"/>
              </a:lnSpc>
            </a:pPr>
            <a:r>
              <a:rPr lang="en-US" dirty="0"/>
              <a:t>At that point, Cornelius and his household were saved (11:14; 10:43; 11:18; 2:38)</a:t>
            </a:r>
          </a:p>
          <a:p>
            <a:pPr>
              <a:lnSpc>
                <a:spcPct val="100000"/>
              </a:lnSpc>
            </a:pPr>
            <a:r>
              <a:rPr lang="en-US" dirty="0"/>
              <a:t>The door of salvation was opened wide to the Gentiles (1:8; 11:18)</a:t>
            </a:r>
          </a:p>
        </p:txBody>
      </p:sp>
      <p:pic>
        <p:nvPicPr>
          <p:cNvPr id="7" name="Picture 6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3FC05257-176D-DB90-473F-F48AC128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2"/>
          <a:stretch/>
        </p:blipFill>
        <p:spPr>
          <a:xfrm>
            <a:off x="504" y="284"/>
            <a:ext cx="12190992" cy="1555140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09C36D3F-B175-CFE1-A20E-0D421F3D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697619"/>
            <a:ext cx="2173381" cy="224118"/>
          </a:xfrm>
          <a:prstGeom prst="rect">
            <a:avLst/>
          </a:prstGeom>
        </p:spPr>
      </p:pic>
      <p:pic>
        <p:nvPicPr>
          <p:cNvPr id="4" name="Picture 3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2B33A46E-10F4-3A11-414C-767EB0514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1371600"/>
            <a:ext cx="12190992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2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235695-4EF7-DED7-4591-166DE5743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2"/>
          <a:stretch/>
        </p:blipFill>
        <p:spPr>
          <a:xfrm>
            <a:off x="504" y="283"/>
            <a:ext cx="12190992" cy="1645637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27ECC0-60DF-1BE5-7F24-7D544D9C9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46666"/>
          <a:stretch/>
        </p:blipFill>
        <p:spPr>
          <a:xfrm>
            <a:off x="504" y="1645920"/>
            <a:ext cx="12190992" cy="2011680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2D7B0E-48BE-974C-A854-A32695193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9" b="23998"/>
          <a:stretch/>
        </p:blipFill>
        <p:spPr>
          <a:xfrm>
            <a:off x="504" y="3832167"/>
            <a:ext cx="12190992" cy="137991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D4304D-CB72-02F0-0FFE-8523C4941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2"/>
          <a:stretch/>
        </p:blipFill>
        <p:spPr>
          <a:xfrm>
            <a:off x="504" y="5212080"/>
            <a:ext cx="12190992" cy="1645636"/>
          </a:xfrm>
          <a:prstGeom prst="rect">
            <a:avLst/>
          </a:prstGeom>
        </p:spPr>
      </p:pic>
      <p:pic>
        <p:nvPicPr>
          <p:cNvPr id="2" name="Picture 1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42AFADD8-5D23-93B7-86FC-D16F4FA9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8900" b="86670"/>
          <a:stretch/>
        </p:blipFill>
        <p:spPr>
          <a:xfrm>
            <a:off x="331694" y="690282"/>
            <a:ext cx="2054319" cy="224118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05C24377-4701-5022-1FBB-D3C3392E0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2176182"/>
            <a:ext cx="2173381" cy="224118"/>
          </a:xfrm>
          <a:prstGeom prst="rect">
            <a:avLst/>
          </a:prstGeom>
        </p:spPr>
      </p:pic>
      <p:pic>
        <p:nvPicPr>
          <p:cNvPr id="4" name="Picture 3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1081732E-CFE8-84D8-215C-CF845CAA6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4383794"/>
            <a:ext cx="2173381" cy="224118"/>
          </a:xfrm>
          <a:prstGeom prst="rect">
            <a:avLst/>
          </a:prstGeom>
        </p:spPr>
      </p:pic>
      <p:pic>
        <p:nvPicPr>
          <p:cNvPr id="7" name="Picture 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AC0FCACF-6EF8-4CF7-30E7-DD1C4BF91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062" r="79456" b="86670"/>
          <a:stretch/>
        </p:blipFill>
        <p:spPr>
          <a:xfrm>
            <a:off x="331694" y="5863024"/>
            <a:ext cx="2173381" cy="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2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2395194"/>
            <a:ext cx="11751276" cy="4034181"/>
          </a:xfrm>
        </p:spPr>
        <p:txBody>
          <a:bodyPr>
            <a:normAutofit/>
          </a:bodyPr>
          <a:lstStyle/>
          <a:p>
            <a:r>
              <a:rPr lang="en-US" sz="3200" dirty="0"/>
              <a:t>If the Gentiles receiving the Holy Spirit before their baptism in Acts 10 proves that baptism is not essential to salvation, then:</a:t>
            </a:r>
          </a:p>
          <a:p>
            <a:pPr lvl="1"/>
            <a:r>
              <a:rPr lang="en-US" sz="2800" dirty="0"/>
              <a:t>What does receiving the Holy Spirit before repentance prove?</a:t>
            </a:r>
          </a:p>
          <a:p>
            <a:pPr lvl="1"/>
            <a:r>
              <a:rPr lang="en-US" sz="2800" dirty="0"/>
              <a:t>What does receiving the Holy Spirit before believing prove?</a:t>
            </a:r>
          </a:p>
          <a:p>
            <a:pPr lvl="1"/>
            <a:r>
              <a:rPr lang="en-US" sz="2800" dirty="0"/>
              <a:t>What does receiving the Holy Spirit before hearing the Word prove?</a:t>
            </a:r>
          </a:p>
          <a:p>
            <a:r>
              <a:rPr lang="en-US" sz="3200" dirty="0"/>
              <a:t>Are those not essential for salvation either?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2BE632C-6F05-26F2-A354-10945588A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11"/>
          <a:stretch/>
        </p:blipFill>
        <p:spPr>
          <a:xfrm>
            <a:off x="504" y="284"/>
            <a:ext cx="12190992" cy="2186736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CACB31D6-10D2-39E4-4CCB-58FC5F909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2076450"/>
            <a:ext cx="12190992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1C271-2C36-8BF9-9043-50FF6BCD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24" y="1743956"/>
            <a:ext cx="11881022" cy="4963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By believing that Jesus is the Son of God – Acts 10:43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By repenting of your sins and turning toward God – Acts 11:18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By confessing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By being baptized into Christ – Acts 10:48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that, at that point, 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that, at that point, 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that, at that point, 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By continuing faithfully with the Lord – Acts 11:23</a:t>
            </a:r>
          </a:p>
        </p:txBody>
      </p:sp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C20CBB90-7C6D-6FF4-4A05-EB252CAD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0"/>
          <a:stretch/>
        </p:blipFill>
        <p:spPr>
          <a:xfrm>
            <a:off x="504" y="283"/>
            <a:ext cx="12190992" cy="1734249"/>
          </a:xfrm>
          <a:prstGeom prst="rect">
            <a:avLst/>
          </a:prstGeom>
        </p:spPr>
      </p:pic>
      <p:pic>
        <p:nvPicPr>
          <p:cNvPr id="3" name="Picture 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65700E29-88D9-0D21-09F7-0608912F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74863"/>
          <a:stretch/>
        </p:blipFill>
        <p:spPr>
          <a:xfrm>
            <a:off x="504" y="1533525"/>
            <a:ext cx="12190992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10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978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2024-06-16T18:39:17Z</dcterms:created>
  <dcterms:modified xsi:type="dcterms:W3CDTF">2024-06-16T21:20:22Z</dcterms:modified>
</cp:coreProperties>
</file>