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12DF-A8A8-9586-59A5-48B5F9A4E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58716-F5E9-3106-F12F-297E39C54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3FB56-505F-8382-FE1C-AE44441A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0B8F-57DD-50BC-6CC8-ABCD6C34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EAF5F-B393-170B-A41C-6975A151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hand holding a bridge with people walking&#10;&#10;Description automatically generated">
            <a:extLst>
              <a:ext uri="{FF2B5EF4-FFF2-40B4-BE49-F238E27FC236}">
                <a16:creationId xmlns:a16="http://schemas.microsoft.com/office/drawing/2014/main" id="{126557CC-5409-C796-12FC-DB951BD4D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2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6FDC-6818-3112-8F14-1E9349EE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EC0FA-6AB8-3DB7-869A-CBBD3D50D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D460D-67FA-8288-92D1-6B813FDBF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A4638-620F-9052-DB60-FC164CE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1DBA3-DDCE-1BB6-2970-B4F5BD67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5E731-97DE-0FEA-0188-DC626FA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72C5-76A6-2BF4-9B44-68714791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EC763-4919-38D7-0A67-8F0C73B55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4B5E4-EE05-408C-4A0F-E6C50710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DDE8-4AF9-508A-B7BC-4F33E817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286C-D762-A334-D4CB-EF077E65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50315-33C5-3F56-E96A-CCDC80F1F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2BD9D-8FAC-42BF-25AE-B4D5A9D50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2F862-E8BB-A3B0-751F-DFE9812A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FDF4-3955-7E12-9B25-72B4F06D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925D1-A7C2-A14D-5996-6878A47E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28337A47-AC99-9086-E131-2C2DE1644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238" y="1825624"/>
            <a:ext cx="10396150" cy="5032375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31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red and blue text&#10;&#10;Description automatically generated">
            <a:extLst>
              <a:ext uri="{FF2B5EF4-FFF2-40B4-BE49-F238E27FC236}">
                <a16:creationId xmlns:a16="http://schemas.microsoft.com/office/drawing/2014/main" id="{12EBF92F-05F3-916A-AC12-04FFD469E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688758"/>
            <a:ext cx="11228172" cy="5169242"/>
          </a:xfrm>
        </p:spPr>
        <p:txBody>
          <a:bodyPr>
            <a:normAutofit/>
          </a:bodyPr>
          <a:lstStyle>
            <a:lvl1pPr marL="346075" indent="-346075">
              <a:defRPr sz="3200" b="1"/>
            </a:lvl1pPr>
            <a:lvl2pPr marL="914400" indent="-344488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44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8EFA-F6DA-7FA7-9A29-7EF16937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902FE-F09E-F281-A845-302F333E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7A3D-93D8-4434-5A8B-66A46ADD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AB52D-D89F-8B9D-5FC7-7BCD6B55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EDD6E-39FC-DB95-C44D-53028684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D682-B127-B534-9904-3921AC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4E5E-14D1-5A0A-E24B-04E4C932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48C1-37FB-5EAA-B4D9-90D5BA931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9EF17-3E50-CCCB-79FD-97B879DA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07B72-904A-A9F5-F845-DD4C4B9B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919D8-348B-D9C7-F428-4E81AB9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5751-1E2E-8EED-7700-32652D89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66ED-D5F3-C300-2BBE-2666546D1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5E412-566A-D9D3-CD4E-DB6A589E0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28CFD-68D9-D6DD-A1F5-C98CE74B5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4202-C2D5-94C9-99A6-F1ECBD69C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4D890-5D09-3D42-F45C-1ACC900E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0A14C-FE67-8547-51AA-AE662051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4C288-2C22-81CC-98E6-19B68838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7BEB-722B-F589-F15F-4290C36D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57347-2A2E-04F0-24F2-5213C979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94702-4DCC-02B9-EAFA-DF87DE35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87823-C54B-7F84-8914-B0EAEC4F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F4C4D-7B75-D3CB-8CA2-43870697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60315-773A-4202-6C6C-C6AF5C6B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DA3B7-683F-2032-2C93-CF4F6466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F90E-6A25-5E38-0FAA-04D4C1D7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F21A4-3745-6E85-8F70-C4239754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A6EA7-F2FF-8C54-1BE3-7C33CE459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C99DC-6E17-9708-D6F2-B93970D6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E58FC-C35F-DB0C-9005-9331E12F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7972A-DCCF-7046-C6C3-AF3ABBD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C42F4-C4FD-98A8-3AF9-A0BA7B97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578BA-4440-14AE-BACC-1A21C93E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5CE6-B921-A463-BD2A-BE9EBB2E5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4FE1-4847-4C10-B56B-4CA64CBDAF42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53D4C-6A8D-BE13-E03D-39BBBAE6A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978F-9B30-A669-DC89-2944B30DF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5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376815"/>
            <a:ext cx="10648228" cy="2178252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3200" dirty="0"/>
              <a:t>Listen to God (1:5, 7, 8-9)</a:t>
            </a:r>
          </a:p>
          <a:p>
            <a:pPr marL="347663" indent="-347663"/>
            <a:r>
              <a:rPr lang="en-US" sz="3200" dirty="0"/>
              <a:t>Talk to God (1:5-11)</a:t>
            </a:r>
          </a:p>
          <a:p>
            <a:pPr marL="347663" indent="-347663"/>
            <a:r>
              <a:rPr lang="en-US" sz="3200" dirty="0"/>
              <a:t>Goal for This Week:  </a:t>
            </a:r>
            <a:br>
              <a:rPr lang="en-US" sz="3200" dirty="0"/>
            </a:br>
            <a:r>
              <a:rPr lang="en-US" sz="3200" dirty="0"/>
              <a:t>Get with God in the book of Philippians</a:t>
            </a:r>
          </a:p>
        </p:txBody>
      </p:sp>
      <p:pic>
        <p:nvPicPr>
          <p:cNvPr id="10" name="Picture 9" descr="A black screen with red text&#10;&#10;Description automatically generated">
            <a:extLst>
              <a:ext uri="{FF2B5EF4-FFF2-40B4-BE49-F238E27FC236}">
                <a16:creationId xmlns:a16="http://schemas.microsoft.com/office/drawing/2014/main" id="{0C8B88F5-640A-8D5D-6B0F-07AAADF2E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21453" r="89503" b="19755"/>
          <a:stretch/>
        </p:blipFill>
        <p:spPr>
          <a:xfrm>
            <a:off x="382384" y="1471354"/>
            <a:ext cx="897775" cy="4031672"/>
          </a:xfrm>
          <a:prstGeom prst="rect">
            <a:avLst/>
          </a:prstGeom>
        </p:spPr>
      </p:pic>
      <p:pic>
        <p:nvPicPr>
          <p:cNvPr id="12" name="Picture 11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9680A04-3EE6-1722-EFCE-7D94E7D3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23998" r="64515" b="67409"/>
          <a:stretch/>
        </p:blipFill>
        <p:spPr>
          <a:xfrm>
            <a:off x="1022464" y="1645920"/>
            <a:ext cx="3304003" cy="589280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83F2BC4-87FC-EE9A-AF12-B865D4352B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7" t="20833" r="5711" b="63652"/>
          <a:stretch/>
        </p:blipFill>
        <p:spPr>
          <a:xfrm>
            <a:off x="4408714" y="1408573"/>
            <a:ext cx="3962400" cy="10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628666"/>
            <a:ext cx="10911840" cy="3098705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3200" dirty="0"/>
              <a:t>Reach out to those outside of Christ (Acts 18:24-28)</a:t>
            </a:r>
          </a:p>
          <a:p>
            <a:pPr marL="347663" indent="-347663"/>
            <a:r>
              <a:rPr lang="en-US" sz="3200" dirty="0"/>
              <a:t>Reach out to those inside of Christ (Rom. 16:3-5; cf. Jas. 1:27)</a:t>
            </a:r>
          </a:p>
          <a:p>
            <a:pPr marL="347663" indent="-347663"/>
            <a:r>
              <a:rPr lang="en-US" sz="3200" dirty="0"/>
              <a:t>Goal for This Week: </a:t>
            </a:r>
            <a:br>
              <a:rPr lang="en-US" sz="3200" dirty="0"/>
            </a:br>
            <a:r>
              <a:rPr lang="en-US" sz="3200" dirty="0"/>
              <a:t>Reach out to one person in each category per day</a:t>
            </a:r>
          </a:p>
        </p:txBody>
      </p:sp>
      <p:pic>
        <p:nvPicPr>
          <p:cNvPr id="10" name="Picture 9" descr="A black screen with red text&#10;&#10;Description automatically generated">
            <a:extLst>
              <a:ext uri="{FF2B5EF4-FFF2-40B4-BE49-F238E27FC236}">
                <a16:creationId xmlns:a16="http://schemas.microsoft.com/office/drawing/2014/main" id="{0C8B88F5-640A-8D5D-6B0F-07AAADF2E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21453" r="89503" b="19755"/>
          <a:stretch/>
        </p:blipFill>
        <p:spPr>
          <a:xfrm>
            <a:off x="382384" y="1471354"/>
            <a:ext cx="897775" cy="4031672"/>
          </a:xfrm>
          <a:prstGeom prst="rect">
            <a:avLst/>
          </a:prstGeom>
        </p:spPr>
      </p:pic>
      <p:pic>
        <p:nvPicPr>
          <p:cNvPr id="12" name="Picture 11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9680A04-3EE6-1722-EFCE-7D94E7D3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23998" r="64515" b="67409"/>
          <a:stretch/>
        </p:blipFill>
        <p:spPr>
          <a:xfrm>
            <a:off x="1022464" y="1645920"/>
            <a:ext cx="3304003" cy="589280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6072C43B-D5D7-19A0-A908-7975382E6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35137" r="48571" b="50000"/>
          <a:stretch/>
        </p:blipFill>
        <p:spPr>
          <a:xfrm>
            <a:off x="1022464" y="2409766"/>
            <a:ext cx="5247707" cy="1019234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1E186B4-B2AC-19BE-541D-0CA09D2D4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9" t="36507" r="1426" b="48630"/>
          <a:stretch/>
        </p:blipFill>
        <p:spPr>
          <a:xfrm>
            <a:off x="6379029" y="2427512"/>
            <a:ext cx="4996543" cy="10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6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4641033"/>
            <a:ext cx="10911840" cy="2151651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3200" dirty="0"/>
              <a:t>Confess your shortcomings to God (Psa. 51:1-9)</a:t>
            </a:r>
          </a:p>
          <a:p>
            <a:pPr marL="347663" indent="-347663"/>
            <a:r>
              <a:rPr lang="en-US" sz="3200" dirty="0"/>
              <a:t>Conquer your shortcomings with and for God (Psa. 51:10-17)</a:t>
            </a:r>
          </a:p>
          <a:p>
            <a:pPr marL="347663" indent="-347663"/>
            <a:r>
              <a:rPr lang="en-US" sz="3200" dirty="0"/>
              <a:t>Goal for This Week:  </a:t>
            </a:r>
            <a:br>
              <a:rPr lang="en-US" sz="3200" dirty="0"/>
            </a:br>
            <a:r>
              <a:rPr lang="en-US" sz="3200" dirty="0"/>
              <a:t>Intensely pray for help, memorize and recite Scripture</a:t>
            </a:r>
          </a:p>
        </p:txBody>
      </p:sp>
      <p:pic>
        <p:nvPicPr>
          <p:cNvPr id="10" name="Picture 9" descr="A black screen with red text&#10;&#10;Description automatically generated">
            <a:extLst>
              <a:ext uri="{FF2B5EF4-FFF2-40B4-BE49-F238E27FC236}">
                <a16:creationId xmlns:a16="http://schemas.microsoft.com/office/drawing/2014/main" id="{0C8B88F5-640A-8D5D-6B0F-07AAADF2E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21453" r="89503" b="19755"/>
          <a:stretch/>
        </p:blipFill>
        <p:spPr>
          <a:xfrm>
            <a:off x="382384" y="1471354"/>
            <a:ext cx="897775" cy="4031672"/>
          </a:xfrm>
          <a:prstGeom prst="rect">
            <a:avLst/>
          </a:prstGeom>
        </p:spPr>
      </p:pic>
      <p:pic>
        <p:nvPicPr>
          <p:cNvPr id="12" name="Picture 11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9680A04-3EE6-1722-EFCE-7D94E7D3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23998" r="64515" b="67409"/>
          <a:stretch/>
        </p:blipFill>
        <p:spPr>
          <a:xfrm>
            <a:off x="1022464" y="1645920"/>
            <a:ext cx="3304003" cy="589280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6072C43B-D5D7-19A0-A908-7975382E6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35137" r="48571" b="50000"/>
          <a:stretch/>
        </p:blipFill>
        <p:spPr>
          <a:xfrm>
            <a:off x="1022464" y="2409766"/>
            <a:ext cx="5247707" cy="1019234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0B97532B-65BE-2034-4613-0AAE6DA3C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51270" r="18748" b="35078"/>
          <a:stretch/>
        </p:blipFill>
        <p:spPr>
          <a:xfrm>
            <a:off x="1022464" y="3516086"/>
            <a:ext cx="8883536" cy="936171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A77A98E-ECBF-8A58-8988-FFE8D2AA5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6" t="59525" r="11247" b="25395"/>
          <a:stretch/>
        </p:blipFill>
        <p:spPr>
          <a:xfrm>
            <a:off x="9677400" y="3984172"/>
            <a:ext cx="2491740" cy="10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60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5534889"/>
            <a:ext cx="10617926" cy="124690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200" dirty="0"/>
              <a:t>Worship is an action that involves “desire” (Luke 22:15)</a:t>
            </a:r>
          </a:p>
          <a:p>
            <a:pPr>
              <a:lnSpc>
                <a:spcPct val="70000"/>
              </a:lnSpc>
            </a:pPr>
            <a:r>
              <a:rPr lang="en-US" sz="2200" dirty="0"/>
              <a:t>Worship is a reciprocal action that involves “with you” (Luke 22:15; cf. Matt. 26:29)</a:t>
            </a:r>
          </a:p>
          <a:p>
            <a:pPr>
              <a:lnSpc>
                <a:spcPct val="70000"/>
              </a:lnSpc>
            </a:pPr>
            <a:r>
              <a:rPr lang="en-US" sz="2200" dirty="0"/>
              <a:t>Goal for This Week: Focus on how each of the 5 avenues of worship personally involves (1) me, (2) my brethren “with” me, and (3) my Jesus</a:t>
            </a:r>
          </a:p>
        </p:txBody>
      </p:sp>
      <p:pic>
        <p:nvPicPr>
          <p:cNvPr id="10" name="Picture 9" descr="A black screen with red text&#10;&#10;Description automatically generated">
            <a:extLst>
              <a:ext uri="{FF2B5EF4-FFF2-40B4-BE49-F238E27FC236}">
                <a16:creationId xmlns:a16="http://schemas.microsoft.com/office/drawing/2014/main" id="{0C8B88F5-640A-8D5D-6B0F-07AAADF2E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21453" r="89503" b="19755"/>
          <a:stretch/>
        </p:blipFill>
        <p:spPr>
          <a:xfrm>
            <a:off x="382384" y="1471354"/>
            <a:ext cx="897775" cy="4031672"/>
          </a:xfrm>
          <a:prstGeom prst="rect">
            <a:avLst/>
          </a:prstGeom>
        </p:spPr>
      </p:pic>
      <p:pic>
        <p:nvPicPr>
          <p:cNvPr id="12" name="Picture 11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9680A04-3EE6-1722-EFCE-7D94E7D3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66668" r="44821" b="18979"/>
          <a:stretch/>
        </p:blipFill>
        <p:spPr>
          <a:xfrm>
            <a:off x="1022464" y="4572000"/>
            <a:ext cx="5704907" cy="984250"/>
          </a:xfrm>
          <a:prstGeom prst="rect">
            <a:avLst/>
          </a:prstGeom>
        </p:spPr>
      </p:pic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33D50B2F-0667-726D-0360-83D98F137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23998" r="64515" b="67409"/>
          <a:stretch/>
        </p:blipFill>
        <p:spPr>
          <a:xfrm>
            <a:off x="1022464" y="1645920"/>
            <a:ext cx="3304003" cy="589280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4476522-87F8-13AC-A42B-2CF6AC5A9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35137" r="48571" b="50000"/>
          <a:stretch/>
        </p:blipFill>
        <p:spPr>
          <a:xfrm>
            <a:off x="1022464" y="2409766"/>
            <a:ext cx="5247707" cy="1019234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9DD9E00-D3C7-4DEF-08AF-62653F8E8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51270" r="18748" b="35078"/>
          <a:stretch/>
        </p:blipFill>
        <p:spPr>
          <a:xfrm>
            <a:off x="1022464" y="3516086"/>
            <a:ext cx="8883536" cy="936171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ADDC33-C17E-423A-5E85-7B9FA818D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2" t="77145" r="7139" b="6663"/>
          <a:stretch/>
        </p:blipFill>
        <p:spPr>
          <a:xfrm>
            <a:off x="6858000" y="4376466"/>
            <a:ext cx="3559629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5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</a:pPr>
            <a:r>
              <a:rPr lang="en-US" sz="3200" dirty="0"/>
              <a:t>Believe Jesus is the Son of God – John 3:16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Confess your faith in Jesus Christ – Romans 10:10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Be immersed into Christ – Acts 22:16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6432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259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2024-06-08T22:29:54Z</dcterms:created>
  <dcterms:modified xsi:type="dcterms:W3CDTF">2024-06-09T12:41:03Z</dcterms:modified>
</cp:coreProperties>
</file>