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5" r:id="rId5"/>
    <p:sldId id="266" r:id="rId6"/>
    <p:sldId id="267" r:id="rId7"/>
    <p:sldId id="264" r:id="rId8"/>
    <p:sldId id="268" r:id="rId9"/>
    <p:sldId id="269" r:id="rId10"/>
    <p:sldId id="270" r:id="rId11"/>
    <p:sldId id="271" r:id="rId12"/>
    <p:sldId id="272" r:id="rId13"/>
    <p:sldId id="274"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FCC5-0AEB-DC2F-B4F6-6CE601B6D7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620701-D56A-8D55-69AE-50F9BDC0F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59E78A-1CAC-3B3A-3EC8-EAB829E0C662}"/>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5" name="Footer Placeholder 4">
            <a:extLst>
              <a:ext uri="{FF2B5EF4-FFF2-40B4-BE49-F238E27FC236}">
                <a16:creationId xmlns:a16="http://schemas.microsoft.com/office/drawing/2014/main" id="{F0188346-9542-9BB0-F820-D422F789B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5F579-D244-CB4E-E565-94A24741279C}"/>
              </a:ext>
            </a:extLst>
          </p:cNvPr>
          <p:cNvSpPr>
            <a:spLocks noGrp="1"/>
          </p:cNvSpPr>
          <p:nvPr>
            <p:ph type="sldNum" sz="quarter" idx="12"/>
          </p:nvPr>
        </p:nvSpPr>
        <p:spPr/>
        <p:txBody>
          <a:bodyPr/>
          <a:lstStyle/>
          <a:p>
            <a:fld id="{3A560261-2062-4D49-B488-EB360C3292C5}" type="slidenum">
              <a:rPr lang="en-US" smtClean="0"/>
              <a:t>‹#›</a:t>
            </a:fld>
            <a:endParaRPr lang="en-US"/>
          </a:p>
        </p:txBody>
      </p:sp>
      <p:pic>
        <p:nvPicPr>
          <p:cNvPr id="8" name="Picture 7" descr="A red background with lego figures&#10;&#10;Description automatically generated">
            <a:extLst>
              <a:ext uri="{FF2B5EF4-FFF2-40B4-BE49-F238E27FC236}">
                <a16:creationId xmlns:a16="http://schemas.microsoft.com/office/drawing/2014/main" id="{F12A2FE8-9A12-7F15-06F1-C900C9BC65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925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CBE0-1B9C-8670-90C6-2618F23B5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32C5C-0D8A-D7A4-F88B-6A4E5A3E5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1FA78-77D6-0E4E-EA41-4217D71364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F5AFDF-681D-4689-ECA8-4308848B74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F2BC72-F35E-A16C-3049-1BD18D8F37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17469A-A448-BB19-ACF8-7DCBECC9D225}"/>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8" name="Footer Placeholder 7">
            <a:extLst>
              <a:ext uri="{FF2B5EF4-FFF2-40B4-BE49-F238E27FC236}">
                <a16:creationId xmlns:a16="http://schemas.microsoft.com/office/drawing/2014/main" id="{52ACABEC-B5A3-F959-3285-BF7B70F291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5D8BA-9450-2EE4-B2B6-16FE1AF6DD20}"/>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120899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A37B-E20E-CB21-F5E1-BFE437101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0DF85E-6408-4CC2-874F-352707F8F733}"/>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4" name="Footer Placeholder 3">
            <a:extLst>
              <a:ext uri="{FF2B5EF4-FFF2-40B4-BE49-F238E27FC236}">
                <a16:creationId xmlns:a16="http://schemas.microsoft.com/office/drawing/2014/main" id="{558286F8-5838-DD02-7238-B2DE3E62E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F009D5-B528-B309-204E-CF3CEE4ED0EF}"/>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8763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859B3-111C-0A2F-7EF3-E7FD13396DC0}"/>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3" name="Footer Placeholder 2">
            <a:extLst>
              <a:ext uri="{FF2B5EF4-FFF2-40B4-BE49-F238E27FC236}">
                <a16:creationId xmlns:a16="http://schemas.microsoft.com/office/drawing/2014/main" id="{A305264D-7D25-0C1C-3AD9-C7F392E22D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898F8-5CCF-639E-C9F6-8B057EA14990}"/>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241271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A2C3-0B06-38DF-C155-C044D2C3D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67C33-61C9-1409-9DDD-9D28CD4D9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DC38CC-46ED-60F4-C927-2DF30458A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B8423-707B-B5D4-8EF0-548FE18759CC}"/>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6" name="Footer Placeholder 5">
            <a:extLst>
              <a:ext uri="{FF2B5EF4-FFF2-40B4-BE49-F238E27FC236}">
                <a16:creationId xmlns:a16="http://schemas.microsoft.com/office/drawing/2014/main" id="{7154B5A6-0CD5-3894-3123-86648B63E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AE626-2726-44E9-A2FC-0B9B94E048C6}"/>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3926906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BF06-4313-42B6-A8B7-9E0840113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E3CD33-0654-E77B-6C3B-200D26887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40671B-A14C-6165-A111-EC993E208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F9ED7-1752-362F-E917-D248F801C691}"/>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6" name="Footer Placeholder 5">
            <a:extLst>
              <a:ext uri="{FF2B5EF4-FFF2-40B4-BE49-F238E27FC236}">
                <a16:creationId xmlns:a16="http://schemas.microsoft.com/office/drawing/2014/main" id="{245C8014-BD32-CA0E-CA2B-ACCFD0D9C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DAE2C-EA29-8095-F3C8-D64BF826BE90}"/>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180987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0160-D6BE-29C2-FBB7-B1AF8CBCCB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05BF51-6F26-697C-497A-AFDB26E5C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9120F-76CC-2A42-531C-342BA5F88C3C}"/>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5" name="Footer Placeholder 4">
            <a:extLst>
              <a:ext uri="{FF2B5EF4-FFF2-40B4-BE49-F238E27FC236}">
                <a16:creationId xmlns:a16="http://schemas.microsoft.com/office/drawing/2014/main" id="{7D87835B-116D-09B7-9336-03567D9F8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B907E-F937-8CD1-5E95-F688496A86C1}"/>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2807060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1300A-89D1-3C54-AC34-278211F565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0D46F-88D0-A973-7A7E-19E87365E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496B7-6762-5789-A09D-E493140BB96D}"/>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5" name="Footer Placeholder 4">
            <a:extLst>
              <a:ext uri="{FF2B5EF4-FFF2-40B4-BE49-F238E27FC236}">
                <a16:creationId xmlns:a16="http://schemas.microsoft.com/office/drawing/2014/main" id="{CFBA58D7-CC66-E9E6-B3DF-00E458CE3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46A52-DE87-2692-17D0-BB1D3242C671}"/>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16882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red rectangular object with yellow text&#10;&#10;Description automatically generated">
            <a:extLst>
              <a:ext uri="{FF2B5EF4-FFF2-40B4-BE49-F238E27FC236}">
                <a16:creationId xmlns:a16="http://schemas.microsoft.com/office/drawing/2014/main" id="{C39E77FC-4B04-C64A-4630-64BC009A18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41D712-31E4-7D1D-A337-B56C9ED18AC7}"/>
              </a:ext>
            </a:extLst>
          </p:cNvPr>
          <p:cNvSpPr>
            <a:spLocks noGrp="1"/>
          </p:cNvSpPr>
          <p:nvPr>
            <p:ph idx="1"/>
          </p:nvPr>
        </p:nvSpPr>
        <p:spPr>
          <a:xfrm>
            <a:off x="159798" y="1713390"/>
            <a:ext cx="11892159" cy="5144609"/>
          </a:xfrm>
        </p:spPr>
        <p:txBody>
          <a:bodyPr/>
          <a:lstStyle>
            <a:lvl1pPr>
              <a:defRPr b="1">
                <a:solidFill>
                  <a:schemeClr val="bg1"/>
                </a:solidFill>
                <a:effectLst>
                  <a:glow rad="63500">
                    <a:schemeClr val="tx1"/>
                  </a:glow>
                </a:effectLst>
              </a:defRPr>
            </a:lvl1pPr>
            <a:lvl2pPr marL="746125" indent="-288925">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A red and yellow rectangle with black text&#10;&#10;Description automatically generated">
            <a:extLst>
              <a:ext uri="{FF2B5EF4-FFF2-40B4-BE49-F238E27FC236}">
                <a16:creationId xmlns:a16="http://schemas.microsoft.com/office/drawing/2014/main" id="{9EEEF735-B079-5738-61BF-520C4FCE5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41D712-31E4-7D1D-A337-B56C9ED18AC7}"/>
              </a:ext>
            </a:extLst>
          </p:cNvPr>
          <p:cNvSpPr>
            <a:spLocks noGrp="1"/>
          </p:cNvSpPr>
          <p:nvPr>
            <p:ph idx="1"/>
          </p:nvPr>
        </p:nvSpPr>
        <p:spPr>
          <a:xfrm>
            <a:off x="159798" y="1713390"/>
            <a:ext cx="11892159" cy="5144609"/>
          </a:xfrm>
        </p:spPr>
        <p:txBody>
          <a:bodyPr/>
          <a:lstStyle>
            <a:lvl1pPr>
              <a:defRPr b="1">
                <a:solidFill>
                  <a:schemeClr val="bg1"/>
                </a:solidFill>
                <a:effectLst>
                  <a:glow rad="63500">
                    <a:schemeClr val="tx1"/>
                  </a:glow>
                </a:effectLst>
              </a:defRPr>
            </a:lvl1pPr>
            <a:lvl2pPr marL="746125" indent="-288925">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4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A red and yellow rectangle with black text&#10;&#10;Description automatically generated">
            <a:extLst>
              <a:ext uri="{FF2B5EF4-FFF2-40B4-BE49-F238E27FC236}">
                <a16:creationId xmlns:a16="http://schemas.microsoft.com/office/drawing/2014/main" id="{4EBC38E0-ACCB-055F-25A7-59BF0E2C73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41D712-31E4-7D1D-A337-B56C9ED18AC7}"/>
              </a:ext>
            </a:extLst>
          </p:cNvPr>
          <p:cNvSpPr>
            <a:spLocks noGrp="1"/>
          </p:cNvSpPr>
          <p:nvPr>
            <p:ph idx="1"/>
          </p:nvPr>
        </p:nvSpPr>
        <p:spPr>
          <a:xfrm>
            <a:off x="159798" y="1713390"/>
            <a:ext cx="11892159" cy="5144609"/>
          </a:xfrm>
        </p:spPr>
        <p:txBody>
          <a:bodyPr/>
          <a:lstStyle>
            <a:lvl1pPr>
              <a:defRPr b="1">
                <a:solidFill>
                  <a:schemeClr val="bg1"/>
                </a:solidFill>
                <a:effectLst>
                  <a:glow rad="63500">
                    <a:schemeClr val="tx1"/>
                  </a:glow>
                </a:effectLst>
              </a:defRPr>
            </a:lvl1pPr>
            <a:lvl2pPr marL="746125" indent="-288925">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336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red and yellow rectangle with black text&#10;&#10;Description automatically generated">
            <a:extLst>
              <a:ext uri="{FF2B5EF4-FFF2-40B4-BE49-F238E27FC236}">
                <a16:creationId xmlns:a16="http://schemas.microsoft.com/office/drawing/2014/main" id="{DFD9BAC1-D8DF-3A8F-E14E-93732CA7F4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41D712-31E4-7D1D-A337-B56C9ED18AC7}"/>
              </a:ext>
            </a:extLst>
          </p:cNvPr>
          <p:cNvSpPr>
            <a:spLocks noGrp="1"/>
          </p:cNvSpPr>
          <p:nvPr>
            <p:ph idx="1"/>
          </p:nvPr>
        </p:nvSpPr>
        <p:spPr>
          <a:xfrm>
            <a:off x="159798" y="1713390"/>
            <a:ext cx="11892159" cy="5144609"/>
          </a:xfrm>
        </p:spPr>
        <p:txBody>
          <a:bodyPr/>
          <a:lstStyle>
            <a:lvl1pPr>
              <a:defRPr b="1">
                <a:solidFill>
                  <a:schemeClr val="bg1"/>
                </a:solidFill>
                <a:effectLst>
                  <a:glow rad="63500">
                    <a:schemeClr val="tx1"/>
                  </a:glow>
                </a:effectLst>
              </a:defRPr>
            </a:lvl1pPr>
            <a:lvl2pPr marL="746125" indent="-288925">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46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A red and yellow rectangle with white text&#10;&#10;Description automatically generated">
            <a:extLst>
              <a:ext uri="{FF2B5EF4-FFF2-40B4-BE49-F238E27FC236}">
                <a16:creationId xmlns:a16="http://schemas.microsoft.com/office/drawing/2014/main" id="{918E4996-4F31-BB14-5042-1E5C1DA81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41D712-31E4-7D1D-A337-B56C9ED18AC7}"/>
              </a:ext>
            </a:extLst>
          </p:cNvPr>
          <p:cNvSpPr>
            <a:spLocks noGrp="1"/>
          </p:cNvSpPr>
          <p:nvPr>
            <p:ph idx="1"/>
          </p:nvPr>
        </p:nvSpPr>
        <p:spPr>
          <a:xfrm>
            <a:off x="159798" y="1713390"/>
            <a:ext cx="11892159" cy="5144609"/>
          </a:xfrm>
        </p:spPr>
        <p:txBody>
          <a:bodyPr/>
          <a:lstStyle>
            <a:lvl1pPr>
              <a:defRPr b="1">
                <a:solidFill>
                  <a:schemeClr val="bg1"/>
                </a:solidFill>
                <a:effectLst>
                  <a:glow rad="63500">
                    <a:schemeClr val="tx1"/>
                  </a:glow>
                </a:effectLst>
              </a:defRPr>
            </a:lvl1pPr>
            <a:lvl2pPr marL="746125" indent="-288925">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425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red rectangular object with yellow text&#10;&#10;Description automatically generated">
            <a:extLst>
              <a:ext uri="{FF2B5EF4-FFF2-40B4-BE49-F238E27FC236}">
                <a16:creationId xmlns:a16="http://schemas.microsoft.com/office/drawing/2014/main" id="{F1600B2A-10B9-7E99-E774-6BB24591C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41D712-31E4-7D1D-A337-B56C9ED18AC7}"/>
              </a:ext>
            </a:extLst>
          </p:cNvPr>
          <p:cNvSpPr>
            <a:spLocks noGrp="1"/>
          </p:cNvSpPr>
          <p:nvPr>
            <p:ph idx="1"/>
          </p:nvPr>
        </p:nvSpPr>
        <p:spPr>
          <a:xfrm>
            <a:off x="159798" y="1713390"/>
            <a:ext cx="11892159" cy="5144609"/>
          </a:xfrm>
        </p:spPr>
        <p:txBody>
          <a:bodyPr>
            <a:normAutofit/>
          </a:bodyPr>
          <a:lstStyle>
            <a:lvl1pPr marL="346075" indent="-346075">
              <a:defRPr sz="3200" b="1">
                <a:solidFill>
                  <a:schemeClr val="bg1"/>
                </a:solidFill>
                <a:effectLst>
                  <a:glow rad="63500">
                    <a:schemeClr val="tx1"/>
                  </a:glow>
                </a:effectLst>
              </a:defRPr>
            </a:lvl1pPr>
            <a:lvl2pPr marL="971550" indent="-346075">
              <a:buFont typeface="Calibri" panose="020F0502020204030204" pitchFamily="34" charset="0"/>
              <a:buChar char="−"/>
              <a:defRPr sz="2800" b="1">
                <a:solidFill>
                  <a:schemeClr val="bg1"/>
                </a:solidFill>
                <a:effectLst>
                  <a:glow rad="63500">
                    <a:schemeClr val="tx1"/>
                  </a:glow>
                </a:effectLst>
              </a:defRPr>
            </a:lvl2pPr>
            <a:lvl3pPr>
              <a:defRPr sz="2400" b="1">
                <a:solidFill>
                  <a:schemeClr val="bg1"/>
                </a:solidFill>
                <a:effectLst>
                  <a:glow rad="63500">
                    <a:schemeClr val="tx1"/>
                  </a:glow>
                </a:effectLst>
              </a:defRPr>
            </a:lvl3pPr>
            <a:lvl4pPr>
              <a:defRPr sz="2000" b="1">
                <a:solidFill>
                  <a:schemeClr val="bg1"/>
                </a:solidFill>
                <a:effectLst>
                  <a:glow rad="63500">
                    <a:schemeClr val="tx1"/>
                  </a:glow>
                </a:effectLst>
              </a:defRPr>
            </a:lvl4pPr>
            <a:lvl5pPr>
              <a:defRPr sz="2000"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6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EDBA-CAC9-9FB5-1A0B-C8D1428A67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0DEDEA-7132-E4CE-B67B-8BAAC7130A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3629F-E094-B315-38BE-4048EB19022F}"/>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5" name="Footer Placeholder 4">
            <a:extLst>
              <a:ext uri="{FF2B5EF4-FFF2-40B4-BE49-F238E27FC236}">
                <a16:creationId xmlns:a16="http://schemas.microsoft.com/office/drawing/2014/main" id="{8CAABCAA-D4D1-737C-55FF-025F191C3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95A99-6B4D-33E1-C139-8DD65A9EB144}"/>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4338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9836-4EE0-2264-8C04-7800A9223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1AFE-980E-51C6-40A7-AECF24826E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4F477-B149-491F-C16A-3A1866263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9A8FE-B416-4121-CCCA-C9D0D722C184}"/>
              </a:ext>
            </a:extLst>
          </p:cNvPr>
          <p:cNvSpPr>
            <a:spLocks noGrp="1"/>
          </p:cNvSpPr>
          <p:nvPr>
            <p:ph type="dt" sz="half" idx="10"/>
          </p:nvPr>
        </p:nvSpPr>
        <p:spPr/>
        <p:txBody>
          <a:bodyPr/>
          <a:lstStyle/>
          <a:p>
            <a:fld id="{87F69394-E2C2-419A-B0BE-79D7CFCC62A0}" type="datetimeFigureOut">
              <a:rPr lang="en-US" smtClean="0"/>
              <a:t>6/2/2024</a:t>
            </a:fld>
            <a:endParaRPr lang="en-US"/>
          </a:p>
        </p:txBody>
      </p:sp>
      <p:sp>
        <p:nvSpPr>
          <p:cNvPr id="6" name="Footer Placeholder 5">
            <a:extLst>
              <a:ext uri="{FF2B5EF4-FFF2-40B4-BE49-F238E27FC236}">
                <a16:creationId xmlns:a16="http://schemas.microsoft.com/office/drawing/2014/main" id="{7EB64EC7-A662-AE31-B409-3AEE5F9DE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7BADA-57EB-F16A-2048-4D65CCE56BA1}"/>
              </a:ext>
            </a:extLst>
          </p:cNvPr>
          <p:cNvSpPr>
            <a:spLocks noGrp="1"/>
          </p:cNvSpPr>
          <p:nvPr>
            <p:ph type="sldNum" sz="quarter" idx="12"/>
          </p:nvPr>
        </p:nvSpPr>
        <p:spPr/>
        <p:txBody>
          <a:bodyPr/>
          <a:lstStyle/>
          <a:p>
            <a:fld id="{3A560261-2062-4D49-B488-EB360C3292C5}" type="slidenum">
              <a:rPr lang="en-US" smtClean="0"/>
              <a:t>‹#›</a:t>
            </a:fld>
            <a:endParaRPr lang="en-US"/>
          </a:p>
        </p:txBody>
      </p:sp>
    </p:spTree>
    <p:extLst>
      <p:ext uri="{BB962C8B-B14F-4D97-AF65-F5344CB8AC3E}">
        <p14:creationId xmlns:p14="http://schemas.microsoft.com/office/powerpoint/2010/main" val="39209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01096-5BE1-0470-DF65-837DDB35A3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0147B4-FDCD-F53F-870D-897A3ED9E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2525D-5E7F-133F-A410-8B731C773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69394-E2C2-419A-B0BE-79D7CFCC62A0}" type="datetimeFigureOut">
              <a:rPr lang="en-US" smtClean="0"/>
              <a:t>6/2/2024</a:t>
            </a:fld>
            <a:endParaRPr lang="en-US"/>
          </a:p>
        </p:txBody>
      </p:sp>
      <p:sp>
        <p:nvSpPr>
          <p:cNvPr id="5" name="Footer Placeholder 4">
            <a:extLst>
              <a:ext uri="{FF2B5EF4-FFF2-40B4-BE49-F238E27FC236}">
                <a16:creationId xmlns:a16="http://schemas.microsoft.com/office/drawing/2014/main" id="{2AC77D69-B311-0953-F1C1-01D71FA02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AA5F1-5720-C8C0-2A23-E09C33ABF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60261-2062-4D49-B488-EB360C3292C5}" type="slidenum">
              <a:rPr lang="en-US" smtClean="0"/>
              <a:t>‹#›</a:t>
            </a:fld>
            <a:endParaRPr lang="en-US"/>
          </a:p>
        </p:txBody>
      </p:sp>
    </p:spTree>
    <p:extLst>
      <p:ext uri="{BB962C8B-B14F-4D97-AF65-F5344CB8AC3E}">
        <p14:creationId xmlns:p14="http://schemas.microsoft.com/office/powerpoint/2010/main" val="275421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1231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a:bodyPr>
          <a:lstStyle/>
          <a:p>
            <a:r>
              <a:rPr lang="en-US" dirty="0"/>
              <a:t>THE HUMAN HAND evidences design and has been used by scientists for the creation of prosthetics</a:t>
            </a:r>
          </a:p>
          <a:p>
            <a:pPr lvl="1"/>
            <a:r>
              <a:rPr lang="en-US" dirty="0"/>
              <a:t>Was the prosthetic designed?  </a:t>
            </a:r>
          </a:p>
          <a:p>
            <a:pPr lvl="1"/>
            <a:r>
              <a:rPr lang="en-US" dirty="0"/>
              <a:t>Was the human hand designed? </a:t>
            </a:r>
          </a:p>
          <a:p>
            <a:pPr lvl="1"/>
            <a:r>
              <a:rPr lang="en-US" dirty="0"/>
              <a:t>“My frame was not hidden from You, </a:t>
            </a:r>
            <a:br>
              <a:rPr lang="en-US" dirty="0"/>
            </a:br>
            <a:r>
              <a:rPr lang="en-US" dirty="0"/>
              <a:t>When I was made in secret” </a:t>
            </a:r>
            <a:br>
              <a:rPr lang="en-US" dirty="0"/>
            </a:br>
            <a:r>
              <a:rPr lang="en-US" dirty="0"/>
              <a:t>(Psa. 139:15)</a:t>
            </a:r>
          </a:p>
          <a:p>
            <a:pPr lvl="1"/>
            <a:endParaRPr lang="en-US" dirty="0"/>
          </a:p>
        </p:txBody>
      </p:sp>
      <p:pic>
        <p:nvPicPr>
          <p:cNvPr id="4" name="Picture 3" descr="A hand touching a robot's hand&#10;&#10;Description automatically generated">
            <a:extLst>
              <a:ext uri="{FF2B5EF4-FFF2-40B4-BE49-F238E27FC236}">
                <a16:creationId xmlns:a16="http://schemas.microsoft.com/office/drawing/2014/main" id="{6733FC27-509D-4DB6-5760-D2C80FEA2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364" y="2826327"/>
            <a:ext cx="4846022" cy="28863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562786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a:bodyPr>
          <a:lstStyle/>
          <a:p>
            <a:r>
              <a:rPr lang="en-US" dirty="0"/>
              <a:t>THE HUMAN EYE evidences design and has been studied to mimic its design </a:t>
            </a:r>
          </a:p>
          <a:p>
            <a:pPr lvl="1"/>
            <a:r>
              <a:rPr lang="en-US" dirty="0"/>
              <a:t>The human eye is made up of many intricate parts</a:t>
            </a:r>
          </a:p>
          <a:p>
            <a:pPr lvl="1"/>
            <a:r>
              <a:rPr lang="en-US" dirty="0"/>
              <a:t>Article in </a:t>
            </a:r>
            <a:r>
              <a:rPr lang="en-US" i="1" dirty="0"/>
              <a:t>Technology Review</a:t>
            </a:r>
            <a:r>
              <a:rPr lang="en-US" dirty="0"/>
              <a:t>, by Emily Singer, published by MIT, </a:t>
            </a:r>
            <a:br>
              <a:rPr lang="en-US" dirty="0"/>
            </a:br>
            <a:r>
              <a:rPr lang="en-US" dirty="0"/>
              <a:t>entitled, “Decoding the Human Eye: </a:t>
            </a:r>
            <a:br>
              <a:rPr lang="en-US" dirty="0"/>
            </a:br>
            <a:r>
              <a:rPr lang="en-US" dirty="0"/>
              <a:t>Superdense Arrays of Silicon Electrodes Will </a:t>
            </a:r>
            <a:br>
              <a:rPr lang="en-US" dirty="0"/>
            </a:br>
            <a:r>
              <a:rPr lang="en-US" dirty="0"/>
              <a:t>Bring Scientists Closer to an Artificial Retina </a:t>
            </a:r>
            <a:br>
              <a:rPr lang="en-US" dirty="0"/>
            </a:br>
            <a:r>
              <a:rPr lang="en-US" dirty="0"/>
              <a:t>That Approximates Normal Vision”</a:t>
            </a:r>
          </a:p>
          <a:p>
            <a:pPr lvl="2"/>
            <a:r>
              <a:rPr lang="en-US" sz="2100" dirty="0"/>
              <a:t>A review of research at UCSC which designed a </a:t>
            </a:r>
            <a:br>
              <a:rPr lang="en-US" sz="2100" dirty="0"/>
            </a:br>
            <a:r>
              <a:rPr lang="en-US" sz="2100" dirty="0"/>
              <a:t>microchip that attempted to detail the process </a:t>
            </a:r>
            <a:br>
              <a:rPr lang="en-US" sz="2100" dirty="0"/>
            </a:br>
            <a:r>
              <a:rPr lang="en-US" sz="2100" dirty="0"/>
              <a:t>used by the human retina to encode information</a:t>
            </a:r>
          </a:p>
          <a:p>
            <a:pPr lvl="2"/>
            <a:r>
              <a:rPr lang="en-US" sz="2100" dirty="0"/>
              <a:t>UCSC physicist Alan </a:t>
            </a:r>
            <a:r>
              <a:rPr lang="en-US" sz="2100" dirty="0" err="1"/>
              <a:t>Litke</a:t>
            </a:r>
            <a:r>
              <a:rPr lang="en-US" sz="2100" dirty="0"/>
              <a:t>: “The retina is a very </a:t>
            </a:r>
            <a:br>
              <a:rPr lang="en-US" sz="2100" dirty="0"/>
            </a:br>
            <a:r>
              <a:rPr lang="en-US" sz="2100" dirty="0"/>
              <a:t>sophisticated visual-information-processing device.”</a:t>
            </a:r>
          </a:p>
          <a:p>
            <a:pPr lvl="1"/>
            <a:r>
              <a:rPr lang="en-US" dirty="0"/>
              <a:t>A “device” demands devising</a:t>
            </a:r>
          </a:p>
          <a:p>
            <a:pPr lvl="2"/>
            <a:r>
              <a:rPr lang="en-US" sz="2100" dirty="0"/>
              <a:t>How would mindless, purposeless evolution devise?</a:t>
            </a:r>
          </a:p>
          <a:p>
            <a:pPr lvl="1"/>
            <a:endParaRPr lang="en-US" dirty="0"/>
          </a:p>
          <a:p>
            <a:pPr lvl="1"/>
            <a:endParaRPr lang="en-US" dirty="0"/>
          </a:p>
        </p:txBody>
      </p:sp>
      <p:pic>
        <p:nvPicPr>
          <p:cNvPr id="5" name="Picture 4" descr="A diagram of the eye&#10;&#10;Description automatically generated">
            <a:extLst>
              <a:ext uri="{FF2B5EF4-FFF2-40B4-BE49-F238E27FC236}">
                <a16:creationId xmlns:a16="http://schemas.microsoft.com/office/drawing/2014/main" id="{7D72A203-789A-938E-54EA-7B582BC4A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539" y="3005631"/>
            <a:ext cx="4983621" cy="3480072"/>
          </a:xfrm>
          <a:prstGeom prst="rect">
            <a:avLst/>
          </a:prstGeom>
          <a:solidFill>
            <a:srgbClr val="FFFFFF">
              <a:shade val="85000"/>
            </a:srgbClr>
          </a:solidFill>
          <a:ln w="190500" cap="sq">
            <a:solidFill>
              <a:schemeClr val="accent3">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28561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left)">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wipe(left)">
                                      <p:cBhvr>
                                        <p:cTn id="39" dur="500"/>
                                        <p:tgtEl>
                                          <p:spTgt spid="2">
                                            <p:txEl>
                                              <p:pRg st="5" end="5"/>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left)">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lnSpcReduction="10000"/>
          </a:bodyPr>
          <a:lstStyle/>
          <a:p>
            <a:pPr>
              <a:lnSpc>
                <a:spcPct val="100000"/>
              </a:lnSpc>
            </a:pPr>
            <a:r>
              <a:rPr lang="en-US" dirty="0"/>
              <a:t>THE HUMAN EYE evidences design and has been studied to mimic its design </a:t>
            </a:r>
          </a:p>
          <a:p>
            <a:pPr lvl="1">
              <a:lnSpc>
                <a:spcPct val="95000"/>
              </a:lnSpc>
            </a:pPr>
            <a:r>
              <a:rPr lang="en-US" dirty="0"/>
              <a:t>Engineers in Illinois studied the eye to determine how the eye can see </a:t>
            </a:r>
            <a:br>
              <a:rPr lang="en-US" dirty="0"/>
            </a:br>
            <a:r>
              <a:rPr lang="en-US" dirty="0"/>
              <a:t>with such a wide view at a single glance</a:t>
            </a:r>
          </a:p>
          <a:p>
            <a:pPr lvl="2">
              <a:lnSpc>
                <a:spcPct val="95000"/>
              </a:lnSpc>
            </a:pPr>
            <a:r>
              <a:rPr lang="en-US" sz="2100" dirty="0"/>
              <a:t>They designed a special camera in the shape of the eye</a:t>
            </a:r>
          </a:p>
          <a:p>
            <a:pPr lvl="1">
              <a:lnSpc>
                <a:spcPct val="95000"/>
              </a:lnSpc>
            </a:pPr>
            <a:r>
              <a:rPr lang="en-US" dirty="0"/>
              <a:t>Scientists and engineers are studying the human </a:t>
            </a:r>
            <a:br>
              <a:rPr lang="en-US" dirty="0"/>
            </a:br>
            <a:r>
              <a:rPr lang="en-US" dirty="0"/>
              <a:t>eye and then making designs based upon the eye</a:t>
            </a:r>
          </a:p>
          <a:p>
            <a:pPr lvl="2">
              <a:lnSpc>
                <a:spcPct val="95000"/>
              </a:lnSpc>
            </a:pPr>
            <a:r>
              <a:rPr lang="en-US" sz="2100" dirty="0"/>
              <a:t>Powerful testimony that the eye itself is designed!</a:t>
            </a:r>
          </a:p>
          <a:p>
            <a:pPr lvl="2">
              <a:lnSpc>
                <a:spcPct val="95000"/>
              </a:lnSpc>
            </a:pPr>
            <a:r>
              <a:rPr lang="en-US" sz="2100" dirty="0"/>
              <a:t>“While the retina is often likened to a camera, it is in </a:t>
            </a:r>
            <a:br>
              <a:rPr lang="en-US" sz="2100" dirty="0"/>
            </a:br>
            <a:r>
              <a:rPr lang="en-US" sz="2100" dirty="0"/>
              <a:t>reality much more complicated” (Emily Singer)</a:t>
            </a:r>
          </a:p>
          <a:p>
            <a:pPr lvl="1">
              <a:lnSpc>
                <a:spcPct val="95000"/>
              </a:lnSpc>
            </a:pPr>
            <a:r>
              <a:rPr lang="en-US" dirty="0"/>
              <a:t>Charles Darwin: “To suppose that the eye with all its inimitable contrivances for adjusting the focus to different distances, for admitting different amounts of light, and for the correction of spherical and chromatic aberration, could have been formed by natural selection, seems, I freely confess, absurd in the highest sense” </a:t>
            </a:r>
            <a:r>
              <a:rPr lang="en-US" sz="2000" b="0" dirty="0"/>
              <a:t>(</a:t>
            </a:r>
            <a:r>
              <a:rPr lang="en-US" sz="2000" b="0" i="1" dirty="0"/>
              <a:t>On the Origin of the Species</a:t>
            </a:r>
            <a:r>
              <a:rPr lang="en-US" sz="2000" b="0" dirty="0"/>
              <a:t>, p. 170)</a:t>
            </a:r>
            <a:endParaRPr lang="en-US" b="0" dirty="0"/>
          </a:p>
          <a:p>
            <a:pPr lvl="1">
              <a:lnSpc>
                <a:spcPct val="95000"/>
              </a:lnSpc>
            </a:pPr>
            <a:r>
              <a:rPr lang="en-US" dirty="0"/>
              <a:t>“The hearing ear and the seeing eye, the Lord has made them both” (Prov. 20:12)</a:t>
            </a:r>
          </a:p>
          <a:p>
            <a:pPr lvl="1"/>
            <a:endParaRPr lang="en-US" dirty="0"/>
          </a:p>
          <a:p>
            <a:pPr lvl="1"/>
            <a:endParaRPr lang="en-US" dirty="0"/>
          </a:p>
        </p:txBody>
      </p:sp>
      <p:pic>
        <p:nvPicPr>
          <p:cNvPr id="1028" name="Picture 4" descr="Stretchable silicon camera next step to artificial retina | Illinois">
            <a:extLst>
              <a:ext uri="{FF2B5EF4-FFF2-40B4-BE49-F238E27FC236}">
                <a16:creationId xmlns:a16="http://schemas.microsoft.com/office/drawing/2014/main" id="{8D741B85-D81F-AE4C-C66C-6D74F3A85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15271" y="2621368"/>
            <a:ext cx="3246698" cy="42018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83878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1000" fill="hold"/>
                                        <p:tgtEl>
                                          <p:spTgt spid="1028"/>
                                        </p:tgtEl>
                                        <p:attrNameLst>
                                          <p:attrName>ppt_w</p:attrName>
                                        </p:attrNameLst>
                                      </p:cBhvr>
                                      <p:tavLst>
                                        <p:tav tm="0">
                                          <p:val>
                                            <p:fltVal val="0"/>
                                          </p:val>
                                        </p:tav>
                                        <p:tav tm="100000">
                                          <p:val>
                                            <p:strVal val="#ppt_w"/>
                                          </p:val>
                                        </p:tav>
                                      </p:tavLst>
                                    </p:anim>
                                    <p:anim calcmode="lin" valueType="num">
                                      <p:cBhvr>
                                        <p:cTn id="12" dur="1000" fill="hold"/>
                                        <p:tgtEl>
                                          <p:spTgt spid="1028"/>
                                        </p:tgtEl>
                                        <p:attrNameLst>
                                          <p:attrName>ppt_h</p:attrName>
                                        </p:attrNameLst>
                                      </p:cBhvr>
                                      <p:tavLst>
                                        <p:tav tm="0">
                                          <p:val>
                                            <p:fltVal val="0"/>
                                          </p:val>
                                        </p:tav>
                                        <p:tav tm="100000">
                                          <p:val>
                                            <p:strVal val="#ppt_h"/>
                                          </p:val>
                                        </p:tav>
                                      </p:tavLst>
                                    </p:anim>
                                    <p:anim calcmode="lin" valueType="num">
                                      <p:cBhvr>
                                        <p:cTn id="13" dur="1000" fill="hold"/>
                                        <p:tgtEl>
                                          <p:spTgt spid="1028"/>
                                        </p:tgtEl>
                                        <p:attrNameLst>
                                          <p:attrName>style.rotation</p:attrName>
                                        </p:attrNameLst>
                                      </p:cBhvr>
                                      <p:tavLst>
                                        <p:tav tm="0">
                                          <p:val>
                                            <p:fltVal val="90"/>
                                          </p:val>
                                        </p:tav>
                                        <p:tav tm="100000">
                                          <p:val>
                                            <p:fltVal val="0"/>
                                          </p:val>
                                        </p:tav>
                                      </p:tavLst>
                                    </p:anim>
                                    <p:animEffect transition="in" filter="fade">
                                      <p:cBhvr>
                                        <p:cTn id="14" dur="1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left)">
                                      <p:cBhvr>
                                        <p:cTn id="34" dur="5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1028"/>
                                        </p:tgtEl>
                                        <p:attrNameLst>
                                          <p:attrName>ppt_w</p:attrName>
                                        </p:attrNameLst>
                                      </p:cBhvr>
                                      <p:tavLst>
                                        <p:tav tm="0">
                                          <p:val>
                                            <p:strVal val="ppt_w"/>
                                          </p:val>
                                        </p:tav>
                                        <p:tav tm="100000">
                                          <p:val>
                                            <p:fltVal val="0"/>
                                          </p:val>
                                        </p:tav>
                                      </p:tavLst>
                                    </p:anim>
                                    <p:anim calcmode="lin" valueType="num">
                                      <p:cBhvr>
                                        <p:cTn id="39" dur="1000"/>
                                        <p:tgtEl>
                                          <p:spTgt spid="1028"/>
                                        </p:tgtEl>
                                        <p:attrNameLst>
                                          <p:attrName>ppt_h</p:attrName>
                                        </p:attrNameLst>
                                      </p:cBhvr>
                                      <p:tavLst>
                                        <p:tav tm="0">
                                          <p:val>
                                            <p:strVal val="ppt_h"/>
                                          </p:val>
                                        </p:tav>
                                        <p:tav tm="100000">
                                          <p:val>
                                            <p:fltVal val="0"/>
                                          </p:val>
                                        </p:tav>
                                      </p:tavLst>
                                    </p:anim>
                                    <p:anim calcmode="lin" valueType="num">
                                      <p:cBhvr>
                                        <p:cTn id="40" dur="1000"/>
                                        <p:tgtEl>
                                          <p:spTgt spid="1028"/>
                                        </p:tgtEl>
                                        <p:attrNameLst>
                                          <p:attrName>style.rotation</p:attrName>
                                        </p:attrNameLst>
                                      </p:cBhvr>
                                      <p:tavLst>
                                        <p:tav tm="0">
                                          <p:val>
                                            <p:fltVal val="0"/>
                                          </p:val>
                                        </p:tav>
                                        <p:tav tm="100000">
                                          <p:val>
                                            <p:fltVal val="90"/>
                                          </p:val>
                                        </p:tav>
                                      </p:tavLst>
                                    </p:anim>
                                    <p:animEffect transition="out" filter="fade">
                                      <p:cBhvr>
                                        <p:cTn id="41" dur="1000"/>
                                        <p:tgtEl>
                                          <p:spTgt spid="1028"/>
                                        </p:tgtEl>
                                      </p:cBhvr>
                                    </p:animEffect>
                                    <p:set>
                                      <p:cBhvr>
                                        <p:cTn id="42" dur="1" fill="hold">
                                          <p:stCondLst>
                                            <p:cond delay="999"/>
                                          </p:stCondLst>
                                        </p:cTn>
                                        <p:tgtEl>
                                          <p:spTgt spid="1028"/>
                                        </p:tgtEl>
                                        <p:attrNameLst>
                                          <p:attrName>style.visibility</p:attrName>
                                        </p:attrNameLst>
                                      </p:cBhvr>
                                      <p:to>
                                        <p:strVal val="hidden"/>
                                      </p:to>
                                    </p:se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left)">
                                      <p:cBhvr>
                                        <p:cTn id="46" dur="5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wipe(left)">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a:bodyPr>
          <a:lstStyle/>
          <a:p>
            <a:r>
              <a:rPr lang="en-US" dirty="0"/>
              <a:t>THE HUMAN CELLS AND DNA evidence design and have been studied to try to replicate the design</a:t>
            </a:r>
          </a:p>
          <a:p>
            <a:pPr lvl="1"/>
            <a:r>
              <a:rPr lang="en-US" dirty="0"/>
              <a:t>Our bodies are composed of over 30 trillion cells</a:t>
            </a:r>
          </a:p>
          <a:p>
            <a:pPr lvl="2"/>
            <a:r>
              <a:rPr lang="en-US" dirty="0"/>
              <a:t>Inside the nucleus of every cell is the DNA </a:t>
            </a:r>
            <a:br>
              <a:rPr lang="en-US" dirty="0"/>
            </a:br>
            <a:r>
              <a:rPr lang="en-US" dirty="0"/>
              <a:t>which contains the genetic code (or blueprint), </a:t>
            </a:r>
            <a:br>
              <a:rPr lang="en-US" dirty="0"/>
            </a:br>
            <a:r>
              <a:rPr lang="en-US" dirty="0"/>
              <a:t>which tells the cell how to function</a:t>
            </a:r>
          </a:p>
          <a:p>
            <a:pPr lvl="1"/>
            <a:r>
              <a:rPr lang="en-US" dirty="0"/>
              <a:t>DNA stores coded information, like a language </a:t>
            </a:r>
          </a:p>
          <a:p>
            <a:pPr lvl="2"/>
            <a:r>
              <a:rPr lang="en-US" dirty="0"/>
              <a:t>If the information in the DNA of a single human cell</a:t>
            </a:r>
            <a:br>
              <a:rPr lang="en-US" dirty="0"/>
            </a:br>
            <a:r>
              <a:rPr lang="en-US" dirty="0"/>
              <a:t>were written out in English, it would fill a 300-volume </a:t>
            </a:r>
            <a:br>
              <a:rPr lang="en-US" dirty="0"/>
            </a:br>
            <a:r>
              <a:rPr lang="en-US" dirty="0"/>
              <a:t>set of encyclopedias of approx. 2,000 pages each</a:t>
            </a:r>
          </a:p>
          <a:p>
            <a:pPr lvl="2"/>
            <a:r>
              <a:rPr lang="en-US" dirty="0"/>
              <a:t>Computer engineers have tried figuring out how to </a:t>
            </a:r>
            <a:br>
              <a:rPr lang="en-US" dirty="0"/>
            </a:br>
            <a:r>
              <a:rPr lang="en-US" dirty="0"/>
              <a:t>produce such efficient data storage </a:t>
            </a:r>
          </a:p>
          <a:p>
            <a:pPr lvl="1"/>
            <a:r>
              <a:rPr lang="en-US" dirty="0"/>
              <a:t>If a robot requires complicated code to function,</a:t>
            </a:r>
            <a:br>
              <a:rPr lang="en-US" dirty="0"/>
            </a:br>
            <a:r>
              <a:rPr lang="en-US" dirty="0"/>
              <a:t>does not human DNA require a Programmer?</a:t>
            </a:r>
          </a:p>
          <a:p>
            <a:pPr lvl="1"/>
            <a:r>
              <a:rPr lang="en-US" dirty="0"/>
              <a:t>“I am fearfully and wonderfully made” (Psa. 139:14)</a:t>
            </a:r>
          </a:p>
        </p:txBody>
      </p:sp>
      <p:pic>
        <p:nvPicPr>
          <p:cNvPr id="5" name="Picture 4" descr="A dna strand with blue background&#10;&#10;Description automatically generated with medium confidence">
            <a:extLst>
              <a:ext uri="{FF2B5EF4-FFF2-40B4-BE49-F238E27FC236}">
                <a16:creationId xmlns:a16="http://schemas.microsoft.com/office/drawing/2014/main" id="{5E3FF947-7779-EB1C-DA66-5DA08C073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254" y="2770339"/>
            <a:ext cx="5033401" cy="335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2847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left)">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wipe(left)">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wipe(left)">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wipe(left)">
                                      <p:cBhvr>
                                        <p:cTn id="4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a:xfrm>
            <a:off x="159798" y="1713390"/>
            <a:ext cx="12032202" cy="5144609"/>
          </a:xfrm>
        </p:spPr>
        <p:txBody>
          <a:bodyPr>
            <a:normAutofit/>
          </a:bodyPr>
          <a:lstStyle/>
          <a:p>
            <a:r>
              <a:rPr lang="en-US" dirty="0"/>
              <a:t>Toymakers draw out detailed designs and steps for assembling Lego structures</a:t>
            </a:r>
          </a:p>
          <a:p>
            <a:r>
              <a:rPr lang="en-US" dirty="0"/>
              <a:t>Architects draw blueprints for houses and buildings</a:t>
            </a:r>
          </a:p>
          <a:p>
            <a:pPr lvl="1"/>
            <a:r>
              <a:rPr lang="en-US" dirty="0"/>
              <a:t>“Every house is built by someone” (Heb. 3:4a)</a:t>
            </a:r>
          </a:p>
          <a:p>
            <a:r>
              <a:rPr lang="en-US" dirty="0"/>
              <a:t>Who drew the blueprints for:</a:t>
            </a:r>
          </a:p>
          <a:p>
            <a:pPr lvl="1"/>
            <a:r>
              <a:rPr lang="en-US" dirty="0"/>
              <a:t>The universe with its intricate details?</a:t>
            </a:r>
          </a:p>
          <a:p>
            <a:pPr lvl="1"/>
            <a:r>
              <a:rPr lang="en-US" dirty="0"/>
              <a:t>Your human body with its intricate details?</a:t>
            </a:r>
          </a:p>
          <a:p>
            <a:pPr lvl="1"/>
            <a:r>
              <a:rPr lang="en-US" dirty="0"/>
              <a:t>Your hand, your eye, your cells, your DNA?</a:t>
            </a:r>
          </a:p>
          <a:p>
            <a:r>
              <a:rPr lang="en-US" dirty="0"/>
              <a:t>Explosions (like a “Big Bang”):</a:t>
            </a:r>
          </a:p>
          <a:p>
            <a:pPr lvl="1"/>
            <a:r>
              <a:rPr lang="en-US" dirty="0"/>
              <a:t>Do NOT result in design and order</a:t>
            </a:r>
          </a:p>
          <a:p>
            <a:pPr lvl="1"/>
            <a:r>
              <a:rPr lang="en-US" dirty="0"/>
              <a:t>Result in chaos and disorder</a:t>
            </a:r>
          </a:p>
          <a:p>
            <a:r>
              <a:rPr lang="en-US" dirty="0"/>
              <a:t>“He who built all things is God” (Heb. 3:4)</a:t>
            </a:r>
          </a:p>
        </p:txBody>
      </p:sp>
      <p:grpSp>
        <p:nvGrpSpPr>
          <p:cNvPr id="8" name="Group 7">
            <a:extLst>
              <a:ext uri="{FF2B5EF4-FFF2-40B4-BE49-F238E27FC236}">
                <a16:creationId xmlns:a16="http://schemas.microsoft.com/office/drawing/2014/main" id="{98CD8BFC-44CE-348C-F6FA-62452B52CA7A}"/>
              </a:ext>
            </a:extLst>
          </p:cNvPr>
          <p:cNvGrpSpPr/>
          <p:nvPr/>
        </p:nvGrpSpPr>
        <p:grpSpPr>
          <a:xfrm>
            <a:off x="7023354" y="3990110"/>
            <a:ext cx="4971013" cy="2394065"/>
            <a:chOff x="7156361" y="3990110"/>
            <a:chExt cx="4971013" cy="2394065"/>
          </a:xfrm>
        </p:grpSpPr>
        <p:sp>
          <p:nvSpPr>
            <p:cNvPr id="7" name="Rectangle: Rounded Corners 6">
              <a:extLst>
                <a:ext uri="{FF2B5EF4-FFF2-40B4-BE49-F238E27FC236}">
                  <a16:creationId xmlns:a16="http://schemas.microsoft.com/office/drawing/2014/main" id="{A24F5B98-0A81-DAAA-82F6-2208B12F57F7}"/>
                </a:ext>
              </a:extLst>
            </p:cNvPr>
            <p:cNvSpPr/>
            <p:nvPr/>
          </p:nvSpPr>
          <p:spPr>
            <a:xfrm>
              <a:off x="7203947" y="3990110"/>
              <a:ext cx="4875841" cy="23940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7603B4-1C06-6EAE-7A06-A28227580EB2}"/>
                </a:ext>
              </a:extLst>
            </p:cNvPr>
            <p:cNvPicPr>
              <a:picLocks noChangeAspect="1"/>
            </p:cNvPicPr>
            <p:nvPr/>
          </p:nvPicPr>
          <p:blipFill rotWithShape="1">
            <a:blip r:embed="rId2"/>
            <a:srcRect l="1095" t="1" r="-1" b="5883"/>
            <a:stretch/>
          </p:blipFill>
          <p:spPr>
            <a:xfrm>
              <a:off x="7390014" y="4189671"/>
              <a:ext cx="4503707" cy="797965"/>
            </a:xfrm>
            <a:prstGeom prst="rect">
              <a:avLst/>
            </a:prstGeom>
          </p:spPr>
        </p:pic>
        <p:sp>
          <p:nvSpPr>
            <p:cNvPr id="6" name="TextBox 5">
              <a:extLst>
                <a:ext uri="{FF2B5EF4-FFF2-40B4-BE49-F238E27FC236}">
                  <a16:creationId xmlns:a16="http://schemas.microsoft.com/office/drawing/2014/main" id="{7977CE00-4B78-2519-2EBE-7682D95EAC84}"/>
                </a:ext>
              </a:extLst>
            </p:cNvPr>
            <p:cNvSpPr txBox="1"/>
            <p:nvPr/>
          </p:nvSpPr>
          <p:spPr>
            <a:xfrm>
              <a:off x="7156361" y="5144610"/>
              <a:ext cx="4971013" cy="1015663"/>
            </a:xfrm>
            <a:prstGeom prst="rect">
              <a:avLst/>
            </a:prstGeom>
            <a:noFill/>
          </p:spPr>
          <p:txBody>
            <a:bodyPr wrap="square" rtlCol="0">
              <a:spAutoFit/>
            </a:bodyPr>
            <a:lstStyle/>
            <a:p>
              <a:pPr algn="ctr"/>
              <a:r>
                <a:rPr lang="en-US" sz="2800" b="1" dirty="0"/>
                <a:t>Loads of helpful information:</a:t>
              </a:r>
            </a:p>
            <a:p>
              <a:pPr algn="ctr"/>
              <a:r>
                <a:rPr lang="en-US" sz="3200" b="1" dirty="0"/>
                <a:t>apologeticspress.org</a:t>
              </a:r>
            </a:p>
          </p:txBody>
        </p:sp>
      </p:grpSp>
    </p:spTree>
    <p:extLst>
      <p:ext uri="{BB962C8B-B14F-4D97-AF65-F5344CB8AC3E}">
        <p14:creationId xmlns:p14="http://schemas.microsoft.com/office/powerpoint/2010/main" val="3144220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wipe(left)">
                                      <p:cBhvr>
                                        <p:cTn id="46" dur="500"/>
                                        <p:tgtEl>
                                          <p:spTgt spid="2">
                                            <p:txEl>
                                              <p:pRg st="8" end="8"/>
                                            </p:txEl>
                                          </p:spTgt>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wipe(left)">
                                      <p:cBhvr>
                                        <p:cTn id="50" dur="500"/>
                                        <p:tgtEl>
                                          <p:spTgt spid="2">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wipe(left)">
                                      <p:cBhvr>
                                        <p:cTn id="55" dur="500"/>
                                        <p:tgtEl>
                                          <p:spTgt spid="2">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a:xfrm>
            <a:off x="159798" y="1713390"/>
            <a:ext cx="11858031" cy="4296765"/>
          </a:xfrm>
        </p:spPr>
        <p:txBody>
          <a:bodyPr>
            <a:normAutofit/>
          </a:bodyPr>
          <a:lstStyle/>
          <a:p>
            <a:r>
              <a:rPr lang="en-US" dirty="0"/>
              <a:t>What should be our response?</a:t>
            </a:r>
          </a:p>
          <a:p>
            <a:pPr lvl="1"/>
            <a:r>
              <a:rPr lang="en-US" dirty="0"/>
              <a:t>God expects His creations to examine the abundant and obvious evidence all around them and come to the conclusion that He exists (Rom. 1:19-21)</a:t>
            </a:r>
          </a:p>
          <a:p>
            <a:pPr lvl="1"/>
            <a:r>
              <a:rPr lang="en-US" dirty="0"/>
              <a:t>God desires that those who realize that He exists and that He made them will “seek the Lord, in the hope that they might grope for Him and find Him” (Acts 17:26-27)</a:t>
            </a:r>
          </a:p>
          <a:p>
            <a:pPr lvl="1"/>
            <a:r>
              <a:rPr lang="en-US" dirty="0"/>
              <a:t>God sent His Son to:</a:t>
            </a:r>
          </a:p>
          <a:p>
            <a:pPr lvl="2"/>
            <a:r>
              <a:rPr lang="en-US" sz="2200" dirty="0"/>
              <a:t>Profess His love for His creation (John 3:16)</a:t>
            </a:r>
          </a:p>
          <a:p>
            <a:pPr lvl="2"/>
            <a:r>
              <a:rPr lang="en-US" sz="2200" dirty="0"/>
              <a:t>Prove that we are “the offspring of God” (Acts 17:29), not the result of naturalistic chance</a:t>
            </a:r>
          </a:p>
          <a:p>
            <a:pPr lvl="2"/>
            <a:r>
              <a:rPr lang="en-US" sz="2200" dirty="0"/>
              <a:t>Provide for us His will for our lives (Acts 17:30)</a:t>
            </a:r>
          </a:p>
          <a:p>
            <a:pPr lvl="2"/>
            <a:r>
              <a:rPr lang="en-US" sz="2200" dirty="0"/>
              <a:t>Prepare us for the day of judgment, that we might live with Him (Acts 17:31)</a:t>
            </a:r>
          </a:p>
          <a:p>
            <a:r>
              <a:rPr lang="en-US" dirty="0"/>
              <a:t>Will you give your life to the God who gave you life and gave His life for you?</a:t>
            </a:r>
          </a:p>
        </p:txBody>
      </p:sp>
    </p:spTree>
    <p:extLst>
      <p:ext uri="{BB962C8B-B14F-4D97-AF65-F5344CB8AC3E}">
        <p14:creationId xmlns:p14="http://schemas.microsoft.com/office/powerpoint/2010/main" val="1698984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a:bodyPr>
          <a:lstStyle/>
          <a:p>
            <a:pPr>
              <a:lnSpc>
                <a:spcPct val="100000"/>
              </a:lnSpc>
            </a:pPr>
            <a:r>
              <a:rPr lang="en-US" dirty="0"/>
              <a:t>God’s plan requires faith that Jesus is God’s Son – Acts 16:31</a:t>
            </a:r>
          </a:p>
          <a:p>
            <a:pPr>
              <a:lnSpc>
                <a:spcPct val="100000"/>
              </a:lnSpc>
            </a:pPr>
            <a:r>
              <a:rPr lang="en-US" dirty="0"/>
              <a:t>God’s plan requires repentance from sin – Luke 13:3</a:t>
            </a:r>
          </a:p>
          <a:p>
            <a:pPr>
              <a:lnSpc>
                <a:spcPct val="100000"/>
              </a:lnSpc>
            </a:pPr>
            <a:r>
              <a:rPr lang="en-US" dirty="0"/>
              <a:t>God’s plan requires confession of faith – Romans 10:9</a:t>
            </a:r>
          </a:p>
          <a:p>
            <a:pPr>
              <a:lnSpc>
                <a:spcPct val="100000"/>
              </a:lnSpc>
            </a:pPr>
            <a:r>
              <a:rPr lang="en-US" dirty="0"/>
              <a:t>God’s plan requires baptism into Christ – John 3:5</a:t>
            </a:r>
          </a:p>
          <a:p>
            <a:pPr lvl="1">
              <a:lnSpc>
                <a:spcPct val="100000"/>
              </a:lnSpc>
            </a:pPr>
            <a:r>
              <a:rPr lang="en-US" dirty="0"/>
              <a:t>Then, and only then, will God forgive all sins – Acts 2:38</a:t>
            </a:r>
          </a:p>
          <a:p>
            <a:pPr lvl="1">
              <a:lnSpc>
                <a:spcPct val="100000"/>
              </a:lnSpc>
            </a:pPr>
            <a:r>
              <a:rPr lang="en-US" dirty="0"/>
              <a:t>Then, and only then, will God add to His church – Acts 2:47</a:t>
            </a:r>
          </a:p>
          <a:p>
            <a:pPr lvl="1">
              <a:lnSpc>
                <a:spcPct val="100000"/>
              </a:lnSpc>
            </a:pPr>
            <a:r>
              <a:rPr lang="en-US" dirty="0"/>
              <a:t>Then, and only then, will God enroll in heaven – Hebrews 12:23</a:t>
            </a:r>
          </a:p>
          <a:p>
            <a:pPr>
              <a:lnSpc>
                <a:spcPct val="100000"/>
              </a:lnSpc>
            </a:pPr>
            <a:r>
              <a:rPr lang="en-US" dirty="0"/>
              <a:t>God’s plan requires faithful living – Revelation 2:10</a:t>
            </a:r>
          </a:p>
        </p:txBody>
      </p:sp>
    </p:spTree>
    <p:extLst>
      <p:ext uri="{BB962C8B-B14F-4D97-AF65-F5344CB8AC3E}">
        <p14:creationId xmlns:p14="http://schemas.microsoft.com/office/powerpoint/2010/main" val="2659318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lnSpcReduction="10000"/>
          </a:bodyPr>
          <a:lstStyle/>
          <a:p>
            <a:r>
              <a:rPr lang="en-US" dirty="0"/>
              <a:t>Some things are objectively morally right and </a:t>
            </a:r>
            <a:br>
              <a:rPr lang="en-US" dirty="0"/>
            </a:br>
            <a:r>
              <a:rPr lang="en-US" dirty="0"/>
              <a:t>some things that are objectively morally wrong</a:t>
            </a:r>
          </a:p>
          <a:p>
            <a:r>
              <a:rPr lang="en-US" dirty="0"/>
              <a:t>There is universal contempt for murder, rape, stealing your money, etc.</a:t>
            </a:r>
          </a:p>
          <a:p>
            <a:pPr lvl="1"/>
            <a:r>
              <a:rPr lang="en-US" dirty="0"/>
              <a:t>In </a:t>
            </a:r>
            <a:r>
              <a:rPr lang="en-US" i="1" dirty="0"/>
              <a:t>The Warren-Flew Debate on the Existence of God </a:t>
            </a:r>
            <a:r>
              <a:rPr lang="en-US" dirty="0"/>
              <a:t>(1976, p. 248):</a:t>
            </a:r>
          </a:p>
          <a:p>
            <a:pPr lvl="2"/>
            <a:r>
              <a:rPr lang="en-US" sz="2200" dirty="0"/>
              <a:t>Question to Anthony Flew: “True/False. In murdering six million Jewish men, women, and children, the Nazis were guilty of real (objective) moral wrong.” </a:t>
            </a:r>
          </a:p>
          <a:p>
            <a:pPr lvl="2"/>
            <a:r>
              <a:rPr lang="en-US" sz="2200" dirty="0"/>
              <a:t>Flew answered “True.”</a:t>
            </a:r>
          </a:p>
          <a:p>
            <a:pPr lvl="1"/>
            <a:r>
              <a:rPr lang="en-US" dirty="0"/>
              <a:t>Michael Ruse:  “The man who says that it is morally acceptable to rape little children, is just as mistaken as the man who says that 2 + 2 = 5” </a:t>
            </a:r>
            <a:r>
              <a:rPr lang="en-US" sz="2000" b="0" dirty="0"/>
              <a:t>(</a:t>
            </a:r>
            <a:r>
              <a:rPr lang="en-US" sz="2000" b="0" i="1" dirty="0"/>
              <a:t>Darwinism Defended</a:t>
            </a:r>
            <a:r>
              <a:rPr lang="en-US" sz="2000" b="0" dirty="0"/>
              <a:t>, p. 275)</a:t>
            </a:r>
          </a:p>
          <a:p>
            <a:pPr lvl="1"/>
            <a:r>
              <a:rPr lang="en-US" dirty="0"/>
              <a:t>Jean Paul Sartre: “Everything is indeed permitted if God does not exist” </a:t>
            </a:r>
          </a:p>
          <a:p>
            <a:r>
              <a:rPr lang="en-US" dirty="0"/>
              <a:t>Where did right and wrong being right and wrong for everyone come from?</a:t>
            </a:r>
          </a:p>
          <a:p>
            <a:pPr lvl="1"/>
            <a:r>
              <a:rPr lang="en-US" dirty="0"/>
              <a:t>Right and wrong are NOT based on human thinking or human opinion</a:t>
            </a:r>
          </a:p>
          <a:p>
            <a:pPr lvl="1"/>
            <a:r>
              <a:rPr lang="en-US" dirty="0"/>
              <a:t>Right and wrong had to come from above mankind, from a moral Lawgiver</a:t>
            </a:r>
          </a:p>
          <a:p>
            <a:pPr lvl="1"/>
            <a:r>
              <a:rPr lang="en-US" dirty="0"/>
              <a:t>“The ways of the Lord are right” (Hos. 14:9)</a:t>
            </a:r>
          </a:p>
        </p:txBody>
      </p:sp>
    </p:spTree>
    <p:extLst>
      <p:ext uri="{BB962C8B-B14F-4D97-AF65-F5344CB8AC3E}">
        <p14:creationId xmlns:p14="http://schemas.microsoft.com/office/powerpoint/2010/main" val="16339694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left)">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wipe(left)">
                                      <p:cBhvr>
                                        <p:cTn id="41" dur="500"/>
                                        <p:tgtEl>
                                          <p:spTgt spid="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wipe(left)">
                                      <p:cBhvr>
                                        <p:cTn id="46" dur="500"/>
                                        <p:tgtEl>
                                          <p:spTgt spid="2">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wipe(left)">
                                      <p:cBhvr>
                                        <p:cTn id="51" dur="500"/>
                                        <p:tgtEl>
                                          <p:spTgt spid="2">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wipe(left)">
                                      <p:cBhvr>
                                        <p:cTn id="5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lstStyle/>
          <a:p>
            <a:r>
              <a:rPr lang="en-US" dirty="0"/>
              <a:t>Belief in God is natural to man (85-90% of the world are theists)</a:t>
            </a:r>
          </a:p>
          <a:p>
            <a:r>
              <a:rPr lang="en-US" dirty="0"/>
              <a:t>Even atheists agree that humans are predisposed to believe in an intelligent Creator of some sort</a:t>
            </a:r>
          </a:p>
          <a:p>
            <a:pPr lvl="1"/>
            <a:r>
              <a:rPr lang="en-US" dirty="0"/>
              <a:t>Richard Dawkins:</a:t>
            </a:r>
            <a:br>
              <a:rPr lang="en-US" dirty="0"/>
            </a:br>
            <a:r>
              <a:rPr lang="en-US" dirty="0"/>
              <a:t>“Why, if it is false, does every culture in the world have religion? True or false, religion is ubiquitous, so where does it come from?...Though the details differ across the world, no known culture lacks some version…of religion” </a:t>
            </a:r>
            <a:r>
              <a:rPr lang="en-US" sz="2000" b="0" dirty="0"/>
              <a:t>(</a:t>
            </a:r>
            <a:r>
              <a:rPr lang="en-US" sz="2000" b="0" i="1" dirty="0"/>
              <a:t>The God Delusion</a:t>
            </a:r>
            <a:r>
              <a:rPr lang="en-US" sz="2000" b="0" dirty="0"/>
              <a:t>, p. 159, 166)</a:t>
            </a:r>
            <a:endParaRPr lang="en-US" b="0" dirty="0"/>
          </a:p>
          <a:p>
            <a:pPr lvl="1"/>
            <a:r>
              <a:rPr lang="en-US" dirty="0"/>
              <a:t>Christopher Hitchens: </a:t>
            </a:r>
            <a:br>
              <a:rPr lang="en-US" dirty="0"/>
            </a:br>
            <a:r>
              <a:rPr lang="en-US" dirty="0"/>
              <a:t>“Sigmund Freud was quite correct to describe the religious impulse, in </a:t>
            </a:r>
            <a:r>
              <a:rPr lang="en-US" i="1" dirty="0"/>
              <a:t>The Future of an Illusion</a:t>
            </a:r>
            <a:r>
              <a:rPr lang="en-US" dirty="0"/>
              <a:t>, as essentially ineradicable…” </a:t>
            </a:r>
            <a:r>
              <a:rPr lang="en-US" sz="2000" b="0" dirty="0"/>
              <a:t>(</a:t>
            </a:r>
            <a:r>
              <a:rPr lang="en-US" sz="2000" b="0" i="1" dirty="0"/>
              <a:t>God Is Not Great: How Religion Poisons Everything</a:t>
            </a:r>
            <a:r>
              <a:rPr lang="en-US" sz="2000" b="0" dirty="0"/>
              <a:t>, p. 247)</a:t>
            </a:r>
            <a:endParaRPr lang="en-US" b="0" dirty="0"/>
          </a:p>
        </p:txBody>
      </p:sp>
    </p:spTree>
    <p:extLst>
      <p:ext uri="{BB962C8B-B14F-4D97-AF65-F5344CB8AC3E}">
        <p14:creationId xmlns:p14="http://schemas.microsoft.com/office/powerpoint/2010/main" val="3759930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lstStyle/>
          <a:p>
            <a:r>
              <a:rPr lang="en-US" dirty="0"/>
              <a:t>Belief in God is natural to man (85-90% of the world are theists)</a:t>
            </a:r>
          </a:p>
          <a:p>
            <a:r>
              <a:rPr lang="en-US" dirty="0"/>
              <a:t>Even atheists agree that humans are predisposed to believe in an intelligent Creator of some sort</a:t>
            </a:r>
          </a:p>
          <a:p>
            <a:pPr lvl="1"/>
            <a:r>
              <a:rPr lang="en-US" dirty="0"/>
              <a:t>Sam Harris: </a:t>
            </a:r>
            <a:br>
              <a:rPr lang="en-US" dirty="0"/>
            </a:br>
            <a:r>
              <a:rPr lang="en-US" dirty="0"/>
              <a:t>“Similarly, several experiments suggest that children are predisposed to assume design and intention behind natural events—leaving many psychologists and anthropologists to believe that children, left entirely to their own devices, would invent some conception of God” </a:t>
            </a:r>
            <a:r>
              <a:rPr lang="en-US" sz="2000" b="0" dirty="0"/>
              <a:t>(</a:t>
            </a:r>
            <a:r>
              <a:rPr lang="en-US" sz="2000" b="0" i="1" dirty="0"/>
              <a:t>The Moral Landscape: How Science Can Determine Human Values</a:t>
            </a:r>
            <a:r>
              <a:rPr lang="en-US" sz="2000" b="0" dirty="0"/>
              <a:t>, p. 151)</a:t>
            </a:r>
            <a:endParaRPr lang="en-US" b="0" dirty="0"/>
          </a:p>
          <a:p>
            <a:pPr lvl="1"/>
            <a:r>
              <a:rPr lang="en-US" dirty="0"/>
              <a:t>Paul Bloom and Deena Skolnick Weisberg:</a:t>
            </a:r>
            <a:br>
              <a:rPr lang="en-US" dirty="0"/>
            </a:br>
            <a:r>
              <a:rPr lang="en-US" dirty="0"/>
              <a:t>“[W]hen asked about the origin of animals and people, children spontaneously tend to provide and prefer creationist explanations” </a:t>
            </a:r>
            <a:r>
              <a:rPr lang="en-US" sz="2000" b="0" dirty="0"/>
              <a:t>(“Childhood Origins of Adult Resistance to Science,” </a:t>
            </a:r>
            <a:r>
              <a:rPr lang="en-US" sz="2000" b="0" i="1" dirty="0"/>
              <a:t>Science </a:t>
            </a:r>
            <a:r>
              <a:rPr lang="en-US" sz="2000" b="0" dirty="0"/>
              <a:t>magazine, May 2007, p. 996)</a:t>
            </a:r>
          </a:p>
        </p:txBody>
      </p:sp>
    </p:spTree>
    <p:extLst>
      <p:ext uri="{BB962C8B-B14F-4D97-AF65-F5344CB8AC3E}">
        <p14:creationId xmlns:p14="http://schemas.microsoft.com/office/powerpoint/2010/main" val="1332325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lstStyle/>
          <a:p>
            <a:r>
              <a:rPr lang="en-US" dirty="0"/>
              <a:t>Belief in God is natural to man (85-90% of the world are theists)</a:t>
            </a:r>
          </a:p>
          <a:p>
            <a:r>
              <a:rPr lang="en-US" dirty="0"/>
              <a:t>Even atheists agree that humans are predisposed to believe in an intelligent Creator of some sort</a:t>
            </a:r>
          </a:p>
          <a:p>
            <a:pPr lvl="1"/>
            <a:r>
              <a:rPr lang="en-US" dirty="0"/>
              <a:t>Paul Bloom:</a:t>
            </a:r>
            <a:br>
              <a:rPr lang="en-US" dirty="0"/>
            </a:br>
            <a:r>
              <a:rPr lang="en-US" dirty="0"/>
              <a:t>“There is by now a large body of research suggesting that humans are natural-born creationists. When we see nonrandom structure and design, we assume that it was created by an intelligent being…Evolutionary biologist Richard Dawkins was right to complain, then, that it seems ‘as if the human brain were specifically designed to misunderstand Darwinism’” </a:t>
            </a:r>
            <a:r>
              <a:rPr lang="en-US" sz="2000" b="0" dirty="0"/>
              <a:t>(“In Science We Trust: Beliefs About the Natural World that are Present in Infancy Influence People’s Response to Evolutionary Theory,” </a:t>
            </a:r>
            <a:r>
              <a:rPr lang="en-US" sz="2000" b="0" i="1" dirty="0"/>
              <a:t>Natural History Magazine</a:t>
            </a:r>
            <a:r>
              <a:rPr lang="en-US" sz="2000" b="0" dirty="0"/>
              <a:t>, 118[4]:16-19)</a:t>
            </a:r>
          </a:p>
        </p:txBody>
      </p:sp>
    </p:spTree>
    <p:extLst>
      <p:ext uri="{BB962C8B-B14F-4D97-AF65-F5344CB8AC3E}">
        <p14:creationId xmlns:p14="http://schemas.microsoft.com/office/powerpoint/2010/main" val="1258337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lstStyle/>
          <a:p>
            <a:r>
              <a:rPr lang="en-US" dirty="0"/>
              <a:t>Belief in God is natural to man (85-90% of the world are theists)</a:t>
            </a:r>
          </a:p>
          <a:p>
            <a:r>
              <a:rPr lang="en-US" dirty="0"/>
              <a:t>Even atheists agree that humans are predisposed to believe in an intelligent Creator of some sort</a:t>
            </a:r>
          </a:p>
          <a:p>
            <a:r>
              <a:rPr lang="en-US" dirty="0"/>
              <a:t>There is a universal, built-in, in-born, intuitive human tendency to believe in an intelligent Creator – How did it get there?</a:t>
            </a:r>
          </a:p>
          <a:p>
            <a:pPr lvl="1"/>
            <a:r>
              <a:rPr lang="en-US" sz="2800" dirty="0"/>
              <a:t>God “has made from one blood every nation of men to dwell on all the face of the earth…so that they should seek the Lord, in the hope that they might grope for Him and find Him, though He is not far from each one of us” (Acts 17:26-27)</a:t>
            </a:r>
          </a:p>
          <a:p>
            <a:endParaRPr lang="en-US" dirty="0"/>
          </a:p>
        </p:txBody>
      </p:sp>
    </p:spTree>
    <p:extLst>
      <p:ext uri="{BB962C8B-B14F-4D97-AF65-F5344CB8AC3E}">
        <p14:creationId xmlns:p14="http://schemas.microsoft.com/office/powerpoint/2010/main" val="3482078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lnSpcReduction="10000"/>
          </a:bodyPr>
          <a:lstStyle/>
          <a:p>
            <a:r>
              <a:rPr lang="en-US" dirty="0"/>
              <a:t>The universe has 300 sextillion (23 zeros) stars in billions of galaxies</a:t>
            </a:r>
          </a:p>
          <a:p>
            <a:pPr lvl="1"/>
            <a:r>
              <a:rPr lang="en-US" dirty="0"/>
              <a:t>We live in the Milky Way galaxy (only 100,000 light years across)</a:t>
            </a:r>
          </a:p>
          <a:p>
            <a:pPr lvl="1"/>
            <a:r>
              <a:rPr lang="en-US" dirty="0"/>
              <a:t>Approximately 100 billion stars (or 100 to 400 billion stars) in Milky Way galaxy </a:t>
            </a:r>
          </a:p>
          <a:p>
            <a:pPr lvl="1"/>
            <a:r>
              <a:rPr lang="en-US" dirty="0"/>
              <a:t>Our solar system is one of about 4,000 solar systems in Milky Way</a:t>
            </a:r>
          </a:p>
          <a:p>
            <a:pPr lvl="1"/>
            <a:r>
              <a:rPr lang="en-US" dirty="0"/>
              <a:t>The position, distance, tilt, composition and atmosphere of the earth is perfect for life</a:t>
            </a:r>
          </a:p>
          <a:p>
            <a:r>
              <a:rPr lang="en-US" dirty="0"/>
              <a:t>Where did such precision in design come from?</a:t>
            </a:r>
          </a:p>
          <a:p>
            <a:pPr lvl="1"/>
            <a:r>
              <a:rPr lang="en-US" dirty="0"/>
              <a:t>The existence of a poem demands the existence of a poet</a:t>
            </a:r>
          </a:p>
          <a:p>
            <a:pPr lvl="1"/>
            <a:r>
              <a:rPr lang="en-US" dirty="0"/>
              <a:t>The existence of a painting demands the existence of a painter</a:t>
            </a:r>
          </a:p>
          <a:p>
            <a:pPr lvl="1"/>
            <a:r>
              <a:rPr lang="en-US" dirty="0"/>
              <a:t>The existence of a building demands the existence of a builder</a:t>
            </a:r>
          </a:p>
          <a:p>
            <a:pPr lvl="1"/>
            <a:r>
              <a:rPr lang="en-US" dirty="0"/>
              <a:t>The existence of an engine demands the existence of an engineer </a:t>
            </a:r>
          </a:p>
          <a:p>
            <a:pPr lvl="1"/>
            <a:r>
              <a:rPr lang="en-US" dirty="0"/>
              <a:t>The existence of a watch demands the existence of a watch-maker</a:t>
            </a:r>
          </a:p>
          <a:p>
            <a:pPr lvl="1"/>
            <a:r>
              <a:rPr lang="en-US" dirty="0"/>
              <a:t>The existence of a shoe demands the existence of a shoe-maker</a:t>
            </a:r>
          </a:p>
          <a:p>
            <a:pPr lvl="1"/>
            <a:r>
              <a:rPr lang="en-US" dirty="0"/>
              <a:t>The existence of a universe demands the existence of a universe-maker</a:t>
            </a:r>
          </a:p>
        </p:txBody>
      </p:sp>
    </p:spTree>
    <p:extLst>
      <p:ext uri="{BB962C8B-B14F-4D97-AF65-F5344CB8AC3E}">
        <p14:creationId xmlns:p14="http://schemas.microsoft.com/office/powerpoint/2010/main" val="5126207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a:bodyPr>
          <a:lstStyle/>
          <a:p>
            <a:r>
              <a:rPr lang="en-US" dirty="0"/>
              <a:t>Evolutionists and atheists are in a predicament:</a:t>
            </a:r>
          </a:p>
          <a:p>
            <a:pPr lvl="1"/>
            <a:r>
              <a:rPr lang="en-US" dirty="0"/>
              <a:t>Michael Shermer: </a:t>
            </a:r>
            <a:br>
              <a:rPr lang="en-US" dirty="0"/>
            </a:br>
            <a:r>
              <a:rPr lang="en-US" dirty="0"/>
              <a:t>“The design inference comes naturally. The reason people think that a Designer created the world is because it </a:t>
            </a:r>
            <a:r>
              <a:rPr lang="en-US" i="1" dirty="0"/>
              <a:t>looks</a:t>
            </a:r>
            <a:r>
              <a:rPr lang="en-US" dirty="0"/>
              <a:t> designed” </a:t>
            </a:r>
            <a:r>
              <a:rPr lang="en-US" sz="2000" b="0" dirty="0"/>
              <a:t>(</a:t>
            </a:r>
            <a:r>
              <a:rPr lang="en-US" sz="2000" b="0" i="1" dirty="0"/>
              <a:t>Why Darwin Matters</a:t>
            </a:r>
            <a:r>
              <a:rPr lang="en-US" sz="2000" b="0" dirty="0"/>
              <a:t>, p. 65)</a:t>
            </a:r>
          </a:p>
          <a:p>
            <a:pPr lvl="1"/>
            <a:r>
              <a:rPr lang="en-US" dirty="0"/>
              <a:t>Jerry Coyne, </a:t>
            </a:r>
            <a:br>
              <a:rPr lang="en-US" dirty="0"/>
            </a:br>
            <a:r>
              <a:rPr lang="en-US" dirty="0"/>
              <a:t>“If anything is true about nature, it is that plants and animals seem intricately and almost perfectly designed for living their lives…Nature resembles a well-oiled machine, with every species an intricate cog or gear…The more one learns about plants and animals, the more one marvels at how well their designs fit their ways of life” </a:t>
            </a:r>
            <a:r>
              <a:rPr lang="en-US" sz="2000" b="0" dirty="0"/>
              <a:t>(</a:t>
            </a:r>
            <a:r>
              <a:rPr lang="en-US" sz="2000" b="0" i="1" dirty="0"/>
              <a:t>Why Evolution Is True</a:t>
            </a:r>
            <a:r>
              <a:rPr lang="en-US" sz="2000" b="0" dirty="0"/>
              <a:t>, p. 1, 3)</a:t>
            </a:r>
          </a:p>
          <a:p>
            <a:pPr lvl="1"/>
            <a:r>
              <a:rPr lang="en-US" dirty="0"/>
              <a:t>Richard Dawkins: </a:t>
            </a:r>
            <a:br>
              <a:rPr lang="en-US" dirty="0"/>
            </a:br>
            <a:r>
              <a:rPr lang="en-US" dirty="0"/>
              <a:t>“So compelling is that illusion [of design] that it has fooled our greatest minds for centuries, until Charles Darwin burst onto the scene” </a:t>
            </a:r>
            <a:r>
              <a:rPr lang="en-US" sz="2000" b="0" dirty="0"/>
              <a:t>(</a:t>
            </a:r>
            <a:r>
              <a:rPr lang="en-US" sz="2000" b="0" i="1" dirty="0"/>
              <a:t>The Greatest Show on Earth, </a:t>
            </a:r>
            <a:r>
              <a:rPr lang="en-US" sz="2000" b="0" dirty="0"/>
              <a:t>p. 416)</a:t>
            </a:r>
            <a:endParaRPr lang="en-US" b="0" dirty="0"/>
          </a:p>
          <a:p>
            <a:pPr lvl="1"/>
            <a:endParaRPr lang="en-US" dirty="0"/>
          </a:p>
        </p:txBody>
      </p:sp>
    </p:spTree>
    <p:extLst>
      <p:ext uri="{BB962C8B-B14F-4D97-AF65-F5344CB8AC3E}">
        <p14:creationId xmlns:p14="http://schemas.microsoft.com/office/powerpoint/2010/main" val="1801643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CB5B5-BCF2-552C-EE46-40EC6EE57D64}"/>
              </a:ext>
            </a:extLst>
          </p:cNvPr>
          <p:cNvSpPr>
            <a:spLocks noGrp="1"/>
          </p:cNvSpPr>
          <p:nvPr>
            <p:ph idx="1"/>
          </p:nvPr>
        </p:nvSpPr>
        <p:spPr/>
        <p:txBody>
          <a:bodyPr>
            <a:normAutofit/>
          </a:bodyPr>
          <a:lstStyle/>
          <a:p>
            <a:r>
              <a:rPr lang="en-US" dirty="0"/>
              <a:t>Evolutionists and atheists are in a predicament:</a:t>
            </a:r>
          </a:p>
          <a:p>
            <a:pPr lvl="1"/>
            <a:r>
              <a:rPr lang="en-US" dirty="0"/>
              <a:t>Paul Davies:   </a:t>
            </a:r>
            <a:br>
              <a:rPr lang="en-US" dirty="0"/>
            </a:br>
            <a:r>
              <a:rPr lang="en-US" dirty="0"/>
              <a:t>The universe is “ordered in an intelligible way,” with “fine-tuned properties…Like Baby Bear’s porridge in the story of Goldilocks, our universe seems ‘just right’ for life. It looks…as if ‘a super-intellect has been monkeying with physics’” </a:t>
            </a:r>
            <a:r>
              <a:rPr lang="en-US" sz="2000" b="0" dirty="0"/>
              <a:t>(“Laying Down the Laws,” </a:t>
            </a:r>
            <a:r>
              <a:rPr lang="en-US" sz="2000" b="0" i="1" dirty="0"/>
              <a:t>New Scientist</a:t>
            </a:r>
            <a:r>
              <a:rPr lang="en-US" sz="2000" b="0" dirty="0"/>
              <a:t>, 194[2610]:30-34, June)</a:t>
            </a:r>
            <a:endParaRPr lang="en-US" b="0" dirty="0"/>
          </a:p>
          <a:p>
            <a:r>
              <a:rPr lang="en-US" dirty="0"/>
              <a:t>There is evidence in the universe of planning, intelligence, intent, purpose and complexity, which means…</a:t>
            </a:r>
          </a:p>
          <a:p>
            <a:pPr lvl="1"/>
            <a:r>
              <a:rPr lang="en-US" sz="2800" dirty="0"/>
              <a:t>There must have been an intelligent, universe Designer! </a:t>
            </a:r>
          </a:p>
          <a:p>
            <a:r>
              <a:rPr lang="en-US" dirty="0"/>
              <a:t>“The heavens declare the glory of God; And the firmament shows His handiwork. Day unto day utters speech, And night unto night reveals knowledge. There is no speech nor language Where their voice is not heard” (Psalm 19:1-6)</a:t>
            </a:r>
          </a:p>
          <a:p>
            <a:endParaRPr lang="en-US" dirty="0"/>
          </a:p>
          <a:p>
            <a:pPr lvl="1"/>
            <a:endParaRPr lang="en-US" dirty="0"/>
          </a:p>
        </p:txBody>
      </p:sp>
    </p:spTree>
    <p:extLst>
      <p:ext uri="{BB962C8B-B14F-4D97-AF65-F5344CB8AC3E}">
        <p14:creationId xmlns:p14="http://schemas.microsoft.com/office/powerpoint/2010/main" val="1345369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2054</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4</cp:revision>
  <dcterms:created xsi:type="dcterms:W3CDTF">2024-05-25T00:11:01Z</dcterms:created>
  <dcterms:modified xsi:type="dcterms:W3CDTF">2024-06-02T12:26:58Z</dcterms:modified>
</cp:coreProperties>
</file>