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90" r:id="rId6"/>
    <p:sldId id="29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people sitting and reading a book&#10;&#10;Description automatically generated">
            <a:extLst>
              <a:ext uri="{FF2B5EF4-FFF2-40B4-BE49-F238E27FC236}">
                <a16:creationId xmlns:a16="http://schemas.microsoft.com/office/drawing/2014/main" id="{2FAF3BB2-E4BE-82BA-21DA-91231A2B2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B248A10-605A-4CE3-9161-034A6E583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190446"/>
            <a:ext cx="11496943" cy="56675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3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EFAD51A-FF55-47D8-8931-545EFB09F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647646"/>
            <a:ext cx="11496943" cy="52103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31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E79094E-504A-48AF-8E81-0AFA8C78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5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99" y="2367186"/>
            <a:ext cx="11843759" cy="449081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19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77E85C6-00D3-4944-9E24-96EE58451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background with a child in a blue shirt&#10;&#10;Description automatically generated">
            <a:extLst>
              <a:ext uri="{FF2B5EF4-FFF2-40B4-BE49-F238E27FC236}">
                <a16:creationId xmlns:a16="http://schemas.microsoft.com/office/drawing/2014/main" id="{1D3D0A2D-74B9-EE66-A349-C1BF141D4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2356022"/>
            <a:ext cx="11496943" cy="45019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557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A8470A3-A096-4332-B07B-43690DFFA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56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A0D2CDD-D58F-19DB-5FE5-06370B34C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33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creen with a picture of a child&#10;&#10;Description automatically generated">
            <a:extLst>
              <a:ext uri="{FF2B5EF4-FFF2-40B4-BE49-F238E27FC236}">
                <a16:creationId xmlns:a16="http://schemas.microsoft.com/office/drawing/2014/main" id="{0AEE52BE-C544-989E-1E4C-DD68AC73A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88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E7AAAFD-E548-4821-B420-B4DE9C7A4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419E8-E86E-45F7-9390-8BB0D2AE9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9F6A-825F-4B56-BC2A-DFF2C909760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3" r:id="rId12"/>
    <p:sldLayoutId id="2147483694" r:id="rId13"/>
    <p:sldLayoutId id="2147483695" r:id="rId14"/>
    <p:sldLayoutId id="2147483696" r:id="rId15"/>
    <p:sldLayoutId id="2147483689" r:id="rId16"/>
    <p:sldLayoutId id="2147483662" r:id="rId17"/>
    <p:sldLayoutId id="2147483690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15" y="2443942"/>
            <a:ext cx="10806367" cy="441405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romanUcPeriod"/>
            </a:pPr>
            <a:r>
              <a:rPr lang="en-US" dirty="0"/>
              <a:t>The Time and Place</a:t>
            </a:r>
          </a:p>
          <a:p>
            <a:pPr marL="457200" indent="-457200">
              <a:buFont typeface="+mj-lt"/>
              <a:buAutoNum type="romanUcPeriod"/>
            </a:pPr>
            <a:r>
              <a:rPr lang="en-US" dirty="0"/>
              <a:t>The Participants</a:t>
            </a:r>
          </a:p>
          <a:p>
            <a:pPr marL="457200" indent="-457200">
              <a:buFont typeface="+mj-lt"/>
              <a:buAutoNum type="romanUcPeriod"/>
            </a:pPr>
            <a:r>
              <a:rPr lang="en-US" dirty="0"/>
              <a:t>The Follow-Through </a:t>
            </a:r>
          </a:p>
          <a:p>
            <a:pPr marL="798513" lvl="1" indent="0">
              <a:buNone/>
            </a:pPr>
            <a:r>
              <a:rPr lang="en-US" dirty="0"/>
              <a:t>A.   </a:t>
            </a:r>
            <a:r>
              <a:rPr lang="en-US" u="sng" dirty="0"/>
              <a:t>PRAY, PRAY, PRAY</a:t>
            </a:r>
            <a:r>
              <a:rPr lang="en-US" dirty="0"/>
              <a:t>!</a:t>
            </a:r>
          </a:p>
          <a:p>
            <a:pPr marL="798513" lvl="1" indent="0">
              <a:buNone/>
            </a:pPr>
            <a:r>
              <a:rPr lang="en-US" dirty="0"/>
              <a:t>D.   Send </a:t>
            </a:r>
            <a:r>
              <a:rPr lang="en-US" u="sng" dirty="0"/>
              <a:t>friendly reminders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romanUcPeriod"/>
            </a:pPr>
            <a:r>
              <a:rPr lang="en-US" dirty="0"/>
              <a:t>The Physical Arrangements</a:t>
            </a:r>
          </a:p>
          <a:p>
            <a:pPr marL="798513" lvl="1" indent="0">
              <a:buNone/>
            </a:pPr>
            <a:r>
              <a:rPr lang="en-US" dirty="0"/>
              <a:t>B.   Choose the </a:t>
            </a:r>
            <a:r>
              <a:rPr lang="en-US" u="sng" dirty="0"/>
              <a:t>Bible</a:t>
            </a:r>
            <a:r>
              <a:rPr lang="en-US" dirty="0"/>
              <a:t> that you will use.</a:t>
            </a:r>
          </a:p>
          <a:p>
            <a:pPr marL="798513" lvl="1" indent="0">
              <a:buNone/>
            </a:pPr>
            <a:r>
              <a:rPr lang="en-US" dirty="0"/>
              <a:t>C.   Choose the </a:t>
            </a:r>
            <a:r>
              <a:rPr lang="en-US" u="sng" dirty="0"/>
              <a:t>study method</a:t>
            </a:r>
            <a:r>
              <a:rPr lang="en-US" dirty="0"/>
              <a:t> that you will use.</a:t>
            </a:r>
          </a:p>
          <a:p>
            <a:pPr marL="798513" lvl="1" indent="0">
              <a:buNone/>
            </a:pPr>
            <a:r>
              <a:rPr lang="en-US" dirty="0"/>
              <a:t>E.   If the study is at your house, minimize </a:t>
            </a:r>
            <a:r>
              <a:rPr lang="en-US" u="sng" dirty="0"/>
              <a:t>all distractions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romanUcPeriod"/>
            </a:pPr>
            <a:r>
              <a:rPr lang="en-US" dirty="0"/>
              <a:t>The Beginning </a:t>
            </a:r>
          </a:p>
          <a:p>
            <a:pPr marL="798513" lvl="1" indent="0">
              <a:buNone/>
            </a:pPr>
            <a:r>
              <a:rPr lang="en-US" dirty="0"/>
              <a:t>F. Spend several minutes </a:t>
            </a:r>
            <a:r>
              <a:rPr lang="en-US" u="sng" dirty="0"/>
              <a:t>just talking</a:t>
            </a:r>
            <a:r>
              <a:rPr lang="en-US" dirty="0"/>
              <a:t> – a relaxed “get-to-know-each-other” time.</a:t>
            </a:r>
          </a:p>
          <a:p>
            <a:pPr marL="860425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81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16" y="2443942"/>
            <a:ext cx="11380108" cy="4414059"/>
          </a:xfrm>
        </p:spPr>
        <p:txBody>
          <a:bodyPr>
            <a:normAutofit/>
          </a:bodyPr>
          <a:lstStyle/>
          <a:p>
            <a:pPr marL="627063" indent="-627063">
              <a:buFont typeface="+mj-lt"/>
              <a:buAutoNum type="romanUcPeriod" startAt="6"/>
            </a:pPr>
            <a:r>
              <a:rPr lang="en-US" dirty="0"/>
              <a:t>The Study</a:t>
            </a:r>
          </a:p>
          <a:p>
            <a:pPr marL="1255713" lvl="1" indent="-457200">
              <a:buNone/>
            </a:pPr>
            <a:r>
              <a:rPr lang="en-US" dirty="0"/>
              <a:t>E.	Plan on </a:t>
            </a:r>
            <a:r>
              <a:rPr lang="en-US" u="sng" dirty="0"/>
              <a:t>finding the verses</a:t>
            </a:r>
            <a:r>
              <a:rPr lang="en-US" dirty="0"/>
              <a:t> in the Bible for them (i.e., turning the pages).</a:t>
            </a:r>
          </a:p>
          <a:p>
            <a:pPr marL="1255713" lvl="1" indent="-457200">
              <a:buNone/>
            </a:pPr>
            <a:r>
              <a:rPr lang="en-US" dirty="0"/>
              <a:t>F.	Who </a:t>
            </a:r>
            <a:r>
              <a:rPr lang="en-US" u="sng" dirty="0"/>
              <a:t>reads</a:t>
            </a:r>
            <a:r>
              <a:rPr lang="en-US" dirty="0"/>
              <a:t> and who </a:t>
            </a:r>
            <a:r>
              <a:rPr lang="en-US" u="sng" dirty="0"/>
              <a:t>writes</a:t>
            </a:r>
            <a:r>
              <a:rPr lang="en-US" dirty="0"/>
              <a:t> in the study is important.</a:t>
            </a:r>
          </a:p>
          <a:p>
            <a:pPr marL="1255713" lvl="1" indent="-457200">
              <a:buNone/>
            </a:pPr>
            <a:r>
              <a:rPr lang="en-US" dirty="0"/>
              <a:t>G.	You control the </a:t>
            </a:r>
            <a:r>
              <a:rPr lang="en-US" u="sng" dirty="0"/>
              <a:t>direction</a:t>
            </a:r>
            <a:r>
              <a:rPr lang="en-US" dirty="0"/>
              <a:t> and the </a:t>
            </a:r>
            <a:r>
              <a:rPr lang="en-US" u="sng" dirty="0"/>
              <a:t>content</a:t>
            </a:r>
            <a:r>
              <a:rPr lang="en-US" dirty="0"/>
              <a:t> of the study.</a:t>
            </a:r>
          </a:p>
          <a:p>
            <a:pPr marL="1255713" lvl="1" indent="-457200">
              <a:buNone/>
            </a:pPr>
            <a:r>
              <a:rPr lang="en-US" dirty="0"/>
              <a:t>O.	Don’t rush to </a:t>
            </a:r>
            <a:r>
              <a:rPr lang="en-US" u="sng" dirty="0"/>
              <a:t>baptism</a:t>
            </a:r>
            <a:r>
              <a:rPr lang="en-US" dirty="0"/>
              <a:t>.</a:t>
            </a:r>
          </a:p>
          <a:p>
            <a:pPr marL="627063" indent="-627063">
              <a:buFont typeface="+mj-lt"/>
              <a:buAutoNum type="romanUcPeriod" startAt="6"/>
            </a:pPr>
            <a:r>
              <a:rPr lang="en-US" dirty="0"/>
              <a:t>The Follow-Up</a:t>
            </a:r>
          </a:p>
        </p:txBody>
      </p:sp>
    </p:spTree>
    <p:extLst>
      <p:ext uri="{BB962C8B-B14F-4D97-AF65-F5344CB8AC3E}">
        <p14:creationId xmlns:p14="http://schemas.microsoft.com/office/powerpoint/2010/main" val="394617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D73D9-1B72-46FD-ACA8-576690D4E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B0E64B-5EE4-4510-A1F6-B8E99E09E7E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90bb05-5057-4712-ad51-ff7aad21ee1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F283CD-82C3-4169-BF3B-4B5545427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1201</TotalTime>
  <Words>139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2018-03-21T00:45:04Z</dcterms:created>
  <dcterms:modified xsi:type="dcterms:W3CDTF">2024-05-22T14:34:54Z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