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699" r:id="rId5"/>
  </p:sldMasterIdLst>
  <p:sldIdLst>
    <p:sldId id="256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94" r:id="rId19"/>
    <p:sldId id="393" r:id="rId20"/>
    <p:sldId id="30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people sitting and reading a book&#10;&#10;Description automatically generated">
            <a:extLst>
              <a:ext uri="{FF2B5EF4-FFF2-40B4-BE49-F238E27FC236}">
                <a16:creationId xmlns:a16="http://schemas.microsoft.com/office/drawing/2014/main" id="{3D22F57D-5A43-FBA9-0C49-BCCFC9D74C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8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6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6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B248A10-605A-4CE3-9161-034A6E583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1190446"/>
            <a:ext cx="11496943" cy="566755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23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58533914-11B0-21DE-113C-8F4A539F5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1647646"/>
            <a:ext cx="11496943" cy="521035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5319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E79094E-504A-48AF-8E81-0AFA8C78B7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438" y="1632245"/>
            <a:ext cx="11496943" cy="598205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2367186"/>
            <a:ext cx="11843759" cy="449081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9196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77E85C6-00D3-4944-9E24-96EE58451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1647646"/>
            <a:ext cx="11496943" cy="521035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5572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1A8470A3-A096-4332-B07B-43690DFFA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438" y="1632246"/>
            <a:ext cx="11496943" cy="1654419"/>
          </a:xfrm>
        </p:spPr>
        <p:txBody>
          <a:bodyPr>
            <a:noAutofit/>
          </a:bodyPr>
          <a:lstStyle>
            <a:lvl1pPr algn="ctr">
              <a:defRPr sz="5400" b="1" i="1">
                <a:solidFill>
                  <a:srgbClr val="FBFFCD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3429000"/>
            <a:ext cx="11496943" cy="3429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1562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0061895-9CDD-C5DD-4410-3AC8269BE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441" y="1828800"/>
            <a:ext cx="11496943" cy="598205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FBFFCD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02" y="2521009"/>
            <a:ext cx="11843759" cy="433699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335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creen with a picture of a child&#10;&#10;Description automatically generated">
            <a:extLst>
              <a:ext uri="{FF2B5EF4-FFF2-40B4-BE49-F238E27FC236}">
                <a16:creationId xmlns:a16="http://schemas.microsoft.com/office/drawing/2014/main" id="{0AEE52BE-C544-989E-1E4C-DD68AC73A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441" y="1828800"/>
            <a:ext cx="11496943" cy="598205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FBFFCD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02" y="2521009"/>
            <a:ext cx="11843759" cy="433699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7888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E7AAAFD-E548-4821-B420-B4DE9C7A4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438" y="1632246"/>
            <a:ext cx="11496943" cy="1654419"/>
          </a:xfrm>
        </p:spPr>
        <p:txBody>
          <a:bodyPr>
            <a:noAutofit/>
          </a:bodyPr>
          <a:lstStyle>
            <a:lvl1pPr algn="ctr">
              <a:defRPr sz="5400" b="1" i="1">
                <a:solidFill>
                  <a:srgbClr val="FBFFCD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3429000"/>
            <a:ext cx="11496943" cy="3429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0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1419E8-E86E-45F7-9390-8BB0D2AE9D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400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65C83CE-3340-49F2-98A2-45B1C87E4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239141"/>
            <a:ext cx="11843759" cy="5618861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198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F23F25E-308D-491F-B213-1938ABB19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683522"/>
            <a:ext cx="11843759" cy="517448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428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BEA6867-0D06-469D-B4F6-3C1D67ECD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33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AE56E-B1EA-4D93-B7E8-8E8EE11223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9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52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55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34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68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64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9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02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82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16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20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65C83CE-3340-49F2-98A2-45B1C87E4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239141"/>
            <a:ext cx="11843759" cy="5618861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8567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F23F25E-308D-491F-B213-1938ABB19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683522"/>
            <a:ext cx="11843759" cy="517448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874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63B5BB5-3EC8-48F1-9C98-A07C0BB4DA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438" y="1632245"/>
            <a:ext cx="11496943" cy="598205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FBFFCD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2367186"/>
            <a:ext cx="11843759" cy="449081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5397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9F79766-D306-49C7-BEE7-C45EF54183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281870"/>
            <a:ext cx="11843759" cy="5576133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71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42E5893-0463-4EF1-8A52-C7234F753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555336"/>
            <a:ext cx="11843759" cy="5302667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088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CE3887-3CA4-403A-9D67-CD57344E3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438" y="1708445"/>
            <a:ext cx="11496943" cy="598205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FBFFCD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2367186"/>
            <a:ext cx="11843759" cy="449081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1048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B30BC22-BD16-4367-989B-4DCD7DB02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683522"/>
            <a:ext cx="11843759" cy="517448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82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08453069-6A7C-4D10-B7C4-25D690B321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683522"/>
            <a:ext cx="11843759" cy="517448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66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45754-D1F3-46A4-A46D-B81E81BAA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99" y="1742537"/>
            <a:ext cx="11843759" cy="5115464"/>
          </a:xfrm>
        </p:spPr>
        <p:txBody>
          <a:bodyPr/>
          <a:lstStyle>
            <a:lvl1pPr marL="0" indent="0">
              <a:buFont typeface="+mj-lt"/>
              <a:buNone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5286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38902B-EFFD-42DB-9838-345682EB4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1190446"/>
            <a:ext cx="11496943" cy="566755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990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59F04D-7B12-424E-B7C2-F31694937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1647646"/>
            <a:ext cx="11496943" cy="521035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6226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C8C69-6301-4D5C-B730-0E3205CF5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15" y="1647646"/>
            <a:ext cx="11496943" cy="521035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‒"/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81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79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49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8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16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1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3" r:id="rId12"/>
    <p:sldLayoutId id="2147483694" r:id="rId13"/>
    <p:sldLayoutId id="2147483695" r:id="rId14"/>
    <p:sldLayoutId id="2147483696" r:id="rId15"/>
    <p:sldLayoutId id="2147483689" r:id="rId16"/>
    <p:sldLayoutId id="2147483662" r:id="rId17"/>
    <p:sldLayoutId id="2147483690" r:id="rId18"/>
    <p:sldLayoutId id="2147483692" r:id="rId19"/>
    <p:sldLayoutId id="2147483697" r:id="rId20"/>
    <p:sldLayoutId id="214748369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9F6A-825F-4B56-BC2A-DFF2C909760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5C501-EDA7-445A-93EF-03751B5C5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9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8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D2F5E8-7FE3-47E3-868C-040040B6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“Open Bible Study” by Ivan Stewart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13259E-C0CD-49E3-B402-58F409323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3313" r="51321" b="2863"/>
          <a:stretch/>
        </p:blipFill>
        <p:spPr>
          <a:xfrm>
            <a:off x="901700" y="2446350"/>
            <a:ext cx="1976789" cy="4237107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37F7F9-DE20-4266-BA4B-2D7194C29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3" t="3156" r="2862" b="3019"/>
          <a:stretch/>
        </p:blipFill>
        <p:spPr>
          <a:xfrm>
            <a:off x="2371103" y="2446351"/>
            <a:ext cx="1998828" cy="4237106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B2B57-0FE2-41AE-8F16-92B751A43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1" t="4238" r="1441" b="4236"/>
          <a:stretch/>
        </p:blipFill>
        <p:spPr>
          <a:xfrm>
            <a:off x="3932991" y="2446350"/>
            <a:ext cx="2018895" cy="4237107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C9CAA-FF24-4D89-B806-620B43591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4027" r="50392" b="4445"/>
          <a:stretch/>
        </p:blipFill>
        <p:spPr>
          <a:xfrm>
            <a:off x="5473535" y="2446350"/>
            <a:ext cx="1973888" cy="4237107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8" descr="Go Ye Means Go Me">
            <a:extLst>
              <a:ext uri="{FF2B5EF4-FFF2-40B4-BE49-F238E27FC236}">
                <a16:creationId xmlns:a16="http://schemas.microsoft.com/office/drawing/2014/main" id="{F9E3F3E1-3130-4CCA-8265-9111A5C5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4665" r="4643" b="1888"/>
          <a:stretch>
            <a:fillRect/>
          </a:stretch>
        </p:blipFill>
        <p:spPr bwMode="auto">
          <a:xfrm>
            <a:off x="8368171" y="2422538"/>
            <a:ext cx="2742688" cy="4257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713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B51E99-D0D2-418C-89C1-D2401A141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5832" r="7484" b="17778"/>
          <a:stretch/>
        </p:blipFill>
        <p:spPr>
          <a:xfrm>
            <a:off x="1117582" y="2306650"/>
            <a:ext cx="3044027" cy="4337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AD7E24-7C75-42DB-95A4-10628220D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t="1" r="1487" b="23801"/>
          <a:stretch/>
        </p:blipFill>
        <p:spPr>
          <a:xfrm rot="10800000">
            <a:off x="4447384" y="2324100"/>
            <a:ext cx="2346134" cy="3392499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3C354-EE9D-44D1-B6E2-6B27ADAE31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b="23800"/>
          <a:stretch/>
        </p:blipFill>
        <p:spPr>
          <a:xfrm rot="10800000">
            <a:off x="5774619" y="3265477"/>
            <a:ext cx="2396792" cy="3392499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429EB7-1C7C-4695-A09F-6711A9D8A7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b="23800"/>
          <a:stretch/>
        </p:blipFill>
        <p:spPr>
          <a:xfrm rot="10800000">
            <a:off x="7617007" y="2324099"/>
            <a:ext cx="2396792" cy="3392500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605A31-EB79-4FFA-BBCB-48E14978E0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b="23800"/>
          <a:stretch/>
        </p:blipFill>
        <p:spPr>
          <a:xfrm rot="10800000">
            <a:off x="8742959" y="3265476"/>
            <a:ext cx="2396790" cy="3392501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D2F5E8-7FE3-47E3-868C-040040B6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“God Speaks Today” by Jerry A. Jenkins</a:t>
            </a:r>
          </a:p>
        </p:txBody>
      </p:sp>
    </p:spTree>
    <p:extLst>
      <p:ext uri="{BB962C8B-B14F-4D97-AF65-F5344CB8AC3E}">
        <p14:creationId xmlns:p14="http://schemas.microsoft.com/office/powerpoint/2010/main" val="1957932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D2F5E8-7FE3-47E3-868C-040040B6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“Circles of Truth” by Bill Hatcher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498C6E0A-A51D-49EF-93A0-E48781ED1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7623381" y="2749838"/>
            <a:ext cx="3435460" cy="2281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Circles of Truth">
            <a:extLst>
              <a:ext uri="{FF2B5EF4-FFF2-40B4-BE49-F238E27FC236}">
                <a16:creationId xmlns:a16="http://schemas.microsoft.com/office/drawing/2014/main" id="{EFC338CD-F624-4B2A-AF81-7C5CBA1A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4" y="2306650"/>
            <a:ext cx="2858456" cy="44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50A055A9-F6CA-4430-BAD3-757093DF4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2" t="26042" r="14182" b="12500"/>
          <a:stretch>
            <a:fillRect/>
          </a:stretch>
        </p:blipFill>
        <p:spPr bwMode="auto">
          <a:xfrm>
            <a:off x="3294587" y="2753816"/>
            <a:ext cx="3435460" cy="22777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01ADC6B8-5D32-4A0B-A25A-8CBFD098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3523187" y="3134817"/>
            <a:ext cx="3435460" cy="2281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2D74C9A9-7B11-475F-B0DE-AE7BA818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3751787" y="3515817"/>
            <a:ext cx="3435460" cy="2281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E947DF5D-A419-4177-935C-27765355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3980387" y="3973017"/>
            <a:ext cx="3435460" cy="2281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45EBD6F2-8977-4645-A229-07DE7259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7850394" y="3134818"/>
            <a:ext cx="3435461" cy="2281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8192E970-F481-4CE1-83EE-C2219A46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8080581" y="3515817"/>
            <a:ext cx="3435461" cy="2281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B41384F8-D927-405F-9B84-1B6D4B42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5998" r="14207" b="12498"/>
          <a:stretch>
            <a:fillRect/>
          </a:stretch>
        </p:blipFill>
        <p:spPr bwMode="auto">
          <a:xfrm>
            <a:off x="8284943" y="3973017"/>
            <a:ext cx="3435459" cy="2281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173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atching3">
            <a:extLst>
              <a:ext uri="{FF2B5EF4-FFF2-40B4-BE49-F238E27FC236}">
                <a16:creationId xmlns:a16="http://schemas.microsoft.com/office/drawing/2014/main" id="{E9E5A743-FB14-425D-81B4-FD54C2DA1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t="16275" r="13838" b="9975"/>
          <a:stretch>
            <a:fillRect/>
          </a:stretch>
        </p:blipFill>
        <p:spPr bwMode="auto">
          <a:xfrm>
            <a:off x="7196538" y="3330289"/>
            <a:ext cx="4823959" cy="33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atching2">
            <a:extLst>
              <a:ext uri="{FF2B5EF4-FFF2-40B4-BE49-F238E27FC236}">
                <a16:creationId xmlns:a16="http://schemas.microsoft.com/office/drawing/2014/main" id="{19491FA5-0D4C-4DE4-8103-D837C815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749" r="3125" b="17500"/>
          <a:stretch>
            <a:fillRect/>
          </a:stretch>
        </p:blipFill>
        <p:spPr bwMode="auto">
          <a:xfrm>
            <a:off x="4238568" y="7111633"/>
            <a:ext cx="5029200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1F46C-0D5F-4FFE-A130-0596F1BD58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12201" r="50585" b="30064"/>
          <a:stretch/>
        </p:blipFill>
        <p:spPr>
          <a:xfrm>
            <a:off x="3667372" y="2306650"/>
            <a:ext cx="3863727" cy="3781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12B1DD-C990-4B4B-9479-A123410A6C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7" t="11591" r="3952" b="30673"/>
          <a:stretch/>
        </p:blipFill>
        <p:spPr>
          <a:xfrm>
            <a:off x="171504" y="2667763"/>
            <a:ext cx="4077145" cy="3990211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2E3D49BF-20B7-481A-8700-4D676A1F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“Searching for Truth” by WVBS</a:t>
            </a:r>
          </a:p>
        </p:txBody>
      </p:sp>
    </p:spTree>
    <p:extLst>
      <p:ext uri="{BB962C8B-B14F-4D97-AF65-F5344CB8AC3E}">
        <p14:creationId xmlns:p14="http://schemas.microsoft.com/office/powerpoint/2010/main" val="1831889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ching2">
            <a:extLst>
              <a:ext uri="{FF2B5EF4-FFF2-40B4-BE49-F238E27FC236}">
                <a16:creationId xmlns:a16="http://schemas.microsoft.com/office/drawing/2014/main" id="{19491FA5-0D4C-4DE4-8103-D837C815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749" r="3125" b="17500"/>
          <a:stretch>
            <a:fillRect/>
          </a:stretch>
        </p:blipFill>
        <p:spPr bwMode="auto">
          <a:xfrm>
            <a:off x="4238568" y="7111633"/>
            <a:ext cx="5029200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2E3D49BF-20B7-481A-8700-4D676A1F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“Back to the Bible” by Bobby Bates</a:t>
            </a:r>
          </a:p>
        </p:txBody>
      </p:sp>
      <p:pic>
        <p:nvPicPr>
          <p:cNvPr id="2052" name="Picture 4" descr="Back to the Bible Set - Glad Tidings Publishing">
            <a:extLst>
              <a:ext uri="{FF2B5EF4-FFF2-40B4-BE49-F238E27FC236}">
                <a16:creationId xmlns:a16="http://schemas.microsoft.com/office/drawing/2014/main" id="{16D1CFF6-EAAC-2825-2C08-6538D7299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1" y="2217995"/>
            <a:ext cx="5029200" cy="44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45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ching2">
            <a:extLst>
              <a:ext uri="{FF2B5EF4-FFF2-40B4-BE49-F238E27FC236}">
                <a16:creationId xmlns:a16="http://schemas.microsoft.com/office/drawing/2014/main" id="{19491FA5-0D4C-4DE4-8103-D837C815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749" r="3125" b="17500"/>
          <a:stretch>
            <a:fillRect/>
          </a:stretch>
        </p:blipFill>
        <p:spPr bwMode="auto">
          <a:xfrm>
            <a:off x="4238568" y="7111633"/>
            <a:ext cx="5029200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2E3D49BF-20B7-481A-8700-4D676A1F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“Fishers of Men”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54C00CB9-9553-7A01-87DB-0BF8BDC81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74" y="2550624"/>
            <a:ext cx="3658206" cy="365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6F8D2-FB98-2435-498E-6B0BBA8E0607}"/>
              </a:ext>
            </a:extLst>
          </p:cNvPr>
          <p:cNvSpPr txBox="1"/>
          <p:nvPr/>
        </p:nvSpPr>
        <p:spPr>
          <a:xfrm>
            <a:off x="5181545" y="2913648"/>
            <a:ext cx="5342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16-Lesson Course</a:t>
            </a:r>
          </a:p>
        </p:txBody>
      </p:sp>
    </p:spTree>
    <p:extLst>
      <p:ext uri="{BB962C8B-B14F-4D97-AF65-F5344CB8AC3E}">
        <p14:creationId xmlns:p14="http://schemas.microsoft.com/office/powerpoint/2010/main" val="4171370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cc1">
            <a:extLst>
              <a:ext uri="{FF2B5EF4-FFF2-40B4-BE49-F238E27FC236}">
                <a16:creationId xmlns:a16="http://schemas.microsoft.com/office/drawing/2014/main" id="{5339F976-51B9-4AE9-BC0B-330BB55E9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09826"/>
            <a:ext cx="2116138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673C4C35-CCB1-4551-A98A-457E3B9E33B4}"/>
              </a:ext>
            </a:extLst>
          </p:cNvPr>
          <p:cNvGrpSpPr>
            <a:grpSpLocks/>
          </p:cNvGrpSpPr>
          <p:nvPr/>
        </p:nvGrpSpPr>
        <p:grpSpPr bwMode="auto">
          <a:xfrm>
            <a:off x="4659314" y="2408239"/>
            <a:ext cx="2427287" cy="4040187"/>
            <a:chOff x="1919" y="1391"/>
            <a:chExt cx="1529" cy="2545"/>
          </a:xfrm>
        </p:grpSpPr>
        <p:pic>
          <p:nvPicPr>
            <p:cNvPr id="6" name="Picture 6" descr="Studies in the Bible">
              <a:extLst>
                <a:ext uri="{FF2B5EF4-FFF2-40B4-BE49-F238E27FC236}">
                  <a16:creationId xmlns:a16="http://schemas.microsoft.com/office/drawing/2014/main" id="{0B484D77-776F-49EC-A3C9-5E7E0EB8C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35323B"/>
                </a:clrFrom>
                <a:clrTo>
                  <a:srgbClr val="35323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3200" r="5663"/>
            <a:stretch>
              <a:fillRect/>
            </a:stretch>
          </p:blipFill>
          <p:spPr bwMode="auto">
            <a:xfrm>
              <a:off x="1919" y="1391"/>
              <a:ext cx="1529" cy="25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21C204BB-8B9E-47AC-BAFF-425509AD9A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016"/>
              <a:ext cx="15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C349FE0B-63FC-4A79-9EF8-534F8D7CA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640"/>
              <a:ext cx="15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B1B5F117-90D2-4382-BA81-8A47C7B89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3264"/>
              <a:ext cx="15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10" descr="Christian Evidences">
            <a:extLst>
              <a:ext uri="{FF2B5EF4-FFF2-40B4-BE49-F238E27FC236}">
                <a16:creationId xmlns:a16="http://schemas.microsoft.com/office/drawing/2014/main" id="{11C01745-2FD5-4640-AE78-4B82B685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" t="3658" r="6888" b="3999"/>
          <a:stretch>
            <a:fillRect/>
          </a:stretch>
        </p:blipFill>
        <p:spPr bwMode="auto">
          <a:xfrm>
            <a:off x="7381876" y="2409825"/>
            <a:ext cx="26003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A7382F99-890B-4B98-AD9B-A7669286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Bible Correspondence Courses</a:t>
            </a:r>
          </a:p>
        </p:txBody>
      </p:sp>
    </p:spTree>
    <p:extLst>
      <p:ext uri="{BB962C8B-B14F-4D97-AF65-F5344CB8AC3E}">
        <p14:creationId xmlns:p14="http://schemas.microsoft.com/office/powerpoint/2010/main" val="169353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71D9-C92B-4E8A-A7DE-30DB634D6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69" y="931654"/>
            <a:ext cx="11490384" cy="59263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We absolutely must: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3200" u="sng" dirty="0"/>
              <a:t>A</a:t>
            </a:r>
            <a:r>
              <a:rPr lang="en-US" dirty="0"/>
              <a:t> waken to the prospects all around us!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3200" u="sng" dirty="0"/>
              <a:t>C</a:t>
            </a:r>
            <a:r>
              <a:rPr lang="en-US" dirty="0"/>
              <a:t> </a:t>
            </a:r>
            <a:r>
              <a:rPr lang="en-US" dirty="0" err="1"/>
              <a:t>reate</a:t>
            </a:r>
            <a:r>
              <a:rPr lang="en-US" dirty="0"/>
              <a:t> opportunities to teach!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3200" u="sng" dirty="0"/>
              <a:t>T</a:t>
            </a:r>
            <a:r>
              <a:rPr lang="en-US" dirty="0"/>
              <a:t> each the gospel to others!</a:t>
            </a:r>
          </a:p>
          <a:p>
            <a:pPr marL="0" indent="0">
              <a:buNone/>
            </a:pPr>
            <a:endParaRPr lang="en-US" sz="1500" dirty="0"/>
          </a:p>
          <a:p>
            <a:r>
              <a:rPr lang="en-US" dirty="0"/>
              <a:t>Creating opportunities to teach is </a:t>
            </a:r>
            <a:r>
              <a:rPr lang="en-US" u="sng" dirty="0"/>
              <a:t>NOT</a:t>
            </a:r>
            <a:r>
              <a:rPr lang="en-US" dirty="0"/>
              <a:t> the same thing as teaching the gospel.</a:t>
            </a:r>
          </a:p>
          <a:p>
            <a:r>
              <a:rPr lang="en-US" dirty="0"/>
              <a:t>Creating opportunities is merely a means to an end of our heavenly commission.</a:t>
            </a:r>
          </a:p>
          <a:p>
            <a:r>
              <a:rPr lang="en-US" dirty="0"/>
              <a:t>Eventually, we must come to ask, “Can we study the Bible together sometime?”</a:t>
            </a:r>
          </a:p>
          <a:p>
            <a:pPr marL="0" indent="0">
              <a:buNone/>
            </a:pPr>
            <a:endParaRPr lang="en-US" sz="1500" dirty="0"/>
          </a:p>
          <a:p>
            <a:r>
              <a:rPr lang="en-US" dirty="0"/>
              <a:t>Christianity is a </a:t>
            </a:r>
            <a:r>
              <a:rPr lang="en-US" u="sng" dirty="0"/>
              <a:t>taugh</a:t>
            </a:r>
            <a:r>
              <a:rPr lang="en-US" dirty="0"/>
              <a:t>t religion.</a:t>
            </a:r>
          </a:p>
          <a:p>
            <a:r>
              <a:rPr lang="en-US" dirty="0"/>
              <a:t>Christianity cannot be spread by osmosis.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71D9-C92B-4E8A-A7DE-30DB634D6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and EVERY Christian has a </a:t>
            </a:r>
            <a:r>
              <a:rPr lang="en-US" u="sng" dirty="0"/>
              <a:t>PERSONAL</a:t>
            </a:r>
            <a:r>
              <a:rPr lang="en-US" dirty="0"/>
              <a:t> responsibility </a:t>
            </a:r>
            <a:br>
              <a:rPr lang="en-US" dirty="0"/>
            </a:br>
            <a:r>
              <a:rPr lang="en-US" dirty="0"/>
              <a:t>to teach the gospel!</a:t>
            </a:r>
          </a:p>
          <a:p>
            <a:pPr lvl="1"/>
            <a:r>
              <a:rPr lang="en-US" sz="2800" u="sng" dirty="0"/>
              <a:t>WORLD</a:t>
            </a:r>
            <a:r>
              <a:rPr lang="en-US" sz="2800" dirty="0"/>
              <a:t> evangelism is NOT PERSONAL evangelism!</a:t>
            </a:r>
          </a:p>
          <a:p>
            <a:pPr lvl="1"/>
            <a:r>
              <a:rPr lang="en-US" sz="2800" u="sng" dirty="0"/>
              <a:t>FRIENDSHIP</a:t>
            </a:r>
            <a:r>
              <a:rPr lang="en-US" sz="2800" dirty="0"/>
              <a:t> evangelism is NOT personal EVANGELISM!</a:t>
            </a:r>
          </a:p>
          <a:p>
            <a:pPr lvl="1"/>
            <a:r>
              <a:rPr lang="en-US" sz="2800" dirty="0"/>
              <a:t>PERSONAL evangelism involves and requires </a:t>
            </a:r>
            <a:r>
              <a:rPr lang="en-US" sz="2800" u="sng" dirty="0"/>
              <a:t>PERSONAL TEACHING</a:t>
            </a:r>
            <a:r>
              <a:rPr lang="en-US" sz="2800" dirty="0"/>
              <a:t>!</a:t>
            </a:r>
          </a:p>
          <a:p>
            <a:endParaRPr lang="en-US" dirty="0"/>
          </a:p>
          <a:p>
            <a:r>
              <a:rPr lang="en-US" dirty="0"/>
              <a:t>Personal teaching is the </a:t>
            </a:r>
            <a:r>
              <a:rPr lang="en-US" u="sng" dirty="0"/>
              <a:t>most</a:t>
            </a:r>
            <a:r>
              <a:rPr lang="en-US" dirty="0"/>
              <a:t> effective means of spreading the gospel.</a:t>
            </a:r>
          </a:p>
          <a:p>
            <a:pPr lvl="1"/>
            <a:r>
              <a:rPr lang="en-US" sz="2800" dirty="0"/>
              <a:t>The gospel can and is taught effectively today via television, radio, the internet, etc.</a:t>
            </a:r>
          </a:p>
          <a:p>
            <a:pPr lvl="1"/>
            <a:r>
              <a:rPr lang="en-US" sz="2800" dirty="0"/>
              <a:t>Even if I support such efforts financially, that has not removed and/or reduced my personal responsibility to teach.</a:t>
            </a:r>
          </a:p>
          <a:p>
            <a:pPr lvl="1"/>
            <a:r>
              <a:rPr lang="en-US" sz="2800" dirty="0"/>
              <a:t>In fact, one-on-one teaching of the gospel can be the most effective.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3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71D9-C92B-4E8A-A7DE-30DB634D6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4488" indent="-344488"/>
            <a:r>
              <a:rPr lang="en-US" dirty="0"/>
              <a:t>Jesus made the Great Commission </a:t>
            </a:r>
            <a:r>
              <a:rPr lang="en-US" u="sng" dirty="0"/>
              <a:t>personal</a:t>
            </a:r>
            <a:r>
              <a:rPr lang="en-US" dirty="0"/>
              <a:t>!</a:t>
            </a:r>
          </a:p>
          <a:p>
            <a:pPr lvl="1"/>
            <a:r>
              <a:rPr lang="en-US" sz="2800" dirty="0"/>
              <a:t>“[You] Go therefore and make disciples of all the nations, </a:t>
            </a:r>
            <a:br>
              <a:rPr lang="en-US" sz="2800" dirty="0"/>
            </a:br>
            <a:r>
              <a:rPr lang="en-US" sz="2800" dirty="0"/>
              <a:t>baptizing them…teaching them…” (Matt. 28:19-20).</a:t>
            </a:r>
          </a:p>
          <a:p>
            <a:pPr lvl="1"/>
            <a:r>
              <a:rPr lang="en-US" sz="2800" dirty="0"/>
              <a:t>“[You] Go into all the world and preach the gospel…” (Mark 16:15).</a:t>
            </a:r>
          </a:p>
          <a:p>
            <a:endParaRPr lang="en-US" dirty="0"/>
          </a:p>
          <a:p>
            <a:pPr marL="344488" indent="-344488"/>
            <a:r>
              <a:rPr lang="en-US" dirty="0"/>
              <a:t>I cannot fulfill this command for someone else.</a:t>
            </a:r>
          </a:p>
          <a:p>
            <a:pPr marL="344488" indent="-344488"/>
            <a:r>
              <a:rPr lang="en-US" dirty="0"/>
              <a:t>Someone else cannot fulfill this command for me.</a:t>
            </a:r>
          </a:p>
        </p:txBody>
      </p:sp>
    </p:spTree>
    <p:extLst>
      <p:ext uri="{BB962C8B-B14F-4D97-AF65-F5344CB8AC3E}">
        <p14:creationId xmlns:p14="http://schemas.microsoft.com/office/powerpoint/2010/main" val="3015136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71D9-C92B-4E8A-A7DE-30DB634D6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38" y="1846052"/>
            <a:ext cx="10133162" cy="5011949"/>
          </a:xfrm>
        </p:spPr>
        <p:txBody>
          <a:bodyPr>
            <a:normAutofit fontScale="92500" lnSpcReduction="10000"/>
          </a:bodyPr>
          <a:lstStyle/>
          <a:p>
            <a:pPr marL="396875" indent="-396875">
              <a:buFont typeface="+mj-lt"/>
              <a:buAutoNum type="arabicPeriod"/>
            </a:pPr>
            <a:r>
              <a:rPr lang="en-US" dirty="0"/>
              <a:t>Ask </a:t>
            </a:r>
            <a:r>
              <a:rPr lang="en-US" u="sng" dirty="0"/>
              <a:t>WHEN</a:t>
            </a:r>
            <a:r>
              <a:rPr lang="en-US" dirty="0"/>
              <a:t> is the best </a:t>
            </a:r>
            <a:r>
              <a:rPr lang="en-US" u="sng" dirty="0"/>
              <a:t>TIME</a:t>
            </a:r>
            <a:r>
              <a:rPr lang="en-US" dirty="0"/>
              <a:t> for them?</a:t>
            </a:r>
          </a:p>
          <a:p>
            <a:pPr marL="690563" lvl="1"/>
            <a:r>
              <a:rPr lang="en-US" dirty="0"/>
              <a:t>Make it as convenient for them as possible.</a:t>
            </a:r>
          </a:p>
          <a:p>
            <a:pPr marL="690563" lvl="1"/>
            <a:r>
              <a:rPr lang="en-US" dirty="0"/>
              <a:t>Make your schedule fit their schedule (not vice versa).</a:t>
            </a:r>
          </a:p>
          <a:p>
            <a:pPr marL="396875" indent="-396875">
              <a:buFont typeface="+mj-lt"/>
              <a:buAutoNum type="arabicPeriod"/>
            </a:pPr>
            <a:r>
              <a:rPr lang="en-US" dirty="0"/>
              <a:t>Ask </a:t>
            </a:r>
            <a:r>
              <a:rPr lang="en-US" u="sng" dirty="0"/>
              <a:t>WHERE</a:t>
            </a:r>
            <a:r>
              <a:rPr lang="en-US" dirty="0"/>
              <a:t> is the best </a:t>
            </a:r>
            <a:r>
              <a:rPr lang="en-US" u="sng" dirty="0"/>
              <a:t>PLACE</a:t>
            </a:r>
            <a:r>
              <a:rPr lang="en-US" dirty="0"/>
              <a:t> for them?</a:t>
            </a:r>
          </a:p>
          <a:p>
            <a:pPr marL="690563" lvl="1"/>
            <a:r>
              <a:rPr lang="en-US" dirty="0"/>
              <a:t>Make it as convenient for them as possible.</a:t>
            </a:r>
          </a:p>
          <a:p>
            <a:pPr marL="690563" lvl="1"/>
            <a:r>
              <a:rPr lang="en-US" dirty="0"/>
              <a:t>At their home?  At your home?  At the church building?</a:t>
            </a:r>
          </a:p>
          <a:p>
            <a:pPr marL="396875" indent="-396875">
              <a:buFont typeface="+mj-lt"/>
              <a:buAutoNum type="arabicPeriod"/>
            </a:pPr>
            <a:r>
              <a:rPr lang="en-US" dirty="0"/>
              <a:t>Decide </a:t>
            </a:r>
            <a:r>
              <a:rPr lang="en-US" u="sng" dirty="0"/>
              <a:t>WHAT/HOW</a:t>
            </a:r>
            <a:r>
              <a:rPr lang="en-US" dirty="0"/>
              <a:t> you will teach.</a:t>
            </a:r>
          </a:p>
          <a:p>
            <a:pPr marL="690563" lvl="1"/>
            <a:r>
              <a:rPr lang="en-US" dirty="0"/>
              <a:t>Will you teach them straight out of the Bible yourself?</a:t>
            </a:r>
          </a:p>
          <a:p>
            <a:pPr marL="690563" lvl="1"/>
            <a:r>
              <a:rPr lang="en-US" dirty="0"/>
              <a:t>Is there a resource available that fits your style? </a:t>
            </a:r>
          </a:p>
          <a:p>
            <a:pPr marL="396875" indent="-396875">
              <a:buFont typeface="+mj-lt"/>
              <a:buAutoNum type="arabicPeriod"/>
            </a:pPr>
            <a:r>
              <a:rPr lang="en-US" dirty="0"/>
              <a:t>Would you prefer to have help?  Then, </a:t>
            </a:r>
            <a:r>
              <a:rPr lang="en-US" u="sng" dirty="0"/>
              <a:t>WHO</a:t>
            </a:r>
            <a:r>
              <a:rPr lang="en-US" dirty="0"/>
              <a:t>?</a:t>
            </a:r>
          </a:p>
          <a:p>
            <a:pPr marL="690563" lvl="1"/>
            <a:r>
              <a:rPr lang="en-US" dirty="0"/>
              <a:t>Ask a preacher.  Ask an elder.  Ask a proven soul-winner.</a:t>
            </a:r>
          </a:p>
          <a:p>
            <a:pPr marL="690563" lvl="1"/>
            <a:r>
              <a:rPr lang="en-US" dirty="0"/>
              <a:t>There is no shame in asking for someone to help you.</a:t>
            </a:r>
          </a:p>
          <a:p>
            <a:pPr marL="690563" lvl="1"/>
            <a:r>
              <a:rPr lang="en-US" dirty="0"/>
              <a:t>If you do not teach it yourself, you will learn from the one who does.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C600796-E350-4C0E-9932-B885A1914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277" r="77500" b="73082"/>
          <a:stretch/>
        </p:blipFill>
        <p:spPr>
          <a:xfrm>
            <a:off x="1509714" y="841938"/>
            <a:ext cx="1219200" cy="100411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BE88717-25A1-475B-A52B-E37FF7D84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1" t="13877" r="71627" b="76981"/>
          <a:stretch/>
        </p:blipFill>
        <p:spPr>
          <a:xfrm>
            <a:off x="2688430" y="951666"/>
            <a:ext cx="770761" cy="6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4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71D9-C92B-4E8A-A7DE-30DB634D6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4488" indent="-344488"/>
            <a:r>
              <a:rPr lang="en-US" dirty="0"/>
              <a:t>EVERY Christian </a:t>
            </a:r>
            <a:r>
              <a:rPr lang="en-US" u="sng" dirty="0"/>
              <a:t>knows what to teach</a:t>
            </a:r>
            <a:r>
              <a:rPr lang="en-US" dirty="0"/>
              <a:t>.</a:t>
            </a:r>
          </a:p>
          <a:p>
            <a:pPr marL="344488" indent="-344488"/>
            <a:endParaRPr lang="en-US" sz="1400" dirty="0"/>
          </a:p>
          <a:p>
            <a:pPr marL="344488" indent="-344488"/>
            <a:r>
              <a:rPr lang="en-US" dirty="0"/>
              <a:t>Jesus said, “Preach the gospel” in Mark 16:15.</a:t>
            </a:r>
          </a:p>
          <a:p>
            <a:pPr marL="344488" indent="-344488"/>
            <a:r>
              <a:rPr lang="en-US" dirty="0"/>
              <a:t>Paul defined “the gospel” in 1 Corinthians 15:1-4.</a:t>
            </a:r>
          </a:p>
          <a:p>
            <a:pPr marL="344488" indent="-344488"/>
            <a:endParaRPr lang="en-US" sz="1400" dirty="0"/>
          </a:p>
          <a:p>
            <a:pPr marL="344488" indent="-344488"/>
            <a:r>
              <a:rPr lang="en-US" dirty="0"/>
              <a:t>Every Christian has obeyed </a:t>
            </a:r>
            <a:r>
              <a:rPr lang="en-US" u="sng" dirty="0"/>
              <a:t>God’s plan of salvation</a:t>
            </a:r>
            <a:r>
              <a:rPr lang="en-US" dirty="0"/>
              <a:t>!</a:t>
            </a:r>
          </a:p>
          <a:p>
            <a:pPr marL="741363" lvl="1" indent="-344488"/>
            <a:r>
              <a:rPr lang="en-US" sz="2800" dirty="0"/>
              <a:t>Having obeyed it, he knows it (and knows it intimately).</a:t>
            </a:r>
          </a:p>
          <a:p>
            <a:pPr marL="741363" lvl="1" indent="-344488"/>
            <a:r>
              <a:rPr lang="en-US" sz="2800" dirty="0"/>
              <a:t>Who is there who cannot teach someone else (from Scripture) what he learned and what he knew that prompted him to obey the gospel?</a:t>
            </a:r>
          </a:p>
          <a:p>
            <a:pPr marL="741363" lvl="1" indent="-344488"/>
            <a:r>
              <a:rPr lang="en-US" sz="2800" dirty="0"/>
              <a:t>Who is there who cannot teach someone else (from Scripture) to do the very thing that he did to be saved from sin?</a:t>
            </a:r>
          </a:p>
        </p:txBody>
      </p:sp>
    </p:spTree>
    <p:extLst>
      <p:ext uri="{BB962C8B-B14F-4D97-AF65-F5344CB8AC3E}">
        <p14:creationId xmlns:p14="http://schemas.microsoft.com/office/powerpoint/2010/main" val="23437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71D9-C92B-4E8A-A7DE-30DB634D6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WHAT JESUS </a:t>
            </a:r>
            <a:r>
              <a:rPr lang="en-US" u="sng" dirty="0"/>
              <a:t>DID FOR YOU AND WHY</a:t>
            </a:r>
            <a:r>
              <a:rPr lang="en-US" dirty="0"/>
              <a:t>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He created you (John 1:3; Col. 1:16).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He came to this earth for you (Phil. 2:6; John 1:14).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He died on the cross for you (Rom. 5:8; Gal. 2:20).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He shed His blood for you (Eph. 1:7; Heb. 9:12).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He was raised from the dead for you (1 Cor. 15:1-26; Ro. 8:34).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BECAUSE: </a:t>
            </a:r>
          </a:p>
          <a:p>
            <a:pPr marL="1198563" lvl="2" indent="-338138">
              <a:buFont typeface="Calibri" panose="020F0502020204030204" pitchFamily="34" charset="0"/>
              <a:buChar char="‒"/>
            </a:pPr>
            <a:r>
              <a:rPr lang="en-US" sz="2400" dirty="0"/>
              <a:t>He loves you (Eph. 5:2; 1 John 3:16).</a:t>
            </a:r>
          </a:p>
          <a:p>
            <a:pPr marL="1198563" lvl="2" indent="-338138">
              <a:buFont typeface="Calibri" panose="020F0502020204030204" pitchFamily="34" charset="0"/>
              <a:buChar char="‒"/>
            </a:pPr>
            <a:r>
              <a:rPr lang="en-US" sz="2400" dirty="0"/>
              <a:t>He wants to save you (Matt. 20:28; Tit. 2:14). </a:t>
            </a:r>
          </a:p>
          <a:p>
            <a:pPr marL="1198563" lvl="2" indent="-338138">
              <a:buFont typeface="Calibri" panose="020F0502020204030204" pitchFamily="34" charset="0"/>
              <a:buChar char="‒"/>
            </a:pPr>
            <a:r>
              <a:rPr lang="en-US" sz="2400" dirty="0"/>
              <a:t>He wants to take you to heaven (John 14:1-3; 1 Thess. 4:17).</a:t>
            </a:r>
          </a:p>
        </p:txBody>
      </p:sp>
    </p:spTree>
    <p:extLst>
      <p:ext uri="{BB962C8B-B14F-4D97-AF65-F5344CB8AC3E}">
        <p14:creationId xmlns:p14="http://schemas.microsoft.com/office/powerpoint/2010/main" val="2887796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71D9-C92B-4E8A-A7DE-30DB634D6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 startAt="2"/>
            </a:pPr>
            <a:r>
              <a:rPr lang="en-US" dirty="0"/>
              <a:t>WHAT JESUS </a:t>
            </a:r>
            <a:r>
              <a:rPr lang="en-US" u="sng" dirty="0"/>
              <a:t>EXPECTS OF YOU AND WHY</a:t>
            </a:r>
            <a:r>
              <a:rPr lang="en-US" dirty="0"/>
              <a:t>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Learn and know the truth (Rom. 10:17; John 8:32).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Obey the will of God (Matt. 7:21; John 14:15; Heb. 5:8-9).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Believe Jesus is God’s Son (John 1:12; 3:16; 20:30-31).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Repent (turn) from your sins (Luke 13:3; Acts 17:30).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Confess your faith in Jesus (Matt. 10:32; Rom. 10:9-10).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Be immersed into Christ (Acts 2:38; 22:16; Gal. 3:27).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Live faithfully and serve Him (Rev. 2:10; 1 Cor. 15:58).</a:t>
            </a:r>
          </a:p>
          <a:p>
            <a:pPr marL="854075" lvl="1" indent="-398463">
              <a:buFont typeface="+mj-lt"/>
              <a:buAutoNum type="alphaLcPeriod"/>
            </a:pPr>
            <a:r>
              <a:rPr lang="en-US" dirty="0"/>
              <a:t>SO THAT: </a:t>
            </a:r>
          </a:p>
          <a:p>
            <a:pPr marL="1198563" lvl="2" indent="-338138">
              <a:buFont typeface="Calibri" panose="020F0502020204030204" pitchFamily="34" charset="0"/>
              <a:buChar char="‒"/>
            </a:pPr>
            <a:r>
              <a:rPr lang="en-US" sz="2400" dirty="0"/>
              <a:t>You can prove your love for Him (John 14:15; 1 John 5:2-3).</a:t>
            </a:r>
          </a:p>
          <a:p>
            <a:pPr marL="1198563" lvl="2" indent="-338138">
              <a:buFont typeface="Calibri" panose="020F0502020204030204" pitchFamily="34" charset="0"/>
              <a:buChar char="‒"/>
            </a:pPr>
            <a:r>
              <a:rPr lang="en-US" sz="2400" dirty="0"/>
              <a:t>You can be saved from your sins (Acts 2:38; 22:16; 1 Jn. 1:7). </a:t>
            </a:r>
          </a:p>
          <a:p>
            <a:pPr marL="1198563" lvl="2" indent="-338138">
              <a:buFont typeface="Calibri" panose="020F0502020204030204" pitchFamily="34" charset="0"/>
              <a:buChar char="‒"/>
            </a:pPr>
            <a:r>
              <a:rPr lang="en-US" sz="2400" dirty="0"/>
              <a:t>You can go to heaven (Matt. 7:21; Heb. 5:8-9).</a:t>
            </a:r>
          </a:p>
        </p:txBody>
      </p:sp>
    </p:spTree>
    <p:extLst>
      <p:ext uri="{BB962C8B-B14F-4D97-AF65-F5344CB8AC3E}">
        <p14:creationId xmlns:p14="http://schemas.microsoft.com/office/powerpoint/2010/main" val="234477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Jule Miller">
            <a:extLst>
              <a:ext uri="{FF2B5EF4-FFF2-40B4-BE49-F238E27FC236}">
                <a16:creationId xmlns:a16="http://schemas.microsoft.com/office/drawing/2014/main" id="{4F35392F-94E7-4352-8776-86C82EA7C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29" y="2355057"/>
            <a:ext cx="3133727" cy="445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mainstreet-churchofchrist.com/images/julemiller.png">
            <a:extLst>
              <a:ext uri="{FF2B5EF4-FFF2-40B4-BE49-F238E27FC236}">
                <a16:creationId xmlns:a16="http://schemas.microsoft.com/office/drawing/2014/main" id="{FD24A0BB-5C8D-45FB-B723-6B55EEA68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12" y="4569221"/>
            <a:ext cx="6262864" cy="24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ttp://gladtidingspublishing.com/store/skin/ideal_responsive/images/custom/welcome_picture.jpg">
            <a:extLst>
              <a:ext uri="{FF2B5EF4-FFF2-40B4-BE49-F238E27FC236}">
                <a16:creationId xmlns:a16="http://schemas.microsoft.com/office/drawing/2014/main" id="{8D973FA0-DC07-408E-B11A-31CB8F46A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 bwMode="auto">
          <a:xfrm>
            <a:off x="5210627" y="2355057"/>
            <a:ext cx="5421634" cy="22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D2F5E8-7FE3-47E3-868C-040040B6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“Visualized Bible Study” by </a:t>
            </a:r>
            <a:r>
              <a:rPr lang="en-US" dirty="0" err="1"/>
              <a:t>Jule</a:t>
            </a:r>
            <a:r>
              <a:rPr lang="en-US" dirty="0"/>
              <a:t> Miller</a:t>
            </a:r>
          </a:p>
        </p:txBody>
      </p:sp>
    </p:spTree>
    <p:extLst>
      <p:ext uri="{BB962C8B-B14F-4D97-AF65-F5344CB8AC3E}">
        <p14:creationId xmlns:p14="http://schemas.microsoft.com/office/powerpoint/2010/main" val="14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66773FFDC1284E88761548960764AD" ma:contentTypeVersion="10" ma:contentTypeDescription="Create a new document." ma:contentTypeScope="" ma:versionID="1f5aa6cc520a6e4210b5cc9fbdad40b2">
  <xsd:schema xmlns:xsd="http://www.w3.org/2001/XMLSchema" xmlns:xs="http://www.w3.org/2001/XMLSchema" xmlns:p="http://schemas.microsoft.com/office/2006/metadata/properties" xmlns:ns3="2490bb05-5057-4712-ad51-ff7aad21ee1c" targetNamespace="http://schemas.microsoft.com/office/2006/metadata/properties" ma:root="true" ma:fieldsID="058bd71593ec33069b34a06a1c819dae" ns3:_="">
    <xsd:import namespace="2490bb05-5057-4712-ad51-ff7aad21ee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0bb05-5057-4712-ad51-ff7aad21ee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B0E64B-5EE4-4510-A1F6-B8E99E09E7E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490bb05-5057-4712-ad51-ff7aad21ee1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95D73D9-1B72-46FD-ACA8-576690D4E5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F283CD-82C3-4169-BF3B-4B5545427E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90bb05-5057-4712-ad51-ff7aad21ee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1168</TotalTime>
  <Words>848</Words>
  <Application>Microsoft Office PowerPoint</Application>
  <PresentationFormat>Widescreen</PresentationFormat>
  <Paragraphs>79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“Visualized Bible Study” by Jule Miller</vt:lpstr>
      <vt:lpstr>“Open Bible Study” by Ivan Stewart</vt:lpstr>
      <vt:lpstr>“God Speaks Today” by Jerry A. Jenkins</vt:lpstr>
      <vt:lpstr>“Circles of Truth” by Bill Hatcher</vt:lpstr>
      <vt:lpstr>“Searching for Truth” by WVBS</vt:lpstr>
      <vt:lpstr>“Back to the Bible” by Bobby Bates</vt:lpstr>
      <vt:lpstr>“Fishers of Men”</vt:lpstr>
      <vt:lpstr>Bible Correspondence Courses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17</cp:revision>
  <dcterms:created xsi:type="dcterms:W3CDTF">2018-03-21T00:45:04Z</dcterms:created>
  <dcterms:modified xsi:type="dcterms:W3CDTF">2024-05-01T19:34:39Z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0x0101001866773FFDC1284E88761548960764AD</vt:lpwstr>
  </property>
</Properties>
</file>