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sldIdLst>
    <p:sldId id="256" r:id="rId2"/>
    <p:sldId id="283" r:id="rId3"/>
    <p:sldId id="288" r:id="rId4"/>
    <p:sldId id="286" r:id="rId5"/>
    <p:sldId id="287" r:id="rId6"/>
    <p:sldId id="291" r:id="rId7"/>
    <p:sldId id="289" r:id="rId8"/>
    <p:sldId id="290" r:id="rId9"/>
    <p:sldId id="258" r:id="rId10"/>
    <p:sldId id="259" r:id="rId11"/>
    <p:sldId id="267" r:id="rId12"/>
    <p:sldId id="268" r:id="rId13"/>
    <p:sldId id="272" r:id="rId14"/>
    <p:sldId id="275" r:id="rId15"/>
    <p:sldId id="260" r:id="rId16"/>
    <p:sldId id="269" r:id="rId17"/>
    <p:sldId id="271" r:id="rId18"/>
    <p:sldId id="274" r:id="rId19"/>
    <p:sldId id="292" r:id="rId20"/>
    <p:sldId id="273" r:id="rId21"/>
    <p:sldId id="270" r:id="rId22"/>
    <p:sldId id="261" r:id="rId23"/>
    <p:sldId id="262" r:id="rId24"/>
    <p:sldId id="277" r:id="rId25"/>
    <p:sldId id="263" r:id="rId26"/>
    <p:sldId id="276" r:id="rId27"/>
    <p:sldId id="278" r:id="rId28"/>
    <p:sldId id="279" r:id="rId29"/>
    <p:sldId id="280" r:id="rId30"/>
    <p:sldId id="281" r:id="rId31"/>
    <p:sldId id="264" r:id="rId32"/>
    <p:sldId id="282" r:id="rId33"/>
    <p:sldId id="284" r:id="rId34"/>
    <p:sldId id="285" r:id="rId35"/>
    <p:sldId id="265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03645-DCFE-47FC-8A66-F9A45A422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1150" y="1247140"/>
            <a:ext cx="7891760" cy="3450844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509FA-7BD7-4D45-998F-0E43038F1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1150" y="4818126"/>
            <a:ext cx="7891760" cy="1268984"/>
          </a:xfrm>
        </p:spPr>
        <p:txBody>
          <a:bodyPr anchor="b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03A0B2-4A2F-D846-A5E6-FB7CB9A031F7}"/>
              </a:ext>
            </a:extLst>
          </p:cNvPr>
          <p:cNvSpPr/>
          <p:nvPr/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573F1D-73A7-FB41-BCAD-FC9AA7DEF4F5}"/>
              </a:ext>
            </a:extLst>
          </p:cNvPr>
          <p:cNvSpPr/>
          <p:nvPr/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FA51C-E4FE-4BF2-A2DD-E32DE57D8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438448-FC2D-4A2F-B7C0-04AC50311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1150" y="62928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B07C67E-EAD9-47D8-9559-4E091BC0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7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C53B0-59B2-4B39-93E0-DCFBB932C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525200" cy="15504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8C5F7B-98AC-425B-80BD-6C6F3032D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7710" y="2160016"/>
            <a:ext cx="9525200" cy="39261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8C2EE-2433-424A-878C-24514FF5D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EFD20-ADE2-40F3-A071-6D1E97F8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7D1D5-5E92-48E1-9475-EC122D3FE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FCF945-5CF3-5542-A36A-9CBB738E735E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7D61B-66C5-4341-8F2D-129A9E4D8283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18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47FBCF-6EDB-4883-92D4-612F4D1C55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6380" y="565149"/>
            <a:ext cx="2266530" cy="5611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D2DF8-B588-416F-AA11-9F3A0DDE6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7710" y="565149"/>
            <a:ext cx="7088929" cy="5611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F7B1D-405D-4EE7-9A23-3F21916C9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B9304-686C-431A-8E7F-D9DD19F4D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A240B-DB2E-46ED-8AC6-744B2C1C7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275F2C-778B-864A-8379-6D0726B18FDC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0051C8-76B3-384B-BCF1-60BB80301FCD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853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C5DD8-8608-4B55-96D8-0AB848C0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3CC0B-7B21-422D-937D-FBD49EE93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0EAFA-89BC-43E9-8EB9-B6B3CD136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50944-70C2-487F-A102-58CDFB94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7B7B8-A972-455E-9D8C-9B8026A53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CC95119-6D9D-3542-9E0E-4171B33DC9CA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FC92F19-7317-314C-81B7-43B8B687F4E4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81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087F2-AA0E-4F0C-9AD6-235302157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150" y="1251674"/>
            <a:ext cx="7891760" cy="2914688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37807-96B8-4061-A845-1287216BF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1150" y="4818126"/>
            <a:ext cx="7891760" cy="127152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AF346-9503-4767-BCB4-84B823E27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9605B-A39D-4BEE-B46F-16CF13FA0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1150" y="62928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5834A-942D-410B-A430-43F9E01FC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D199D5-C485-D449-9804-F755E0907B51}"/>
              </a:ext>
            </a:extLst>
          </p:cNvPr>
          <p:cNvSpPr/>
          <p:nvPr/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90D1A7-C550-2540-86C9-EB0FB2EB2E71}"/>
              </a:ext>
            </a:extLst>
          </p:cNvPr>
          <p:cNvSpPr/>
          <p:nvPr/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71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FCAD2-C321-4E81-AEBE-696A90E2D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486690" cy="15504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20CD1-0E09-4415-911C-0F5B7341DD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7709" y="2160016"/>
            <a:ext cx="4425437" cy="39270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63EDD-031A-49CA-9130-067550BD0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8963" y="2160016"/>
            <a:ext cx="4425437" cy="39270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08E79-A0BE-49F3-AE92-7EE5CC78F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8B87C-BF1E-47CF-9A4E-FD4BE32C0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06E71-46F6-469C-A9CA-E707EBE51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2659F6-6B3B-A545-A45F-FAD238210D47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0637F8-15DE-2240-8BF8-D6E57A337B1A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30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3B26D-64DE-4314-8BD2-25FD618FB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056" y="457200"/>
            <a:ext cx="9521854" cy="1554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77613-5CEE-4B05-A937-CD43EAAAB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1057" y="2165086"/>
            <a:ext cx="4425696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3E4779-3B5A-4993-9C7F-FB19F1633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1056" y="2988998"/>
            <a:ext cx="4425697" cy="30981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1081A-685C-4C18-9AE9-425106A02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87214" y="2165086"/>
            <a:ext cx="4425696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80F424-FE3A-4B7D-B60C-7AEA2118A5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87214" y="2988998"/>
            <a:ext cx="4425696" cy="30981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4D2A96-CD7D-41BC-BDBE-5E29B7C0B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D1471D-6DDE-4E56-84E9-48136966A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A3F451-CF28-4F57-B844-52A665440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1FA03E-7A83-AB41-BB4B-25B04946559A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702630-3C98-A142-9D04-1D852974DC26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69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22D7A-4502-49C3-BAFB-6D46F7A2E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AB67EE-A167-43D1-9C58-7B736CF28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5605B7-599B-450E-9E8D-2A9AE3F30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5BD2B1-8C5F-430B-A0F2-CD5281AB7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BA877B-B45A-BD48-8FC8-E752E7D7174F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F3343D-2AFA-B544-B40A-315F5EC680B6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680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308016-71BA-4CD3-918D-51613F7F4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B24F46-0425-47C6-9FFB-F69AFFFE8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E7A99-1593-4189-A514-8209CC32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C15DFD-AB97-AB43-A6C9-2808708C91B4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05BA89-ECA6-2247-ABBB-3C67160202E9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77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E933B-3FC6-4B08-9FBE-2DD48307A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2" y="455362"/>
            <a:ext cx="4043440" cy="1584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FBD4A-4514-4DCE-8F18-914DF3F4E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232" y="565151"/>
            <a:ext cx="5358384" cy="552196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18C85-0675-4202-B796-352766854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7712" y="2039874"/>
            <a:ext cx="4043440" cy="38291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079E5-F934-4D04-866F-F7CB5B08A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05FC94-7915-439A-B937-F02D1BB03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69B19-4156-4584-B1DC-4F42F200B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1B6031-8ABE-F648-8E05-3D08D0D54B53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ABD855-35E6-BE4F-8B03-FD12DDB32E10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60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E1F3B-090C-4BB5-84BE-8ED0FC598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1" y="455362"/>
            <a:ext cx="4043436" cy="1584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97C49E-9426-4B24-B2A7-C54B89DA60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1232" y="565150"/>
            <a:ext cx="5355607" cy="55226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7F011-0A5F-44E9-88CD-C95A33351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7711" y="2039874"/>
            <a:ext cx="4043436" cy="38291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721C85-27BB-4533-A21B-C379FE03A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18850-01F1-4247-9BFD-1DDC5DDDC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B365A9-4C28-480F-B370-2DFF234B7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0EAFF3-0A84-F84B-90E4-A596F00B3DC2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392559-3C15-B249-93C9-B0F7E9E5DDD8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78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7ACD69-D2F4-4938-B590-C41404901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486690" cy="15504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62BD4-BA0F-4CA4-BAE3-DF2B5087C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7710" y="2160016"/>
            <a:ext cx="9486690" cy="3926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B2FEE-249E-42F1-94D8-A8C0759EF4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18632" y="6292850"/>
            <a:ext cx="30942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2BA41-EC5B-4197-BCC8-0FD2E523CD7A}" type="datetimeFigureOut">
              <a:rPr lang="en-US" smtClean="0"/>
              <a:pPr/>
              <a:t>5/20/2024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0C617-A890-4920-83B0-143C03349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711" y="62928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1B4F1-B06B-4BBE-BFFF-C0B386E24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9574" y="6292850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5108C-154A-4A5A-9C05-91A49A422B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8863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D203A-5B3A-A749-784F-B9F0969D0E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25" y="746840"/>
            <a:ext cx="5402454" cy="251044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2556A2-5ABA-BA77-3ED0-4FF0874163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25" y="3425899"/>
            <a:ext cx="5185297" cy="1458617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3" descr="Neon laser lights aligned to form a triangle">
            <a:extLst>
              <a:ext uri="{FF2B5EF4-FFF2-40B4-BE49-F238E27FC236}">
                <a16:creationId xmlns:a16="http://schemas.microsoft.com/office/drawing/2014/main" id="{F567C2D1-658F-3308-B03B-FFBBAA31C4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16" r="22305"/>
          <a:stretch/>
        </p:blipFill>
        <p:spPr>
          <a:xfrm>
            <a:off x="6062050" y="-1554"/>
            <a:ext cx="6120571" cy="6857999"/>
          </a:xfrm>
          <a:custGeom>
            <a:avLst/>
            <a:gdLst/>
            <a:ahLst/>
            <a:cxnLst/>
            <a:rect l="l" t="t" r="r" b="b"/>
            <a:pathLst>
              <a:path w="6129950" h="6861439">
                <a:moveTo>
                  <a:pt x="1687527" y="0"/>
                </a:moveTo>
                <a:lnTo>
                  <a:pt x="6129950" y="0"/>
                </a:lnTo>
                <a:lnTo>
                  <a:pt x="6129950" y="6858000"/>
                </a:lnTo>
                <a:lnTo>
                  <a:pt x="5040333" y="6858000"/>
                </a:lnTo>
                <a:lnTo>
                  <a:pt x="5040333" y="6861439"/>
                </a:lnTo>
                <a:lnTo>
                  <a:pt x="272442" y="6861439"/>
                </a:lnTo>
                <a:lnTo>
                  <a:pt x="196402" y="6549696"/>
                </a:lnTo>
                <a:cubicBezTo>
                  <a:pt x="-517926" y="3427393"/>
                  <a:pt x="946083" y="3323532"/>
                  <a:pt x="946083" y="1"/>
                </a:cubicBezTo>
                <a:lnTo>
                  <a:pt x="1687527" y="1"/>
                </a:lnTo>
                <a:close/>
              </a:path>
            </a:pathLst>
          </a:custGeom>
        </p:spPr>
      </p:pic>
      <p:pic>
        <p:nvPicPr>
          <p:cNvPr id="8" name="Picture 7" descr="A group of crosses on a hill&#10;&#10;Description automatically generated">
            <a:extLst>
              <a:ext uri="{FF2B5EF4-FFF2-40B4-BE49-F238E27FC236}">
                <a16:creationId xmlns:a16="http://schemas.microsoft.com/office/drawing/2014/main" id="{107C28B3-FDAF-0A45-EC83-AEF6A55490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54"/>
            <a:ext cx="12182621" cy="6857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46C478-0925-8633-BE2C-3F4078A069CD}"/>
              </a:ext>
            </a:extLst>
          </p:cNvPr>
          <p:cNvSpPr txBox="1"/>
          <p:nvPr/>
        </p:nvSpPr>
        <p:spPr>
          <a:xfrm>
            <a:off x="1139143" y="578226"/>
            <a:ext cx="96532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The Evangelistic Spirit  of Early Christians</a:t>
            </a:r>
            <a:endParaRPr lang="en-US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2133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1FAF7-3AEC-FB4D-21EE-39B8ADC60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Evangelistic Spirit of the</a:t>
            </a:r>
            <a:br>
              <a:rPr lang="en-US" sz="4000" dirty="0"/>
            </a:br>
            <a:r>
              <a:rPr lang="en-US" sz="4000" dirty="0"/>
              <a:t> Early Christians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CA233-1D0E-9EC3-19B4-4B192D73B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        </a:t>
            </a:r>
            <a:r>
              <a:rPr lang="en-US" sz="3200" dirty="0"/>
              <a:t>The Early Growth</a:t>
            </a:r>
          </a:p>
          <a:p>
            <a:pPr marL="0" indent="0">
              <a:buNone/>
            </a:pPr>
            <a:r>
              <a:rPr lang="en-US" sz="2400" dirty="0"/>
              <a:t>*About 3,ooo souls obeyed the Gospel the very day the church</a:t>
            </a:r>
          </a:p>
          <a:p>
            <a:pPr marL="0" indent="0">
              <a:buNone/>
            </a:pPr>
            <a:r>
              <a:rPr lang="en-US" sz="2400" dirty="0"/>
              <a:t> was established. Acts 2:41</a:t>
            </a:r>
          </a:p>
          <a:p>
            <a:pPr marL="0" indent="0">
              <a:buNone/>
            </a:pPr>
            <a:r>
              <a:rPr lang="en-US" sz="2400" dirty="0"/>
              <a:t>*The Lord added… daily those who were being saved. 2:47</a:t>
            </a:r>
          </a:p>
          <a:p>
            <a:pPr marL="0" indent="0">
              <a:buNone/>
            </a:pPr>
            <a:r>
              <a:rPr lang="en-US" sz="2400" dirty="0"/>
              <a:t>*Many of those believed, came to about 5,000 men.    4:4</a:t>
            </a:r>
          </a:p>
          <a:p>
            <a:pPr marL="0" indent="0">
              <a:buNone/>
            </a:pPr>
            <a:r>
              <a:rPr lang="en-US" sz="2400" dirty="0"/>
              <a:t>*Multitudes were added.  5:14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40021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1FAF7-3AEC-FB4D-21EE-39B8ADC60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Evangelistic Spirit of the</a:t>
            </a:r>
            <a:br>
              <a:rPr lang="en-US" sz="4000" dirty="0"/>
            </a:br>
            <a:r>
              <a:rPr lang="en-US" sz="4000" dirty="0"/>
              <a:t> Early Christians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CA233-1D0E-9EC3-19B4-4B192D73B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                                      </a:t>
            </a:r>
            <a:r>
              <a:rPr lang="en-US" sz="3200" dirty="0"/>
              <a:t>The Early Growth</a:t>
            </a:r>
          </a:p>
          <a:p>
            <a:pPr marL="0" indent="0">
              <a:buNone/>
            </a:pPr>
            <a:r>
              <a:rPr lang="en-US" dirty="0"/>
              <a:t>*the disciples multiplied greatly, even a great many of the Jewish </a:t>
            </a:r>
          </a:p>
          <a:p>
            <a:pPr marL="0" indent="0">
              <a:buNone/>
            </a:pPr>
            <a:r>
              <a:rPr lang="en-US" dirty="0"/>
              <a:t>  priests.  6:7</a:t>
            </a:r>
          </a:p>
          <a:p>
            <a:pPr marL="0" indent="0">
              <a:buNone/>
            </a:pPr>
            <a:r>
              <a:rPr lang="en-US" dirty="0"/>
              <a:t>*multitudes with one accorded heeded the things spoken by Philip. 8:12</a:t>
            </a:r>
          </a:p>
          <a:p>
            <a:pPr marL="0" indent="0">
              <a:buNone/>
            </a:pPr>
            <a:r>
              <a:rPr lang="en-US" dirty="0"/>
              <a:t>*churches through out all Judea, Galilee and Samaria increased. Acts 9:31</a:t>
            </a:r>
          </a:p>
          <a:p>
            <a:pPr marL="0" indent="0">
              <a:buNone/>
            </a:pPr>
            <a:r>
              <a:rPr lang="en-US" dirty="0"/>
              <a:t>*many myriads of Jews had come to believe Jesus. Acts 21:20</a:t>
            </a:r>
          </a:p>
          <a:p>
            <a:pPr marL="0" indent="0">
              <a:buNone/>
            </a:pPr>
            <a:r>
              <a:rPr lang="en-US" dirty="0"/>
              <a:t>*In less than 30 years, the Lord’s church became </a:t>
            </a:r>
            <a:r>
              <a:rPr lang="en-US" u="sng" dirty="0"/>
              <a:t>many tens of thousands.</a:t>
            </a:r>
          </a:p>
        </p:txBody>
      </p:sp>
    </p:spTree>
    <p:extLst>
      <p:ext uri="{BB962C8B-B14F-4D97-AF65-F5344CB8AC3E}">
        <p14:creationId xmlns:p14="http://schemas.microsoft.com/office/powerpoint/2010/main" val="2885704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1FAF7-3AEC-FB4D-21EE-39B8ADC60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Evangelistic Spirit of the</a:t>
            </a:r>
            <a:br>
              <a:rPr lang="en-US" sz="4000" dirty="0"/>
            </a:br>
            <a:r>
              <a:rPr lang="en-US" sz="4000" dirty="0"/>
              <a:t> Early Christians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CA233-1D0E-9EC3-19B4-4B192D73B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        </a:t>
            </a:r>
            <a:endParaRPr lang="en-US" sz="3200" dirty="0"/>
          </a:p>
          <a:p>
            <a:pPr marL="0" indent="0">
              <a:buNone/>
            </a:pPr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Through out</a:t>
            </a:r>
            <a:endParaRPr lang="en-US" sz="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Many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9629A3-9645-F9EF-0E4A-B8A6212F4A6B}"/>
              </a:ext>
            </a:extLst>
          </p:cNvPr>
          <p:cNvSpPr/>
          <p:nvPr/>
        </p:nvSpPr>
        <p:spPr>
          <a:xfrm>
            <a:off x="4141779" y="2967335"/>
            <a:ext cx="390844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Multiplied</a:t>
            </a:r>
          </a:p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Multitudes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8EC893-7478-5040-1325-D3D7B0554E23}"/>
              </a:ext>
            </a:extLst>
          </p:cNvPr>
          <p:cNvSpPr/>
          <p:nvPr/>
        </p:nvSpPr>
        <p:spPr>
          <a:xfrm>
            <a:off x="6989212" y="3798331"/>
            <a:ext cx="32919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3"/>
                </a:solidFill>
              </a:rPr>
              <a:t>Myriads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74174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719C-4833-064B-9CA5-5119E43ED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Evangelistic Spirit of the</a:t>
            </a:r>
            <a:br>
              <a:rPr lang="en-US" sz="4000" dirty="0"/>
            </a:br>
            <a:r>
              <a:rPr lang="en-US" sz="4000" dirty="0"/>
              <a:t> Early Christians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B1E6B-9BC0-86F9-59FE-8E5468BA0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 </a:t>
            </a:r>
            <a:r>
              <a:rPr lang="en-US" sz="3200" b="1" dirty="0"/>
              <a:t>Early Christians’ Beliefs</a:t>
            </a:r>
          </a:p>
          <a:p>
            <a:pPr marL="0" indent="0">
              <a:buNone/>
            </a:pPr>
            <a:r>
              <a:rPr lang="en-US" b="1" dirty="0"/>
              <a:t>                                  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2B26EC8-C267-AE17-1C37-689C3ED26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350055"/>
              </p:ext>
            </p:extLst>
          </p:nvPr>
        </p:nvGraphicFramePr>
        <p:xfrm>
          <a:off x="1881529" y="2976730"/>
          <a:ext cx="8128000" cy="3725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7436569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899267954"/>
                    </a:ext>
                  </a:extLst>
                </a:gridCol>
              </a:tblGrid>
              <a:tr h="3725012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              </a:t>
                      </a:r>
                      <a:r>
                        <a:rPr lang="en-US" sz="4400" dirty="0">
                          <a:solidFill>
                            <a:schemeClr val="bg1"/>
                          </a:solidFill>
                        </a:rPr>
                        <a:t>Emotions</a:t>
                      </a:r>
                    </a:p>
                    <a:p>
                      <a:r>
                        <a:rPr lang="en-US" sz="4400" dirty="0">
                          <a:solidFill>
                            <a:schemeClr val="bg1"/>
                          </a:solidFill>
                        </a:rPr>
                        <a:t>    (feel good)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lt1"/>
                          </a:solidFill>
                        </a:rPr>
                        <a:t>                    </a:t>
                      </a:r>
                      <a:endParaRPr lang="en-US" sz="40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4000" dirty="0">
                          <a:solidFill>
                            <a:schemeClr val="bg1"/>
                          </a:solidFill>
                        </a:rPr>
                        <a:t>        Truth</a:t>
                      </a:r>
                    </a:p>
                    <a:p>
                      <a:r>
                        <a:rPr lang="en-US" sz="4000" dirty="0">
                          <a:solidFill>
                            <a:schemeClr val="bg1"/>
                          </a:solidFill>
                        </a:rPr>
                        <a:t> (God’s Word)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539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6693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719C-4833-064B-9CA5-5119E43ED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Evangelistic Spirit of the</a:t>
            </a:r>
            <a:br>
              <a:rPr lang="en-US" sz="4000" dirty="0"/>
            </a:br>
            <a:r>
              <a:rPr lang="en-US" sz="4000" dirty="0"/>
              <a:t> Early Christians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B1E6B-9BC0-86F9-59FE-8E5468BA0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 </a:t>
            </a:r>
            <a:r>
              <a:rPr lang="en-US" sz="3200" b="1" dirty="0"/>
              <a:t>Early Christians’ Beliefs</a:t>
            </a:r>
          </a:p>
          <a:p>
            <a:pPr marL="0" indent="0">
              <a:buNone/>
            </a:pPr>
            <a:r>
              <a:rPr lang="en-US" b="1" dirty="0"/>
              <a:t>                                  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2B26EC8-C267-AE17-1C37-689C3ED26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40798"/>
              </p:ext>
            </p:extLst>
          </p:nvPr>
        </p:nvGraphicFramePr>
        <p:xfrm>
          <a:off x="1823656" y="2974694"/>
          <a:ext cx="8128000" cy="3725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7436569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899267954"/>
                    </a:ext>
                  </a:extLst>
                </a:gridCol>
              </a:tblGrid>
              <a:tr h="3725012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              </a:t>
                      </a:r>
                      <a:r>
                        <a:rPr lang="en-US" sz="4400" dirty="0">
                          <a:solidFill>
                            <a:schemeClr val="bg1"/>
                          </a:solidFill>
                        </a:rPr>
                        <a:t>Emotions</a:t>
                      </a:r>
                    </a:p>
                    <a:p>
                      <a:r>
                        <a:rPr lang="en-US" sz="4400" dirty="0">
                          <a:solidFill>
                            <a:schemeClr val="bg1"/>
                          </a:solidFill>
                        </a:rPr>
                        <a:t>    (feel good)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lt1"/>
                          </a:solidFill>
                        </a:rPr>
                        <a:t>                    </a:t>
                      </a:r>
                      <a:endParaRPr lang="en-US" sz="40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4000" dirty="0">
                          <a:solidFill>
                            <a:schemeClr val="bg1"/>
                          </a:solidFill>
                        </a:rPr>
                        <a:t>        Truth</a:t>
                      </a:r>
                    </a:p>
                    <a:p>
                      <a:r>
                        <a:rPr lang="en-US" sz="4000" dirty="0">
                          <a:solidFill>
                            <a:schemeClr val="bg1"/>
                          </a:solidFill>
                        </a:rPr>
                        <a:t> (God’s Word)</a:t>
                      </a:r>
                    </a:p>
                    <a:p>
                      <a:endParaRPr lang="en-US" sz="40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4000" dirty="0">
                          <a:solidFill>
                            <a:schemeClr val="bg1"/>
                          </a:solidFill>
                        </a:rPr>
                        <a:t> 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539457"/>
                  </a:ext>
                </a:extLst>
              </a:tr>
            </a:tbl>
          </a:graphicData>
        </a:graphic>
      </p:graphicFrame>
      <p:pic>
        <p:nvPicPr>
          <p:cNvPr id="6" name="Graphic 5" descr="Badge Tick1 with solid fill">
            <a:extLst>
              <a:ext uri="{FF2B5EF4-FFF2-40B4-BE49-F238E27FC236}">
                <a16:creationId xmlns:a16="http://schemas.microsoft.com/office/drawing/2014/main" id="{324B0F63-A76C-AF18-9DAE-5726D8757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7129" y="48372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357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DB32-C7F8-4832-23D5-D964F11FF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Evangelistic Spirit of the</a:t>
            </a:r>
            <a:br>
              <a:rPr lang="en-US" sz="4000" dirty="0"/>
            </a:br>
            <a:r>
              <a:rPr lang="en-US" sz="4000" dirty="0"/>
              <a:t> Early Christians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CBD27-A1B2-64C7-405D-76FFCDF61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          </a:t>
            </a:r>
            <a:r>
              <a:rPr lang="en-US" sz="2800" dirty="0"/>
              <a:t>Causes of Growth</a:t>
            </a:r>
          </a:p>
          <a:p>
            <a:pPr marL="0" indent="0">
              <a:buNone/>
            </a:pPr>
            <a:r>
              <a:rPr lang="en-US" sz="2400" dirty="0"/>
              <a:t>1.   God purposed the time and place.     2 Tim. 1:9</a:t>
            </a:r>
          </a:p>
          <a:p>
            <a:pPr marL="0" indent="0">
              <a:buNone/>
            </a:pPr>
            <a:r>
              <a:rPr lang="en-US" sz="2400" dirty="0"/>
              <a:t>2.  Special and specific point in history. </a:t>
            </a:r>
          </a:p>
          <a:p>
            <a:pPr marL="0" indent="0">
              <a:buNone/>
            </a:pPr>
            <a:r>
              <a:rPr lang="en-US" sz="2400" dirty="0"/>
              <a:t>      (We should not be surprised that the early church</a:t>
            </a:r>
          </a:p>
          <a:p>
            <a:pPr marL="0" indent="0">
              <a:buNone/>
            </a:pPr>
            <a:r>
              <a:rPr lang="en-US" sz="2400" dirty="0"/>
              <a:t>        grew rapidly in a short amount of time)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46062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DB32-C7F8-4832-23D5-D964F11FF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Evangelistic Spirit of the</a:t>
            </a:r>
            <a:br>
              <a:rPr lang="en-US" sz="4000" dirty="0"/>
            </a:br>
            <a:r>
              <a:rPr lang="en-US" sz="4000" dirty="0"/>
              <a:t> Early Christians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CBD27-A1B2-64C7-405D-76FFCDF61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          </a:t>
            </a:r>
            <a:r>
              <a:rPr lang="en-US" sz="2800" dirty="0"/>
              <a:t>Causes of Growth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3. Early Christians were courageous. </a:t>
            </a:r>
          </a:p>
          <a:p>
            <a:pPr marL="0" indent="0">
              <a:buNone/>
            </a:pPr>
            <a:r>
              <a:rPr lang="en-US" sz="2400" dirty="0"/>
              <a:t>4. Early Christians believed is the </a:t>
            </a:r>
            <a:r>
              <a:rPr lang="en-US" sz="2400" u="sng" dirty="0"/>
              <a:t>same doctrine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5. Early Christians put a priority on souls and eternal salvation.</a:t>
            </a:r>
          </a:p>
          <a:p>
            <a:pPr marL="0" indent="0">
              <a:buNone/>
            </a:pPr>
            <a:r>
              <a:rPr lang="en-US" sz="2400" dirty="0"/>
              <a:t>    Not materialism or temporary matters.</a:t>
            </a:r>
          </a:p>
          <a:p>
            <a:pPr marL="0" indent="0">
              <a:buNone/>
            </a:pPr>
            <a:r>
              <a:rPr lang="en-US" sz="2400" dirty="0"/>
              <a:t>6. Seems death was the only thing that could stop them.</a:t>
            </a:r>
          </a:p>
          <a:p>
            <a:pPr marL="0" indent="0">
              <a:buNone/>
            </a:pPr>
            <a:r>
              <a:rPr lang="en-US" sz="2400" dirty="0"/>
              <a:t>7. Not even death was enough to stop the growth.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34663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DB32-C7F8-4832-23D5-D964F11FF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Evangelistic Spirit of the</a:t>
            </a:r>
            <a:br>
              <a:rPr lang="en-US" sz="4000" dirty="0"/>
            </a:br>
            <a:r>
              <a:rPr lang="en-US" sz="4000" dirty="0"/>
              <a:t> Early Christians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CBD27-A1B2-64C7-405D-76FFCDF61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          </a:t>
            </a:r>
            <a:r>
              <a:rPr lang="en-US" sz="2800" dirty="0"/>
              <a:t>Causes of Growth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8. They acknowledged their sins. Acts 2:37, 8:24</a:t>
            </a:r>
          </a:p>
          <a:p>
            <a:pPr marL="0" indent="0">
              <a:buNone/>
            </a:pPr>
            <a:r>
              <a:rPr lang="en-US" sz="2400" dirty="0"/>
              <a:t>9. Repented of those sins. Acts 19:19</a:t>
            </a:r>
          </a:p>
          <a:p>
            <a:pPr marL="0" indent="0">
              <a:buNone/>
            </a:pPr>
            <a:r>
              <a:rPr lang="en-US" sz="2400" dirty="0"/>
              <a:t>10. Lovingly sacrificed their material possessions.  4:32-37</a:t>
            </a:r>
          </a:p>
          <a:p>
            <a:pPr marL="0" indent="0">
              <a:buNone/>
            </a:pPr>
            <a:r>
              <a:rPr lang="en-US" sz="2400" dirty="0"/>
              <a:t>                                      </a:t>
            </a:r>
          </a:p>
          <a:p>
            <a:pPr marL="0" indent="0">
              <a:buNone/>
            </a:pPr>
            <a:r>
              <a:rPr lang="en-US" sz="2400" dirty="0"/>
              <a:t>   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026" name="Picture 2" descr="Wicked Spirits ...">
            <a:extLst>
              <a:ext uri="{FF2B5EF4-FFF2-40B4-BE49-F238E27FC236}">
                <a16:creationId xmlns:a16="http://schemas.microsoft.com/office/drawing/2014/main" id="{4763261D-7397-6E77-4095-89E669393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39" y="4600575"/>
            <a:ext cx="3914774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049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5009B-BA0A-A866-EE7E-921A865FB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Evangelistic Spirit of the</a:t>
            </a:r>
            <a:br>
              <a:rPr lang="en-US" sz="4000" dirty="0"/>
            </a:br>
            <a:r>
              <a:rPr lang="en-US" sz="4000" dirty="0"/>
              <a:t> Early Christians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64FE5-B32F-C928-8C82-D0A3F61DA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                        </a:t>
            </a:r>
            <a:r>
              <a:rPr lang="en-US" sz="4000" dirty="0"/>
              <a:t>Living  1 John 3:16 -17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  </a:t>
            </a:r>
            <a:endParaRPr lang="en-US" sz="2800" dirty="0"/>
          </a:p>
        </p:txBody>
      </p:sp>
      <p:pic>
        <p:nvPicPr>
          <p:cNvPr id="1026" name="Picture 2" descr="The Cross and Crucifixion of Jesus">
            <a:extLst>
              <a:ext uri="{FF2B5EF4-FFF2-40B4-BE49-F238E27FC236}">
                <a16:creationId xmlns:a16="http://schemas.microsoft.com/office/drawing/2014/main" id="{10E77DCB-BB60-8800-A310-BE170A6F9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8" y="3557587"/>
            <a:ext cx="5672137" cy="310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008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5009B-BA0A-A866-EE7E-921A865FB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Evangelistic Spirit of the</a:t>
            </a:r>
            <a:br>
              <a:rPr lang="en-US" sz="4000" dirty="0"/>
            </a:br>
            <a:r>
              <a:rPr lang="en-US" sz="4000" dirty="0"/>
              <a:t> Early Christians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64FE5-B32F-C928-8C82-D0A3F61DA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       In 361 AD, Emperor Julian said, </a:t>
            </a:r>
          </a:p>
          <a:p>
            <a:pPr marL="0" indent="0">
              <a:buNone/>
            </a:pPr>
            <a:r>
              <a:rPr lang="en-US" sz="2800" dirty="0"/>
              <a:t>     “the godless Galileans fed not only their</a:t>
            </a:r>
          </a:p>
          <a:p>
            <a:pPr marL="0" indent="0">
              <a:buNone/>
            </a:pPr>
            <a:r>
              <a:rPr lang="en-US" sz="2800" dirty="0"/>
              <a:t>       poor, but also ours.”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96238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828B9-E09C-AA54-D79F-05AA1303A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The Evangelistic Spirit of the</a:t>
            </a:r>
            <a:br>
              <a:rPr lang="en-US" sz="4400" dirty="0"/>
            </a:br>
            <a:r>
              <a:rPr lang="en-US" sz="4400" dirty="0"/>
              <a:t> Early Christians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AFDFB-0FD8-1D38-B23E-C7A828210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</a:t>
            </a:r>
          </a:p>
        </p:txBody>
      </p:sp>
      <p:pic>
        <p:nvPicPr>
          <p:cNvPr id="5" name="Picture 4" descr="A book on a table&#10;&#10;Description automatically generated">
            <a:extLst>
              <a:ext uri="{FF2B5EF4-FFF2-40B4-BE49-F238E27FC236}">
                <a16:creationId xmlns:a16="http://schemas.microsoft.com/office/drawing/2014/main" id="{56F9684C-D942-32A2-FA70-DD5CBA4B0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23636" y="938435"/>
            <a:ext cx="4414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82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7B576-AAB8-BBB4-71D3-5CFF6F71C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Evangelistic Spirit of the</a:t>
            </a:r>
            <a:br>
              <a:rPr lang="en-US" sz="4000" dirty="0"/>
            </a:br>
            <a:r>
              <a:rPr lang="en-US" sz="4000" dirty="0"/>
              <a:t> Early Christians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505D8-E1C8-F531-D6F0-FDA75A568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       </a:t>
            </a:r>
            <a:r>
              <a:rPr lang="en-US" sz="3200" dirty="0"/>
              <a:t>Pivotal verse</a:t>
            </a:r>
          </a:p>
          <a:p>
            <a:pPr marL="0" indent="0">
              <a:buNone/>
            </a:pPr>
            <a:r>
              <a:rPr lang="en-US" sz="3200" dirty="0"/>
              <a:t>  </a:t>
            </a:r>
            <a:r>
              <a:rPr lang="en-US" sz="2800" dirty="0"/>
              <a:t>“ and they continued steadfastly in the apostles’</a:t>
            </a:r>
          </a:p>
          <a:p>
            <a:pPr marL="0" indent="0">
              <a:buNone/>
            </a:pPr>
            <a:r>
              <a:rPr lang="en-US" sz="2800" dirty="0"/>
              <a:t>    doctrine and fellowship, in the breaking of bread, </a:t>
            </a:r>
          </a:p>
          <a:p>
            <a:pPr marL="0" indent="0">
              <a:buNone/>
            </a:pPr>
            <a:r>
              <a:rPr lang="en-US" sz="2800" dirty="0"/>
              <a:t>    and in prayers”         Acts 2:42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142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DB32-C7F8-4832-23D5-D964F11FF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Evangelistic Spirit of the</a:t>
            </a:r>
            <a:br>
              <a:rPr lang="en-US" sz="4000" dirty="0"/>
            </a:br>
            <a:r>
              <a:rPr lang="en-US" sz="4000" dirty="0"/>
              <a:t> Early Christians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CBD27-A1B2-64C7-405D-76FFCDF61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          </a:t>
            </a:r>
            <a:r>
              <a:rPr lang="en-US" sz="2800" dirty="0"/>
              <a:t>Causes of Growth</a:t>
            </a:r>
          </a:p>
          <a:p>
            <a:pPr marL="0" indent="0">
              <a:buNone/>
            </a:pPr>
            <a:r>
              <a:rPr lang="en-US" sz="2800" dirty="0"/>
              <a:t>                                        Stephen</a:t>
            </a:r>
          </a:p>
          <a:p>
            <a:pPr marL="0" indent="0">
              <a:buNone/>
            </a:pPr>
            <a:r>
              <a:rPr lang="en-US" sz="2000" dirty="0"/>
              <a:t>1.    Stephen did great wonders among the people. Acts 6:9</a:t>
            </a:r>
          </a:p>
          <a:p>
            <a:pPr marL="0" indent="0">
              <a:buNone/>
            </a:pPr>
            <a:r>
              <a:rPr lang="en-US" sz="2000" dirty="0"/>
              <a:t>2.   A great persecution arose in Jerusalem, and they all scattered</a:t>
            </a:r>
          </a:p>
          <a:p>
            <a:pPr marL="0" indent="0">
              <a:buNone/>
            </a:pPr>
            <a:r>
              <a:rPr lang="en-US" sz="2000" dirty="0"/>
              <a:t>      through out the regions of Judea and Samaria. </a:t>
            </a:r>
          </a:p>
          <a:p>
            <a:pPr marL="0" indent="0">
              <a:buNone/>
            </a:pPr>
            <a:r>
              <a:rPr lang="en-US" sz="2000" dirty="0"/>
              <a:t>3.   The church spread after the dispersion. Acts  8: 1-4  11:19-20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5081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BAF50-6F80-38E5-B9EE-0ECABFD48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Evangelistic Spirit of the</a:t>
            </a:r>
            <a:br>
              <a:rPr lang="en-US" sz="4000" dirty="0"/>
            </a:br>
            <a:r>
              <a:rPr lang="en-US" sz="4000" dirty="0"/>
              <a:t> Early Christians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C0A95-3E6D-09C2-105C-35C135252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                             Confirming the Word</a:t>
            </a:r>
          </a:p>
          <a:p>
            <a:pPr marL="457200" indent="-457200">
              <a:buAutoNum type="arabicPeriod"/>
            </a:pPr>
            <a:r>
              <a:rPr lang="en-US" sz="2400" dirty="0"/>
              <a:t>Reason for miracles was to confirm the Word. Mark 16:20. </a:t>
            </a:r>
          </a:p>
          <a:p>
            <a:pPr marL="457200" indent="-457200">
              <a:buAutoNum type="arabicPeriod"/>
            </a:pPr>
            <a:r>
              <a:rPr lang="en-US" sz="2400" dirty="0"/>
              <a:t>Can we confirm the Word today? </a:t>
            </a:r>
          </a:p>
          <a:p>
            <a:pPr marL="0" indent="0">
              <a:buNone/>
            </a:pPr>
            <a:r>
              <a:rPr lang="en-US" sz="2400" dirty="0"/>
              <a:t>                                </a:t>
            </a:r>
          </a:p>
        </p:txBody>
      </p:sp>
      <p:pic>
        <p:nvPicPr>
          <p:cNvPr id="1026" name="Picture 2" descr="10 Examples of Miracles in the Bible">
            <a:extLst>
              <a:ext uri="{FF2B5EF4-FFF2-40B4-BE49-F238E27FC236}">
                <a16:creationId xmlns:a16="http://schemas.microsoft.com/office/drawing/2014/main" id="{20793AB6-738A-72C3-7345-EB4EADE9F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992" y="4294209"/>
            <a:ext cx="5572125" cy="256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579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5BE1F-D7CF-2B26-46FA-7BFC92986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Evangelistic Spirit of the</a:t>
            </a:r>
            <a:br>
              <a:rPr lang="en-US" sz="4000" dirty="0"/>
            </a:br>
            <a:r>
              <a:rPr lang="en-US" sz="4000" dirty="0"/>
              <a:t> Early Christians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C14D-32CD-457E-D45F-68A2A4DBF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                </a:t>
            </a:r>
            <a:r>
              <a:rPr lang="en-US" sz="2800" dirty="0"/>
              <a:t>Can We Confirm the Word Today ?</a:t>
            </a:r>
          </a:p>
          <a:p>
            <a:pPr marL="457200" indent="-457200">
              <a:buAutoNum type="arabicPeriod"/>
            </a:pPr>
            <a:r>
              <a:rPr lang="en-US" sz="2400" dirty="0"/>
              <a:t>We have an account of Jesus and His teachings.</a:t>
            </a:r>
          </a:p>
          <a:p>
            <a:pPr marL="457200" indent="-457200">
              <a:buAutoNum type="arabicPeriod"/>
            </a:pPr>
            <a:r>
              <a:rPr lang="en-US" sz="2400" dirty="0"/>
              <a:t>We have an account of Jesus and His miracles</a:t>
            </a:r>
          </a:p>
          <a:p>
            <a:pPr marL="457200" indent="-457200">
              <a:buAutoNum type="arabicPeriod"/>
            </a:pPr>
            <a:r>
              <a:rPr lang="en-US" sz="2400" dirty="0"/>
              <a:t>We have an account of the Apostles and their </a:t>
            </a:r>
            <a:r>
              <a:rPr lang="en-US" sz="2400" u="sng" dirty="0"/>
              <a:t>actions.</a:t>
            </a:r>
          </a:p>
          <a:p>
            <a:pPr marL="457200" indent="-457200">
              <a:buAutoNum type="arabicPeriod"/>
            </a:pPr>
            <a:r>
              <a:rPr lang="en-US" sz="2400" dirty="0"/>
              <a:t>All accounts come to us from the Holy Spirit.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293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2C70E-0C17-A62D-55AC-BB7C2BA23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Evangelistic Spirit of the</a:t>
            </a:r>
            <a:br>
              <a:rPr lang="en-US" sz="4000" dirty="0"/>
            </a:br>
            <a:r>
              <a:rPr lang="en-US" sz="4000" dirty="0"/>
              <a:t> Early Christians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2160C-DF9D-8CBA-B4F5-634CAE1AB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dirty="0"/>
              <a:t>                        </a:t>
            </a:r>
            <a:r>
              <a:rPr lang="en-US" sz="3600" dirty="0"/>
              <a:t>Apologetics</a:t>
            </a:r>
          </a:p>
          <a:p>
            <a:pPr marL="0" indent="0">
              <a:buNone/>
            </a:pPr>
            <a:r>
              <a:rPr lang="en-US" sz="2400" dirty="0"/>
              <a:t>      *In its simplest form (apologia) an answer given in reply.</a:t>
            </a:r>
          </a:p>
          <a:p>
            <a:pPr marL="0" indent="0">
              <a:buNone/>
            </a:pPr>
            <a:r>
              <a:rPr lang="en-US" sz="2400" dirty="0"/>
              <a:t>      *Rational response against the objections people </a:t>
            </a:r>
          </a:p>
          <a:p>
            <a:pPr marL="0" indent="0">
              <a:buNone/>
            </a:pPr>
            <a:r>
              <a:rPr lang="en-US" sz="2400" dirty="0"/>
              <a:t>        bring up against Christianity.</a:t>
            </a:r>
          </a:p>
        </p:txBody>
      </p:sp>
    </p:spTree>
    <p:extLst>
      <p:ext uri="{BB962C8B-B14F-4D97-AF65-F5344CB8AC3E}">
        <p14:creationId xmlns:p14="http://schemas.microsoft.com/office/powerpoint/2010/main" val="35548192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78A49-73DA-9529-2B18-E63462791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Evangelistic Spirit of the</a:t>
            </a:r>
            <a:br>
              <a:rPr lang="en-US" sz="4000" dirty="0"/>
            </a:br>
            <a:r>
              <a:rPr lang="en-US" sz="4000" dirty="0"/>
              <a:t> Early Christians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6331A-4A3F-42F4-6976-CDC201E38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               Early Christians used apologetics and so can we.</a:t>
            </a:r>
          </a:p>
          <a:p>
            <a:pPr marL="0" indent="0">
              <a:buNone/>
            </a:pPr>
            <a:r>
              <a:rPr lang="en-US" sz="2400" dirty="0"/>
              <a:t>1.    Peter’s Defense on Pentecost</a:t>
            </a:r>
          </a:p>
          <a:p>
            <a:pPr marL="0" indent="0">
              <a:buNone/>
            </a:pPr>
            <a:r>
              <a:rPr lang="en-US" sz="2400" dirty="0"/>
              <a:t>      a. Peter did not use emotion, but reason. </a:t>
            </a:r>
          </a:p>
          <a:p>
            <a:pPr marL="0" indent="0">
              <a:buNone/>
            </a:pPr>
            <a:r>
              <a:rPr lang="en-US" sz="2400" dirty="0"/>
              <a:t>      b. What transpired was a fulfillment of Joel’s </a:t>
            </a:r>
          </a:p>
          <a:p>
            <a:pPr marL="0" indent="0">
              <a:buNone/>
            </a:pPr>
            <a:r>
              <a:rPr lang="en-US" sz="2400" dirty="0"/>
              <a:t>          800-year-old prophecy. </a:t>
            </a:r>
          </a:p>
          <a:p>
            <a:pPr marL="0" indent="0">
              <a:buNone/>
            </a:pPr>
            <a:r>
              <a:rPr lang="en-US" sz="2400" dirty="0"/>
              <a:t>      c. People could actually see the evidence. </a:t>
            </a:r>
          </a:p>
        </p:txBody>
      </p:sp>
    </p:spTree>
    <p:extLst>
      <p:ext uri="{BB962C8B-B14F-4D97-AF65-F5344CB8AC3E}">
        <p14:creationId xmlns:p14="http://schemas.microsoft.com/office/powerpoint/2010/main" val="6214175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78A49-73DA-9529-2B18-E63462791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Evangelistic Spirit of the</a:t>
            </a:r>
            <a:br>
              <a:rPr lang="en-US" sz="4000" dirty="0"/>
            </a:br>
            <a:r>
              <a:rPr lang="en-US" sz="4000" dirty="0"/>
              <a:t> Early Christians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6331A-4A3F-42F4-6976-CDC201E38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               Early Christians used apologetics and so can we.</a:t>
            </a:r>
          </a:p>
          <a:p>
            <a:pPr marL="0" indent="0">
              <a:buNone/>
            </a:pPr>
            <a:r>
              <a:rPr lang="en-US" sz="2400" dirty="0"/>
              <a:t>1.    Peter’s Defense on Pentecost</a:t>
            </a:r>
          </a:p>
          <a:p>
            <a:pPr marL="0" indent="0">
              <a:buNone/>
            </a:pPr>
            <a:r>
              <a:rPr lang="en-US" sz="2400" dirty="0"/>
              <a:t>      d. Peter directed the assembly to evaluate the</a:t>
            </a:r>
          </a:p>
          <a:p>
            <a:pPr marL="0" indent="0">
              <a:buNone/>
            </a:pPr>
            <a:r>
              <a:rPr lang="en-US" sz="2400" dirty="0"/>
              <a:t>          evidence  for Jesus resurrection. </a:t>
            </a:r>
          </a:p>
          <a:p>
            <a:pPr marL="0" indent="0">
              <a:buNone/>
            </a:pPr>
            <a:r>
              <a:rPr lang="en-US" sz="2400" dirty="0"/>
              <a:t>           * The empty tomb  Acts 2:24, 29-32</a:t>
            </a:r>
          </a:p>
          <a:p>
            <a:pPr marL="0" indent="0">
              <a:buNone/>
            </a:pPr>
            <a:r>
              <a:rPr lang="en-US" sz="2400" dirty="0"/>
              <a:t>           * Fulfillment of Psalm 16-8-11</a:t>
            </a:r>
          </a:p>
          <a:p>
            <a:pPr marL="0" indent="0">
              <a:buNone/>
            </a:pPr>
            <a:r>
              <a:rPr lang="en-US" sz="2400" dirty="0"/>
              <a:t>           * Witnesses testified they saw the risen Savior.</a:t>
            </a:r>
          </a:p>
        </p:txBody>
      </p:sp>
    </p:spTree>
    <p:extLst>
      <p:ext uri="{BB962C8B-B14F-4D97-AF65-F5344CB8AC3E}">
        <p14:creationId xmlns:p14="http://schemas.microsoft.com/office/powerpoint/2010/main" val="31748501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78A49-73DA-9529-2B18-E63462791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Evangelistic Spirit of the</a:t>
            </a:r>
            <a:br>
              <a:rPr lang="en-US" sz="4000" dirty="0"/>
            </a:br>
            <a:r>
              <a:rPr lang="en-US" sz="4000" dirty="0"/>
              <a:t> Early Christians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6331A-4A3F-42F4-6976-CDC201E38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               Early Christians used apologetics and so can we.</a:t>
            </a:r>
          </a:p>
          <a:p>
            <a:pPr marL="0" indent="0">
              <a:buNone/>
            </a:pPr>
            <a:r>
              <a:rPr lang="en-US" sz="2400" dirty="0"/>
              <a:t>2. Apologetics and the Preaching of Paul</a:t>
            </a:r>
          </a:p>
          <a:p>
            <a:pPr marL="0" indent="0">
              <a:buNone/>
            </a:pPr>
            <a:r>
              <a:rPr lang="en-US" sz="2400" dirty="0"/>
              <a:t>    a. What God did through Paul resulted in so many</a:t>
            </a:r>
          </a:p>
          <a:p>
            <a:pPr marL="0" indent="0">
              <a:buNone/>
            </a:pPr>
            <a:r>
              <a:rPr lang="en-US" sz="2400" dirty="0"/>
              <a:t>        people in the first century hearing the Gospel</a:t>
            </a:r>
          </a:p>
          <a:p>
            <a:pPr marL="0" indent="0">
              <a:buNone/>
            </a:pPr>
            <a:r>
              <a:rPr lang="en-US" sz="2400" dirty="0"/>
              <a:t>        and becoming dedicated servants in the Kingdom of God?</a:t>
            </a:r>
          </a:p>
          <a:p>
            <a:pPr marL="0" indent="0">
              <a:buNone/>
            </a:pPr>
            <a:r>
              <a:rPr lang="en-US" sz="2400" dirty="0"/>
              <a:t>                             Eric Lyons, Apologetics Press</a:t>
            </a:r>
          </a:p>
        </p:txBody>
      </p:sp>
    </p:spTree>
    <p:extLst>
      <p:ext uri="{BB962C8B-B14F-4D97-AF65-F5344CB8AC3E}">
        <p14:creationId xmlns:p14="http://schemas.microsoft.com/office/powerpoint/2010/main" val="12663555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78A49-73DA-9529-2B18-E63462791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Evangelistic Spirit of the</a:t>
            </a:r>
            <a:br>
              <a:rPr lang="en-US" sz="4000" dirty="0"/>
            </a:br>
            <a:r>
              <a:rPr lang="en-US" sz="4000" dirty="0"/>
              <a:t> Early Christians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6331A-4A3F-42F4-6976-CDC201E38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               Early Christians used apologetics and so can we.</a:t>
            </a:r>
          </a:p>
          <a:p>
            <a:pPr marL="0" indent="0">
              <a:buNone/>
            </a:pPr>
            <a:r>
              <a:rPr lang="en-US" sz="2400" dirty="0"/>
              <a:t>2. Apologetics and the Preaching of Paul</a:t>
            </a:r>
          </a:p>
          <a:p>
            <a:pPr marL="0" indent="0">
              <a:buNone/>
            </a:pPr>
            <a:r>
              <a:rPr lang="en-US" sz="2400" dirty="0"/>
              <a:t>    b. Paul used (</a:t>
            </a:r>
            <a:r>
              <a:rPr lang="en-US" sz="2400" dirty="0" err="1"/>
              <a:t>sumbibazon</a:t>
            </a:r>
            <a:r>
              <a:rPr lang="en-US" sz="2400" dirty="0"/>
              <a:t>) “to present a logical conclusion”</a:t>
            </a:r>
          </a:p>
          <a:p>
            <a:pPr marL="0" indent="0">
              <a:buNone/>
            </a:pPr>
            <a:r>
              <a:rPr lang="en-US" sz="2400" dirty="0"/>
              <a:t>    c. Paul gave evidence that led people to the conclusion</a:t>
            </a:r>
          </a:p>
          <a:p>
            <a:pPr marL="0" indent="0">
              <a:buNone/>
            </a:pPr>
            <a:r>
              <a:rPr lang="en-US" sz="2400" dirty="0"/>
              <a:t>        that Jesus is the promised Messiah, the Savior.</a:t>
            </a:r>
          </a:p>
        </p:txBody>
      </p:sp>
    </p:spTree>
    <p:extLst>
      <p:ext uri="{BB962C8B-B14F-4D97-AF65-F5344CB8AC3E}">
        <p14:creationId xmlns:p14="http://schemas.microsoft.com/office/powerpoint/2010/main" val="16537402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78A49-73DA-9529-2B18-E63462791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Evangelistic Spirit of the</a:t>
            </a:r>
            <a:br>
              <a:rPr lang="en-US" sz="4000" dirty="0"/>
            </a:br>
            <a:r>
              <a:rPr lang="en-US" sz="4000" dirty="0"/>
              <a:t> Early Christians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6331A-4A3F-42F4-6976-CDC201E38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               Early Christians used apologetics and so can we.</a:t>
            </a:r>
          </a:p>
          <a:p>
            <a:pPr marL="0" indent="0">
              <a:buNone/>
            </a:pPr>
            <a:r>
              <a:rPr lang="en-US" sz="2400" dirty="0"/>
              <a:t>2. Apologetics and the Preaching of Paul   </a:t>
            </a:r>
            <a:r>
              <a:rPr lang="en-US" sz="2400" u="sng" dirty="0"/>
              <a:t>Thessalonica</a:t>
            </a:r>
          </a:p>
          <a:p>
            <a:pPr marL="0" indent="0">
              <a:buNone/>
            </a:pPr>
            <a:r>
              <a:rPr lang="en-US" sz="2400" dirty="0"/>
              <a:t>    d. Reasoned with them from scripture.   17:2-4</a:t>
            </a:r>
          </a:p>
          <a:p>
            <a:pPr marL="0" indent="0">
              <a:buNone/>
            </a:pPr>
            <a:r>
              <a:rPr lang="en-US" sz="2400" dirty="0"/>
              <a:t>    e. Contrast this to the unbelievers.  17:5-9</a:t>
            </a:r>
          </a:p>
          <a:p>
            <a:pPr marL="0" indent="0">
              <a:buNone/>
            </a:pPr>
            <a:r>
              <a:rPr lang="en-US" sz="2400" dirty="0"/>
              <a:t>    f. The Gospel of Christ was built on facts that he explained</a:t>
            </a:r>
          </a:p>
          <a:p>
            <a:pPr marL="0" indent="0">
              <a:buNone/>
            </a:pPr>
            <a:r>
              <a:rPr lang="en-US" sz="2400" dirty="0"/>
              <a:t>        and demonstrated using the O.T. and the historical</a:t>
            </a:r>
          </a:p>
          <a:p>
            <a:pPr marL="0" indent="0">
              <a:buNone/>
            </a:pPr>
            <a:r>
              <a:rPr lang="en-US" sz="2400" dirty="0"/>
              <a:t>        life of Jesus.</a:t>
            </a:r>
          </a:p>
        </p:txBody>
      </p:sp>
    </p:spTree>
    <p:extLst>
      <p:ext uri="{BB962C8B-B14F-4D97-AF65-F5344CB8AC3E}">
        <p14:creationId xmlns:p14="http://schemas.microsoft.com/office/powerpoint/2010/main" val="3917799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E182B-E0FA-E96A-99CF-D31FF5279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The Evangelistic Spirit of the</a:t>
            </a:r>
            <a:br>
              <a:rPr lang="en-US" sz="4400" dirty="0"/>
            </a:br>
            <a:r>
              <a:rPr lang="en-US" sz="4400" dirty="0"/>
              <a:t> Early Christians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65464-5CE5-2FF8-E232-09607B8F2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    The power of love is strong. </a:t>
            </a:r>
          </a:p>
          <a:p>
            <a:pPr marL="0" indent="0">
              <a:buNone/>
            </a:pPr>
            <a:r>
              <a:rPr lang="en-US" dirty="0"/>
              <a:t>       “The love of Christ compels us”      2 Cor. 5:14</a:t>
            </a:r>
          </a:p>
          <a:p>
            <a:pPr marL="0" indent="0">
              <a:buNone/>
            </a:pPr>
            <a:r>
              <a:rPr lang="en-US" dirty="0"/>
              <a:t>2.    Every person you see has a soul.   Matt. 10:28</a:t>
            </a:r>
          </a:p>
          <a:p>
            <a:pPr marL="0" indent="0">
              <a:buNone/>
            </a:pPr>
            <a:r>
              <a:rPr lang="en-US" dirty="0"/>
              <a:t>3.   That is more valuable than the whole world.   Matt. 16:26</a:t>
            </a:r>
          </a:p>
          <a:p>
            <a:pPr marL="0" indent="0">
              <a:buNone/>
            </a:pPr>
            <a:r>
              <a:rPr lang="en-US" dirty="0"/>
              <a:t>4.   We must learn to see souls. </a:t>
            </a:r>
          </a:p>
          <a:p>
            <a:pPr marL="0" indent="0">
              <a:buNone/>
            </a:pPr>
            <a:r>
              <a:rPr lang="en-US" dirty="0"/>
              <a:t>5.    Every souls you see needs Jesus</a:t>
            </a:r>
          </a:p>
        </p:txBody>
      </p:sp>
    </p:spTree>
    <p:extLst>
      <p:ext uri="{BB962C8B-B14F-4D97-AF65-F5344CB8AC3E}">
        <p14:creationId xmlns:p14="http://schemas.microsoft.com/office/powerpoint/2010/main" val="26292305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78A49-73DA-9529-2B18-E63462791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Evangelistic Spirit of the</a:t>
            </a:r>
            <a:br>
              <a:rPr lang="en-US" sz="4000" dirty="0"/>
            </a:br>
            <a:r>
              <a:rPr lang="en-US" sz="4000" dirty="0"/>
              <a:t> Early Christians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6331A-4A3F-42F4-6976-CDC201E38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               Early Christians used apologetics and so can we.</a:t>
            </a:r>
          </a:p>
          <a:p>
            <a:pPr marL="0" indent="0">
              <a:buNone/>
            </a:pPr>
            <a:r>
              <a:rPr lang="en-US" sz="2400" dirty="0"/>
              <a:t>3.       Statement from Wayne Jackson</a:t>
            </a:r>
          </a:p>
          <a:p>
            <a:pPr marL="0" indent="0">
              <a:buNone/>
            </a:pPr>
            <a:r>
              <a:rPr lang="en-US" sz="2400" dirty="0"/>
              <a:t>          The Apostles’ method of argument</a:t>
            </a:r>
          </a:p>
          <a:p>
            <a:pPr marL="0" indent="0">
              <a:buNone/>
            </a:pPr>
            <a:r>
              <a:rPr lang="en-US" sz="2400" dirty="0"/>
              <a:t>     a. Appeal to the authoritative O.T. scriptures. </a:t>
            </a:r>
          </a:p>
          <a:p>
            <a:pPr marL="0" indent="0">
              <a:buNone/>
            </a:pPr>
            <a:r>
              <a:rPr lang="en-US" sz="2400" dirty="0"/>
              <a:t>     b. Direct attention to the prophecies concerning Christ.</a:t>
            </a:r>
          </a:p>
          <a:p>
            <a:pPr marL="0" indent="0">
              <a:buNone/>
            </a:pPr>
            <a:r>
              <a:rPr lang="en-US" sz="2400" dirty="0"/>
              <a:t>     c. Discuss the suffering, death, and resurrection.</a:t>
            </a:r>
          </a:p>
          <a:p>
            <a:pPr marL="0" indent="0">
              <a:buNone/>
            </a:pPr>
            <a:r>
              <a:rPr lang="en-US" sz="2400" dirty="0"/>
              <a:t>     d. Press the conclusion that fulfills the prophecies regarding</a:t>
            </a:r>
          </a:p>
          <a:p>
            <a:pPr marL="0" indent="0">
              <a:buNone/>
            </a:pPr>
            <a:r>
              <a:rPr lang="en-US" sz="2400" dirty="0"/>
              <a:t>        the promised Messiah. </a:t>
            </a:r>
          </a:p>
        </p:txBody>
      </p:sp>
    </p:spTree>
    <p:extLst>
      <p:ext uri="{BB962C8B-B14F-4D97-AF65-F5344CB8AC3E}">
        <p14:creationId xmlns:p14="http://schemas.microsoft.com/office/powerpoint/2010/main" val="8794271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C8683-AC5E-761F-35A6-34958FDE0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Evangelistic Spirit of the</a:t>
            </a:r>
            <a:br>
              <a:rPr lang="en-US" sz="4000" dirty="0"/>
            </a:br>
            <a:r>
              <a:rPr lang="en-US" sz="4000" dirty="0"/>
              <a:t> Early Christians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754FB-D523-43B4-9A2C-7859D71B2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        </a:t>
            </a:r>
            <a:r>
              <a:rPr lang="en-US" sz="2400" dirty="0"/>
              <a:t>Early Christians used apologetics and so can we </a:t>
            </a:r>
          </a:p>
          <a:p>
            <a:pPr marL="0" indent="0">
              <a:buNone/>
            </a:pPr>
            <a:r>
              <a:rPr lang="en-US" sz="2400" dirty="0"/>
              <a:t>4.     Paul using apologetics with the Bereans</a:t>
            </a:r>
          </a:p>
          <a:p>
            <a:pPr marL="0" indent="0">
              <a:buNone/>
            </a:pPr>
            <a:r>
              <a:rPr lang="en-US" sz="2400" dirty="0"/>
              <a:t>   a. Bereans searched the scripture daily. 17:11</a:t>
            </a:r>
          </a:p>
          <a:p>
            <a:pPr marL="0" indent="0">
              <a:buNone/>
            </a:pPr>
            <a:r>
              <a:rPr lang="en-US" sz="2400" dirty="0"/>
              <a:t>   b. They studied  (</a:t>
            </a:r>
            <a:r>
              <a:rPr lang="en-US" sz="2400" dirty="0" err="1"/>
              <a:t>anakrino</a:t>
            </a:r>
            <a:r>
              <a:rPr lang="en-US" sz="2400" dirty="0"/>
              <a:t>) Exact research in a legal process</a:t>
            </a:r>
          </a:p>
          <a:p>
            <a:pPr marL="0" indent="0">
              <a:buNone/>
            </a:pPr>
            <a:r>
              <a:rPr lang="en-US" sz="2400" dirty="0"/>
              <a:t>   c. They investigated Paul’s teachings and found them to be</a:t>
            </a:r>
          </a:p>
          <a:p>
            <a:pPr marL="0" indent="0">
              <a:buNone/>
            </a:pPr>
            <a:r>
              <a:rPr lang="en-US" sz="2400" dirty="0"/>
              <a:t>        true.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5455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C8683-AC5E-761F-35A6-34958FDE0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Evangelistic Spirit of the</a:t>
            </a:r>
            <a:br>
              <a:rPr lang="en-US" sz="4000" dirty="0"/>
            </a:br>
            <a:r>
              <a:rPr lang="en-US" sz="4000" dirty="0"/>
              <a:t> Early Christians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754FB-D523-43B4-9A2C-7859D71B2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        </a:t>
            </a:r>
            <a:r>
              <a:rPr lang="en-US" sz="2400" dirty="0"/>
              <a:t>Early Christians used apologetics and so can we </a:t>
            </a:r>
          </a:p>
          <a:p>
            <a:pPr marL="0" indent="0">
              <a:buNone/>
            </a:pPr>
            <a:r>
              <a:rPr lang="en-US" sz="2400" dirty="0"/>
              <a:t>5.   Paul using apologetics in Athens.</a:t>
            </a:r>
          </a:p>
          <a:p>
            <a:pPr marL="0" indent="0">
              <a:buNone/>
            </a:pPr>
            <a:r>
              <a:rPr lang="en-US" sz="2400" dirty="0"/>
              <a:t>  a. Athens was spiritually ignorant and idolatrous.  17:16</a:t>
            </a:r>
          </a:p>
          <a:p>
            <a:pPr marL="0" indent="0">
              <a:buNone/>
            </a:pPr>
            <a:r>
              <a:rPr lang="en-US" sz="2400" dirty="0"/>
              <a:t>  b. Paul never directly quoted from the Scriptures.</a:t>
            </a:r>
          </a:p>
          <a:p>
            <a:pPr marL="0" indent="0">
              <a:buNone/>
            </a:pPr>
            <a:r>
              <a:rPr lang="en-US" sz="2400" dirty="0"/>
              <a:t>  c. He began with something the Greeks would recognize.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8356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C8683-AC5E-761F-35A6-34958FDE0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Evangelistic Spirit of the</a:t>
            </a:r>
            <a:br>
              <a:rPr lang="en-US" sz="4000" dirty="0"/>
            </a:br>
            <a:r>
              <a:rPr lang="en-US" sz="4000" dirty="0"/>
              <a:t> Early Christians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754FB-D523-43B4-9A2C-7859D71B2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        </a:t>
            </a:r>
            <a:r>
              <a:rPr lang="en-US" sz="2400" dirty="0"/>
              <a:t>Early Christians used apologetics and so can we </a:t>
            </a:r>
          </a:p>
          <a:p>
            <a:pPr marL="0" indent="0">
              <a:buNone/>
            </a:pPr>
            <a:r>
              <a:rPr lang="en-US" sz="2400" dirty="0"/>
              <a:t>5.   Paul using apologetics in Athens.</a:t>
            </a:r>
          </a:p>
          <a:p>
            <a:pPr marL="0" indent="0">
              <a:buNone/>
            </a:pPr>
            <a:r>
              <a:rPr lang="en-US" sz="2400" dirty="0"/>
              <a:t>  d. Paul reasoned with them about the existence of the</a:t>
            </a:r>
          </a:p>
          <a:p>
            <a:pPr marL="0" indent="0">
              <a:buNone/>
            </a:pPr>
            <a:r>
              <a:rPr lang="en-US" sz="2400" dirty="0"/>
              <a:t>      true God. </a:t>
            </a:r>
          </a:p>
          <a:p>
            <a:pPr marL="0" indent="0">
              <a:buNone/>
            </a:pPr>
            <a:r>
              <a:rPr lang="en-US" sz="2400" dirty="0"/>
              <a:t>  f. He reasoned with them that the true God was Lord</a:t>
            </a:r>
          </a:p>
          <a:p>
            <a:pPr marL="0" indent="0">
              <a:buNone/>
            </a:pPr>
            <a:r>
              <a:rPr lang="en-US" sz="2400" dirty="0"/>
              <a:t>     of Heaven and Earth. And did not need anything.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9193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C8683-AC5E-761F-35A6-34958FDE0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Evangelistic Spirit of the</a:t>
            </a:r>
            <a:br>
              <a:rPr lang="en-US" sz="4000" dirty="0"/>
            </a:br>
            <a:r>
              <a:rPr lang="en-US" sz="4000" dirty="0"/>
              <a:t> Early Christians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754FB-D523-43B4-9A2C-7859D71B2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        </a:t>
            </a:r>
            <a:r>
              <a:rPr lang="en-US" sz="2400" dirty="0"/>
              <a:t>Early Christians used apologetics and so can we </a:t>
            </a:r>
          </a:p>
          <a:p>
            <a:pPr marL="0" indent="0">
              <a:buNone/>
            </a:pPr>
            <a:r>
              <a:rPr lang="en-US" sz="2400" dirty="0"/>
              <a:t>6.     Paul using apologetics in Ephesus</a:t>
            </a:r>
          </a:p>
          <a:p>
            <a:pPr marL="0" indent="0">
              <a:buNone/>
            </a:pPr>
            <a:r>
              <a:rPr lang="en-US" sz="2400" dirty="0"/>
              <a:t>  a.  Paul found disciples and reasoned with them to </a:t>
            </a:r>
          </a:p>
          <a:p>
            <a:pPr marL="0" indent="0">
              <a:buNone/>
            </a:pPr>
            <a:r>
              <a:rPr lang="en-US" sz="2400" dirty="0"/>
              <a:t>      be baptized into Christ.   19: 1-5</a:t>
            </a:r>
          </a:p>
          <a:p>
            <a:pPr marL="0" indent="0">
              <a:buNone/>
            </a:pPr>
            <a:r>
              <a:rPr lang="en-US" sz="2400" dirty="0"/>
              <a:t> b.  Paul found great success by taking the disciples to the</a:t>
            </a:r>
          </a:p>
          <a:p>
            <a:pPr marL="0" indent="0">
              <a:buNone/>
            </a:pPr>
            <a:r>
              <a:rPr lang="en-US" sz="2400" dirty="0"/>
              <a:t>      school of Tyrannus.     19: 8-10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358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E293C-12F1-0D0D-0C09-4E13A6B91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Evangelistic Spirit of the</a:t>
            </a:r>
            <a:br>
              <a:rPr lang="en-US" sz="4000" dirty="0"/>
            </a:br>
            <a:r>
              <a:rPr lang="en-US" sz="4000" dirty="0"/>
              <a:t> Early Christians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478DD-CA29-D095-1205-EFC977163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* </a:t>
            </a:r>
            <a:r>
              <a:rPr lang="en-US" sz="2400" dirty="0"/>
              <a:t>The Apostles did not  follow cunningly devised fables. </a:t>
            </a:r>
          </a:p>
          <a:p>
            <a:pPr marL="0" indent="0">
              <a:buNone/>
            </a:pPr>
            <a:r>
              <a:rPr lang="en-US" sz="2400" dirty="0"/>
              <a:t>    2 Peter 1:16.   What about religious people today?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* The Apostles continually offered evidence for the case of </a:t>
            </a:r>
          </a:p>
          <a:p>
            <a:pPr marL="0" indent="0">
              <a:buNone/>
            </a:pPr>
            <a:r>
              <a:rPr lang="en-US" sz="2400" dirty="0"/>
              <a:t>   Christianity. They spoke “words of truth and reason” </a:t>
            </a:r>
          </a:p>
          <a:p>
            <a:pPr marL="0" indent="0">
              <a:buNone/>
            </a:pPr>
            <a:r>
              <a:rPr lang="en-US" sz="2400" dirty="0"/>
              <a:t>   Acts 26:25</a:t>
            </a:r>
          </a:p>
        </p:txBody>
      </p:sp>
    </p:spTree>
    <p:extLst>
      <p:ext uri="{BB962C8B-B14F-4D97-AF65-F5344CB8AC3E}">
        <p14:creationId xmlns:p14="http://schemas.microsoft.com/office/powerpoint/2010/main" val="343861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D1292-8067-A647-24CD-497F52E35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The Evangelistic Spirit of the</a:t>
            </a:r>
            <a:br>
              <a:rPr lang="en-US" sz="4400" dirty="0"/>
            </a:br>
            <a:r>
              <a:rPr lang="en-US" sz="4400" dirty="0"/>
              <a:t> Early Christians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54041-BCE7-A5D8-FF30-24F7EEA45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                     Creating Opportunities to teach</a:t>
            </a:r>
          </a:p>
          <a:p>
            <a:pPr marL="457200" indent="-457200">
              <a:buAutoNum type="arabicPeriod"/>
            </a:pPr>
            <a:r>
              <a:rPr lang="en-US" sz="2400" dirty="0"/>
              <a:t>You can show genuine interest in people.</a:t>
            </a:r>
          </a:p>
          <a:p>
            <a:pPr marL="457200" indent="-457200">
              <a:buAutoNum type="arabicPeriod"/>
            </a:pPr>
            <a:r>
              <a:rPr lang="en-US" sz="2400" dirty="0"/>
              <a:t>You can show genuine interest in children.</a:t>
            </a:r>
          </a:p>
          <a:p>
            <a:pPr marL="457200" indent="-457200">
              <a:buAutoNum type="arabicPeriod"/>
            </a:pPr>
            <a:r>
              <a:rPr lang="en-US" sz="2400" dirty="0"/>
              <a:t>You can help people in need.</a:t>
            </a:r>
          </a:p>
          <a:p>
            <a:pPr marL="457200" indent="-457200">
              <a:buAutoNum type="arabicPeriod"/>
            </a:pPr>
            <a:r>
              <a:rPr lang="en-US" sz="2400" dirty="0"/>
              <a:t>You can visit people when they are in the hospital.</a:t>
            </a:r>
          </a:p>
          <a:p>
            <a:pPr marL="457200" indent="-457200">
              <a:buAutoNum type="arabicPeriod"/>
            </a:pPr>
            <a:r>
              <a:rPr lang="en-US" sz="2400" dirty="0"/>
              <a:t>You can visit the bereaved and prepare meals. </a:t>
            </a:r>
          </a:p>
        </p:txBody>
      </p:sp>
    </p:spTree>
    <p:extLst>
      <p:ext uri="{BB962C8B-B14F-4D97-AF65-F5344CB8AC3E}">
        <p14:creationId xmlns:p14="http://schemas.microsoft.com/office/powerpoint/2010/main" val="365176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D1292-8067-A647-24CD-497F52E35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The Evangelistic Spirit of the</a:t>
            </a:r>
            <a:br>
              <a:rPr lang="en-US" sz="4400" dirty="0"/>
            </a:br>
            <a:r>
              <a:rPr lang="en-US" sz="4400" dirty="0"/>
              <a:t> Early Christians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54041-BCE7-A5D8-FF30-24F7EEA45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                                        Teach the Gospel</a:t>
            </a:r>
          </a:p>
          <a:p>
            <a:pPr marL="457200" indent="-457200">
              <a:buAutoNum type="arabicPeriod"/>
            </a:pPr>
            <a:r>
              <a:rPr lang="en-US" sz="2400" dirty="0"/>
              <a:t>Creating opportunities to teach is not teaching the gospel.</a:t>
            </a:r>
          </a:p>
          <a:p>
            <a:pPr marL="457200" indent="-457200">
              <a:buAutoNum type="arabicPeriod"/>
            </a:pPr>
            <a:r>
              <a:rPr lang="en-US" sz="2400" dirty="0"/>
              <a:t>Christianity is a taught religion.</a:t>
            </a:r>
          </a:p>
          <a:p>
            <a:pPr marL="457200" indent="-457200">
              <a:buAutoNum type="arabicPeriod"/>
            </a:pPr>
            <a:r>
              <a:rPr lang="en-US" sz="2400" dirty="0"/>
              <a:t>World evangelism is not personal evangelism</a:t>
            </a:r>
          </a:p>
          <a:p>
            <a:pPr marL="457200" indent="-457200">
              <a:buAutoNum type="arabicPeriod"/>
            </a:pPr>
            <a:r>
              <a:rPr lang="en-US" sz="2400" dirty="0"/>
              <a:t>Friendship evangelism is not personal evangelism.</a:t>
            </a:r>
          </a:p>
          <a:p>
            <a:pPr marL="457200" indent="-457200">
              <a:buAutoNum type="arabicPeriod"/>
            </a:pPr>
            <a:r>
              <a:rPr lang="en-US" sz="2400" dirty="0"/>
              <a:t>Personal evangelism requires </a:t>
            </a:r>
            <a:r>
              <a:rPr lang="en-US" sz="2400" u="sng" dirty="0"/>
              <a:t>personal teaching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26419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171D4-9BE2-177F-8975-5068AA076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The Evangelistic Spirit of the</a:t>
            </a:r>
            <a:br>
              <a:rPr lang="en-US" sz="4400" dirty="0"/>
            </a:br>
            <a:r>
              <a:rPr lang="en-US" sz="4400" dirty="0"/>
              <a:t> Early Christians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BF360-6FF1-266C-1F25-086415E4C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sz="4800" dirty="0"/>
              <a:t>Every Christian has a personal duty and obligation to the Lord.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717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4151C-2242-47FE-7AA6-DE7E5585C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The Evangelistic Spirit of the</a:t>
            </a:r>
            <a:br>
              <a:rPr lang="en-US" sz="4400" dirty="0"/>
            </a:br>
            <a:r>
              <a:rPr lang="en-US" sz="4400" dirty="0"/>
              <a:t> Early Christians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4531A-01EC-8D35-FE14-53FFCE2EA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</a:t>
            </a:r>
            <a:r>
              <a:rPr lang="en-US" sz="2400" dirty="0"/>
              <a:t>Difficulties facing the early Christians</a:t>
            </a:r>
          </a:p>
          <a:p>
            <a:pPr marL="0" indent="0">
              <a:buNone/>
            </a:pPr>
            <a:r>
              <a:rPr lang="en-US" sz="2400" dirty="0"/>
              <a:t>*Social life in communities was full of idolatry.</a:t>
            </a:r>
          </a:p>
          <a:p>
            <a:pPr marL="0" indent="0">
              <a:buNone/>
            </a:pPr>
            <a:r>
              <a:rPr lang="en-US" sz="2400" dirty="0"/>
              <a:t>*They didn’t got o games, plays or read pagan literature. </a:t>
            </a:r>
          </a:p>
          <a:p>
            <a:pPr marL="0" indent="0">
              <a:buNone/>
            </a:pPr>
            <a:r>
              <a:rPr lang="en-US" sz="2400" dirty="0"/>
              <a:t>*Finding a job was difficult. They were not allowed in guilds.</a:t>
            </a:r>
          </a:p>
          <a:p>
            <a:pPr marL="0" indent="0">
              <a:buNone/>
            </a:pPr>
            <a:r>
              <a:rPr lang="en-US" sz="2400" dirty="0"/>
              <a:t> The guild met in pagan temples and worshiped pagan gods.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490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4151C-2242-47FE-7AA6-DE7E5585C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The Evangelistic Spirit of the</a:t>
            </a:r>
            <a:br>
              <a:rPr lang="en-US" sz="4400" dirty="0"/>
            </a:br>
            <a:r>
              <a:rPr lang="en-US" sz="4400" dirty="0"/>
              <a:t> Early Christians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4531A-01EC-8D35-FE14-53FFCE2EA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</a:t>
            </a:r>
            <a:r>
              <a:rPr lang="en-US" sz="2400" dirty="0"/>
              <a:t>Difficulties facing the early Christians</a:t>
            </a:r>
          </a:p>
          <a:p>
            <a:pPr marL="0" indent="0">
              <a:buNone/>
            </a:pPr>
            <a:r>
              <a:rPr lang="en-US" sz="2400" dirty="0"/>
              <a:t> Justin Martyr noted, </a:t>
            </a:r>
          </a:p>
          <a:p>
            <a:pPr marL="0" indent="0">
              <a:buNone/>
            </a:pPr>
            <a:r>
              <a:rPr lang="en-US" sz="2400" dirty="0"/>
              <a:t> “The Romans did not like to watch Christians killed in the games</a:t>
            </a:r>
          </a:p>
          <a:p>
            <a:pPr marL="0" indent="0">
              <a:buNone/>
            </a:pPr>
            <a:r>
              <a:rPr lang="en-US" sz="2400" dirty="0"/>
              <a:t>   by animals or gladiators because the Christians </a:t>
            </a:r>
            <a:r>
              <a:rPr lang="en-US" sz="2400" u="sng" dirty="0"/>
              <a:t>were not afraid.</a:t>
            </a:r>
          </a:p>
          <a:p>
            <a:pPr marL="0" indent="0">
              <a:buNone/>
            </a:pPr>
            <a:r>
              <a:rPr lang="en-US" sz="2400" dirty="0"/>
              <a:t>   Instead, the prayed and sang. 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Ancient Rome – throwing Christians ...">
            <a:extLst>
              <a:ext uri="{FF2B5EF4-FFF2-40B4-BE49-F238E27FC236}">
                <a16:creationId xmlns:a16="http://schemas.microsoft.com/office/drawing/2014/main" id="{A49FBE9B-64CD-5E28-6055-172101D65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271" y="4641448"/>
            <a:ext cx="3436728" cy="212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567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4C2D3-7249-4FB2-734E-244BBAD6E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486690" cy="1454461"/>
          </a:xfrm>
        </p:spPr>
        <p:txBody>
          <a:bodyPr>
            <a:normAutofit/>
          </a:bodyPr>
          <a:lstStyle/>
          <a:p>
            <a:r>
              <a:rPr lang="en-US" sz="4000" dirty="0"/>
              <a:t>The Evangelistic Spirit of the</a:t>
            </a:r>
            <a:br>
              <a:rPr lang="en-US" sz="4000" dirty="0"/>
            </a:br>
            <a:r>
              <a:rPr lang="en-US" sz="4000" dirty="0"/>
              <a:t> Early Christians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3232F-9815-D25B-4CAF-CDC160482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dirty="0"/>
              <a:t>  </a:t>
            </a:r>
            <a:r>
              <a:rPr lang="en-US" sz="9600" dirty="0"/>
              <a:t>“ The early church increased in number  dramatically in a   </a:t>
            </a:r>
          </a:p>
          <a:p>
            <a:pPr marL="0" indent="0">
              <a:buNone/>
            </a:pPr>
            <a:r>
              <a:rPr lang="en-US" sz="9600" dirty="0"/>
              <a:t>    relative short period of time for a variety of reasons.</a:t>
            </a:r>
          </a:p>
          <a:p>
            <a:pPr marL="0" indent="0">
              <a:buNone/>
            </a:pPr>
            <a:r>
              <a:rPr lang="en-US" sz="9600" dirty="0"/>
              <a:t>    Yet, one reason for a rapidly expanding first century church</a:t>
            </a:r>
          </a:p>
          <a:p>
            <a:pPr marL="0" indent="0">
              <a:buNone/>
            </a:pPr>
            <a:r>
              <a:rPr lang="en-US" sz="9600" dirty="0"/>
              <a:t>    often gets ignored on today’s shallow, better-felt-than-</a:t>
            </a:r>
          </a:p>
          <a:p>
            <a:pPr marL="0" indent="0">
              <a:buNone/>
            </a:pPr>
            <a:r>
              <a:rPr lang="en-US" sz="9600" dirty="0"/>
              <a:t>    defended religious environment: the early Christians’</a:t>
            </a:r>
          </a:p>
          <a:p>
            <a:pPr marL="0" indent="0">
              <a:buNone/>
            </a:pPr>
            <a:r>
              <a:rPr lang="en-US" sz="9600" dirty="0"/>
              <a:t>    commitment to apologetics.” </a:t>
            </a:r>
          </a:p>
          <a:p>
            <a:pPr marL="0" indent="0">
              <a:buNone/>
            </a:pPr>
            <a:r>
              <a:rPr lang="en-US" sz="9600" dirty="0"/>
              <a:t>                               Eric Lyons – Apologetics Press    </a:t>
            </a:r>
          </a:p>
          <a:p>
            <a:pPr marL="0" indent="0">
              <a:buNone/>
            </a:pPr>
            <a:r>
              <a:rPr lang="en-US" sz="9600" dirty="0"/>
              <a:t>      </a:t>
            </a:r>
          </a:p>
          <a:p>
            <a:pPr marL="0" indent="0">
              <a:buNone/>
            </a:pPr>
            <a:r>
              <a:rPr lang="en-US" sz="2800" dirty="0"/>
              <a:t>  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E37488-5CBF-E411-C175-23D45BE05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759" y="5139160"/>
            <a:ext cx="935198" cy="85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07877"/>
      </p:ext>
    </p:extLst>
  </p:cSld>
  <p:clrMapOvr>
    <a:masterClrMapping/>
  </p:clrMapOvr>
</p:sld>
</file>

<file path=ppt/theme/theme1.xml><?xml version="1.0" encoding="utf-8"?>
<a:theme xmlns:a="http://schemas.openxmlformats.org/drawingml/2006/main" name="Vappr Trail">
  <a:themeElements>
    <a:clrScheme name="Interweave-R1">
      <a:dk1>
        <a:srgbClr val="000000"/>
      </a:dk1>
      <a:lt1>
        <a:srgbClr val="FFFFFF"/>
      </a:lt1>
      <a:dk2>
        <a:srgbClr val="292C2D"/>
      </a:dk2>
      <a:lt2>
        <a:srgbClr val="DDDEDD"/>
      </a:lt2>
      <a:accent1>
        <a:srgbClr val="0BA5E8"/>
      </a:accent1>
      <a:accent2>
        <a:srgbClr val="5066E1"/>
      </a:accent2>
      <a:accent3>
        <a:srgbClr val="894EC0"/>
      </a:accent3>
      <a:accent4>
        <a:srgbClr val="E54196"/>
      </a:accent4>
      <a:accent5>
        <a:srgbClr val="BE4449"/>
      </a:accent5>
      <a:accent6>
        <a:srgbClr val="F55822"/>
      </a:accent6>
      <a:hlink>
        <a:srgbClr val="C22DD8"/>
      </a:hlink>
      <a:folHlink>
        <a:srgbClr val="737F82"/>
      </a:folHlink>
    </a:clrScheme>
    <a:fontScheme name="Interweave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pr Trail" id="{9C2A7022-FEBA-446D-A108-BF8FFE4D8C93}" vid="{6CEDB495-A2D5-407B-827B-31A152F4A8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Vappr Trail</Template>
  <TotalTime>970</TotalTime>
  <Words>1836</Words>
  <Application>Microsoft Office PowerPoint</Application>
  <PresentationFormat>Widescreen</PresentationFormat>
  <Paragraphs>235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Neue Haas Grotesk Text Pro</vt:lpstr>
      <vt:lpstr>Vappr Trail</vt:lpstr>
      <vt:lpstr>PowerPoint Presentation</vt:lpstr>
      <vt:lpstr>The Evangelistic Spirit of the  Early Christians</vt:lpstr>
      <vt:lpstr>The Evangelistic Spirit of the  Early Christians</vt:lpstr>
      <vt:lpstr>The Evangelistic Spirit of the  Early Christians</vt:lpstr>
      <vt:lpstr>The Evangelistic Spirit of the  Early Christians</vt:lpstr>
      <vt:lpstr>The Evangelistic Spirit of the  Early Christians</vt:lpstr>
      <vt:lpstr>The Evangelistic Spirit of the  Early Christians</vt:lpstr>
      <vt:lpstr>The Evangelistic Spirit of the  Early Christians</vt:lpstr>
      <vt:lpstr>The Evangelistic Spirit of the  Early Christians</vt:lpstr>
      <vt:lpstr>The Evangelistic Spirit of the  Early Christians</vt:lpstr>
      <vt:lpstr>The Evangelistic Spirit of the  Early Christians</vt:lpstr>
      <vt:lpstr>The Evangelistic Spirit of the  Early Christians</vt:lpstr>
      <vt:lpstr>The Evangelistic Spirit of the  Early Christians</vt:lpstr>
      <vt:lpstr>The Evangelistic Spirit of the  Early Christians</vt:lpstr>
      <vt:lpstr>The Evangelistic Spirit of the  Early Christians</vt:lpstr>
      <vt:lpstr>The Evangelistic Spirit of the  Early Christians</vt:lpstr>
      <vt:lpstr>The Evangelistic Spirit of the  Early Christians</vt:lpstr>
      <vt:lpstr>The Evangelistic Spirit of the  Early Christians</vt:lpstr>
      <vt:lpstr>The Evangelistic Spirit of the  Early Christians</vt:lpstr>
      <vt:lpstr>The Evangelistic Spirit of the  Early Christians</vt:lpstr>
      <vt:lpstr>The Evangelistic Spirit of the  Early Christians</vt:lpstr>
      <vt:lpstr>The Evangelistic Spirit of the  Early Christians</vt:lpstr>
      <vt:lpstr>The Evangelistic Spirit of the  Early Christians</vt:lpstr>
      <vt:lpstr>The Evangelistic Spirit of the  Early Christians</vt:lpstr>
      <vt:lpstr>The Evangelistic Spirit of the  Early Christians</vt:lpstr>
      <vt:lpstr>The Evangelistic Spirit of the  Early Christians</vt:lpstr>
      <vt:lpstr>The Evangelistic Spirit of the  Early Christians</vt:lpstr>
      <vt:lpstr>The Evangelistic Spirit of the  Early Christians</vt:lpstr>
      <vt:lpstr>The Evangelistic Spirit of the  Early Christians</vt:lpstr>
      <vt:lpstr>The Evangelistic Spirit of the  Early Christians</vt:lpstr>
      <vt:lpstr>The Evangelistic Spirit of the  Early Christians</vt:lpstr>
      <vt:lpstr>The Evangelistic Spirit of the  Early Christians</vt:lpstr>
      <vt:lpstr>The Evangelistic Spirit of the  Early Christians</vt:lpstr>
      <vt:lpstr>The Evangelistic Spirit of the  Early Christians</vt:lpstr>
      <vt:lpstr>The Evangelistic Spirit of the  Early Christians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fulle</dc:creator>
  <cp:lastModifiedBy>Cindy Nelson</cp:lastModifiedBy>
  <cp:revision>87</cp:revision>
  <dcterms:created xsi:type="dcterms:W3CDTF">2023-06-16T19:30:03Z</dcterms:created>
  <dcterms:modified xsi:type="dcterms:W3CDTF">2024-05-20T15:18:32Z</dcterms:modified>
</cp:coreProperties>
</file>