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4"/>
  </p:sldMasterIdLst>
  <p:sldIdLst>
    <p:sldId id="256" r:id="rId5"/>
    <p:sldId id="289" r:id="rId6"/>
    <p:sldId id="290" r:id="rId7"/>
    <p:sldId id="291" r:id="rId8"/>
    <p:sldId id="292" r:id="rId9"/>
    <p:sldId id="294" r:id="rId10"/>
    <p:sldId id="295" r:id="rId11"/>
    <p:sldId id="296" r:id="rId12"/>
    <p:sldId id="297" r:id="rId13"/>
    <p:sldId id="298" r:id="rId14"/>
    <p:sldId id="300" r:id="rId15"/>
    <p:sldId id="299" r:id="rId16"/>
    <p:sldId id="30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F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9F6A-825F-4B56-BC2A-DFF2C9097601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5C501-EDA7-445A-93EF-03751B5C5F7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group of people sitting and reading a book&#10;&#10;Description automatically generated">
            <a:extLst>
              <a:ext uri="{FF2B5EF4-FFF2-40B4-BE49-F238E27FC236}">
                <a16:creationId xmlns:a16="http://schemas.microsoft.com/office/drawing/2014/main" id="{9E2CA928-2522-F1A3-6ABD-4271E8B771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987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9F6A-825F-4B56-BC2A-DFF2C9097601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5C501-EDA7-445A-93EF-03751B5C5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068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9F6A-825F-4B56-BC2A-DFF2C9097601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5C501-EDA7-445A-93EF-03751B5C5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66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DB248A10-605A-4CE3-9161-034A6E5839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915" y="1190446"/>
            <a:ext cx="11496943" cy="566755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1pPr>
            <a:lvl2pPr marL="631825" indent="-287338">
              <a:buFont typeface="Calibri" panose="020F0502020204030204" pitchFamily="34" charset="0"/>
              <a:buChar char="‒"/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231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7EFAD51A-FF55-47D8-8931-545EFB09FD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915" y="1647646"/>
            <a:ext cx="11496943" cy="521035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1pPr>
            <a:lvl2pPr marL="631825" indent="-287338">
              <a:buFont typeface="Calibri" panose="020F0502020204030204" pitchFamily="34" charset="0"/>
              <a:buChar char="‒"/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5319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FE79094E-504A-48AF-8E81-0AFA8C78B7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438" y="1632245"/>
            <a:ext cx="11496943" cy="598205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099" y="2367186"/>
            <a:ext cx="11843759" cy="449081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1pPr>
            <a:lvl2pPr marL="631825" indent="-287338">
              <a:buFont typeface="Calibri" panose="020F0502020204030204" pitchFamily="34" charset="0"/>
              <a:buChar char="‒"/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9196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777E85C6-00D3-4944-9E24-96EE58451F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915" y="1647646"/>
            <a:ext cx="11496943" cy="521035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1pPr>
            <a:lvl2pPr marL="631825" indent="-287338">
              <a:buFont typeface="Calibri" panose="020F0502020204030204" pitchFamily="34" charset="0"/>
              <a:buChar char="‒"/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5572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1A8470A3-A096-4332-B07B-43690DFFAC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438" y="1632246"/>
            <a:ext cx="11496943" cy="1654419"/>
          </a:xfrm>
        </p:spPr>
        <p:txBody>
          <a:bodyPr>
            <a:noAutofit/>
          </a:bodyPr>
          <a:lstStyle>
            <a:lvl1pPr algn="ctr">
              <a:defRPr sz="5400" b="1" i="1">
                <a:solidFill>
                  <a:srgbClr val="FBFFCD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915" y="3429000"/>
            <a:ext cx="11496943" cy="3429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1pPr>
            <a:lvl2pPr marL="631825" indent="-287338">
              <a:buFont typeface="Calibri" panose="020F0502020204030204" pitchFamily="34" charset="0"/>
              <a:buChar char="‒"/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1562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CA0D2CDD-D58F-19DB-5FE5-06370B34CD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441" y="1828800"/>
            <a:ext cx="11496943" cy="598205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rgbClr val="FBFFCD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02" y="2521009"/>
            <a:ext cx="11843759" cy="4336996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1pPr>
            <a:lvl2pPr marL="631825" indent="-287338">
              <a:buFont typeface="Calibri" panose="020F0502020204030204" pitchFamily="34" charset="0"/>
              <a:buChar char="‒"/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13356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creen with a picture of a child&#10;&#10;Description automatically generated">
            <a:extLst>
              <a:ext uri="{FF2B5EF4-FFF2-40B4-BE49-F238E27FC236}">
                <a16:creationId xmlns:a16="http://schemas.microsoft.com/office/drawing/2014/main" id="{0AEE52BE-C544-989E-1E4C-DD68AC73A8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441" y="1828800"/>
            <a:ext cx="11496943" cy="598205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rgbClr val="FBFFCD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02" y="2521009"/>
            <a:ext cx="11843759" cy="4336996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1pPr>
            <a:lvl2pPr marL="631825" indent="-287338">
              <a:buFont typeface="Calibri" panose="020F0502020204030204" pitchFamily="34" charset="0"/>
              <a:buChar char="‒"/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78885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7E7AAAFD-E548-4821-B420-B4DE9C7A4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438" y="1632246"/>
            <a:ext cx="11496943" cy="1654419"/>
          </a:xfrm>
        </p:spPr>
        <p:txBody>
          <a:bodyPr>
            <a:noAutofit/>
          </a:bodyPr>
          <a:lstStyle>
            <a:lvl1pPr algn="ctr">
              <a:defRPr sz="5400" b="1" i="1">
                <a:solidFill>
                  <a:srgbClr val="FBFFCD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915" y="3429000"/>
            <a:ext cx="11496943" cy="3429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1pPr>
            <a:lvl2pPr marL="631825" indent="-287338">
              <a:buFont typeface="Calibri" panose="020F0502020204030204" pitchFamily="34" charset="0"/>
              <a:buChar char="‒"/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81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602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91419E8-E86E-45F7-9390-8BB0D2AE9D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400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9F6A-825F-4B56-BC2A-DFF2C9097601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5C501-EDA7-445A-93EF-03751B5C5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02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9F6A-825F-4B56-BC2A-DFF2C9097601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5C501-EDA7-445A-93EF-03751B5C5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42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9F6A-825F-4B56-BC2A-DFF2C9097601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5C501-EDA7-445A-93EF-03751B5C5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249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9F6A-825F-4B56-BC2A-DFF2C9097601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5C501-EDA7-445A-93EF-03751B5C5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389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9F6A-825F-4B56-BC2A-DFF2C9097601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5C501-EDA7-445A-93EF-03751B5C5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851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9F6A-825F-4B56-BC2A-DFF2C9097601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5C501-EDA7-445A-93EF-03751B5C5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416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9F6A-825F-4B56-BC2A-DFF2C9097601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5C501-EDA7-445A-93EF-03751B5C5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19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29F6A-825F-4B56-BC2A-DFF2C9097601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5C501-EDA7-445A-93EF-03751B5C5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147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93" r:id="rId12"/>
    <p:sldLayoutId id="2147483694" r:id="rId13"/>
    <p:sldLayoutId id="2147483695" r:id="rId14"/>
    <p:sldLayoutId id="2147483696" r:id="rId15"/>
    <p:sldLayoutId id="2147483689" r:id="rId16"/>
    <p:sldLayoutId id="2147483662" r:id="rId17"/>
    <p:sldLayoutId id="2147483690" r:id="rId18"/>
    <p:sldLayoutId id="2147483692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286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622FA-A1D5-49EA-B995-BE0C0A31B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There are things you can </a:t>
            </a:r>
            <a:r>
              <a:rPr lang="en-US" u="sng" dirty="0"/>
              <a:t>ASK</a:t>
            </a:r>
            <a:r>
              <a:rPr lang="en-US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“I sure am ready for Jesus to come back.  How about you?”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“I sure am ready to go to heaven.  How about you?”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“I’ve been reading my Bible a lot recently.  Have you read much of it?”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“God has made a huge difference in my life.  I'd like to tell you how some time.  Ok?”</a:t>
            </a:r>
          </a:p>
        </p:txBody>
      </p:sp>
    </p:spTree>
    <p:extLst>
      <p:ext uri="{BB962C8B-B14F-4D97-AF65-F5344CB8AC3E}">
        <p14:creationId xmlns:p14="http://schemas.microsoft.com/office/powerpoint/2010/main" val="33539585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622FA-A1D5-49EA-B995-BE0C0A31B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There are things you can </a:t>
            </a:r>
            <a:r>
              <a:rPr lang="en-US" u="sng" dirty="0"/>
              <a:t>ASK</a:t>
            </a:r>
            <a:r>
              <a:rPr lang="en-US" dirty="0"/>
              <a:t>: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/>
              <a:t>“Do you go to church anywhere?  I’d love for you to come with me sometime.  How about this Sunday?”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/>
              <a:t>“Do you know about the church of Christ?  I’d love to share it with you sometime.”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/>
              <a:t>“Did you know that God has a plan for your life?  Can I share it with you sometime?”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/>
              <a:t>“Is there anything I can include for you in my prayers today?”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/>
              <a:t>“Is there anything I can do to help you spiritually today?”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/>
              <a:t>“Would you be interested in a personal Bible study (either with me or with someone from my church)?”</a:t>
            </a:r>
          </a:p>
          <a:p>
            <a:pPr marL="514350" indent="-514350">
              <a:buFont typeface="+mj-lt"/>
              <a:buAutoNum type="arabicPeriod" startAt="5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185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622FA-A1D5-49EA-B995-BE0C0A31B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There are things you can </a:t>
            </a:r>
            <a:r>
              <a:rPr lang="en-US" u="sng" dirty="0"/>
              <a:t>DO</a:t>
            </a:r>
            <a:r>
              <a:rPr lang="en-US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You can show genuine interest in people.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You can show genuine interest in children.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You can show genuine interest in other people’s interests.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You can help people in time of need.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You can visit people when they are in the hospital.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You can comfort the bereaved through visitation and preparing meals.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You can speak out when ungodly speech and behavior prevail around you.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You can talk openly about your Savior, your church, your Christian life, etc.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You can be benevolent to those who are in need.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9452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622FA-A1D5-49EA-B995-BE0C0A31B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To create an opportunity to teach the gospel:</a:t>
            </a:r>
          </a:p>
          <a:p>
            <a:pPr marL="914400" indent="-514350">
              <a:buFont typeface="+mj-lt"/>
              <a:buAutoNum type="arabicPeriod"/>
            </a:pPr>
            <a:r>
              <a:rPr lang="en-US" dirty="0"/>
              <a:t>PRAY!</a:t>
            </a:r>
          </a:p>
          <a:p>
            <a:pPr marL="914400" indent="-514350">
              <a:buFont typeface="+mj-lt"/>
              <a:buAutoNum type="arabicPeriod"/>
            </a:pPr>
            <a:r>
              <a:rPr lang="en-US" dirty="0"/>
              <a:t>There are some things you can </a:t>
            </a:r>
            <a:r>
              <a:rPr lang="en-US" u="sng" dirty="0"/>
              <a:t>give</a:t>
            </a:r>
            <a:r>
              <a:rPr lang="en-US" dirty="0"/>
              <a:t>.</a:t>
            </a:r>
          </a:p>
          <a:p>
            <a:pPr marL="914400" indent="-514350">
              <a:buFont typeface="+mj-lt"/>
              <a:buAutoNum type="arabicPeriod"/>
            </a:pPr>
            <a:r>
              <a:rPr lang="en-US" dirty="0"/>
              <a:t>There are some things you can </a:t>
            </a:r>
            <a:r>
              <a:rPr lang="en-US" u="sng" dirty="0"/>
              <a:t>send</a:t>
            </a:r>
            <a:r>
              <a:rPr lang="en-US" dirty="0"/>
              <a:t>.</a:t>
            </a:r>
          </a:p>
          <a:p>
            <a:pPr marL="914400" indent="-514350">
              <a:buFont typeface="+mj-lt"/>
              <a:buAutoNum type="arabicPeriod"/>
            </a:pPr>
            <a:r>
              <a:rPr lang="en-US" dirty="0"/>
              <a:t>There are some things to which you can </a:t>
            </a:r>
            <a:r>
              <a:rPr lang="en-US" u="sng" dirty="0"/>
              <a:t>invite</a:t>
            </a:r>
            <a:r>
              <a:rPr lang="en-US" dirty="0"/>
              <a:t>.</a:t>
            </a:r>
          </a:p>
          <a:p>
            <a:pPr marL="914400" indent="-514350">
              <a:buFont typeface="+mj-lt"/>
              <a:buAutoNum type="arabicPeriod"/>
            </a:pPr>
            <a:r>
              <a:rPr lang="en-US" dirty="0"/>
              <a:t>There are some things you can </a:t>
            </a:r>
            <a:r>
              <a:rPr lang="en-US" u="sng" dirty="0"/>
              <a:t>tell</a:t>
            </a:r>
            <a:r>
              <a:rPr lang="en-US" dirty="0"/>
              <a:t>.</a:t>
            </a:r>
          </a:p>
          <a:p>
            <a:pPr marL="914400" indent="-514350">
              <a:buFont typeface="+mj-lt"/>
              <a:buAutoNum type="arabicPeriod"/>
            </a:pPr>
            <a:r>
              <a:rPr lang="en-US" dirty="0"/>
              <a:t>There are some things you can </a:t>
            </a:r>
            <a:r>
              <a:rPr lang="en-US" u="sng" dirty="0"/>
              <a:t>ask</a:t>
            </a:r>
            <a:r>
              <a:rPr lang="en-US" dirty="0"/>
              <a:t>.</a:t>
            </a:r>
          </a:p>
          <a:p>
            <a:pPr marL="914400" indent="-514350">
              <a:buFont typeface="+mj-lt"/>
              <a:buAutoNum type="arabicPeriod"/>
            </a:pPr>
            <a:r>
              <a:rPr lang="en-US" dirty="0"/>
              <a:t>There are some things you can </a:t>
            </a:r>
            <a:r>
              <a:rPr lang="en-US" u="sng" dirty="0"/>
              <a:t>do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i="1" dirty="0"/>
              <a:t>The purpose of this is simply to prepare the soil, plant seeds and open potential doors for future Bible study.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1283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622FA-A1D5-49EA-B995-BE0C0A31B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Before,</a:t>
            </a:r>
            <a:br>
              <a:rPr lang="en-US" sz="3600" dirty="0"/>
            </a:br>
            <a:r>
              <a:rPr lang="en-US" sz="3600" dirty="0"/>
              <a:t>during and </a:t>
            </a:r>
            <a:br>
              <a:rPr lang="en-US" sz="3600" dirty="0"/>
            </a:br>
            <a:r>
              <a:rPr lang="en-US" sz="3600" dirty="0"/>
              <a:t>after your interaction with lost souls, </a:t>
            </a:r>
            <a:br>
              <a:rPr lang="en-US" sz="3600" dirty="0"/>
            </a:br>
            <a:r>
              <a:rPr lang="en-US" sz="3600" u="sng" dirty="0"/>
              <a:t>PRAY</a:t>
            </a:r>
            <a:r>
              <a:rPr lang="en-US" sz="36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6271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622FA-A1D5-49EA-B995-BE0C0A31B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There are some things you can </a:t>
            </a:r>
            <a:r>
              <a:rPr lang="en-US" u="sng" dirty="0"/>
              <a:t>GIVE</a:t>
            </a:r>
            <a:r>
              <a:rPr lang="en-US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dirty="0"/>
              <a:t>A church </a:t>
            </a:r>
            <a:r>
              <a:rPr lang="en-US" sz="2700" u="sng" dirty="0"/>
              <a:t>business card</a:t>
            </a:r>
            <a:r>
              <a:rPr lang="en-US" sz="27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dirty="0"/>
              <a:t>An </a:t>
            </a:r>
            <a:r>
              <a:rPr lang="en-US" sz="2700" u="sng" dirty="0"/>
              <a:t>invitation card</a:t>
            </a:r>
            <a:r>
              <a:rPr lang="en-US" sz="2700" dirty="0"/>
              <a:t> to the church or event.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dirty="0"/>
              <a:t>A Bible </a:t>
            </a:r>
            <a:r>
              <a:rPr lang="en-US" sz="2700" u="sng" dirty="0"/>
              <a:t>tract</a:t>
            </a:r>
            <a:r>
              <a:rPr lang="en-US" sz="27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dirty="0"/>
              <a:t>A Bible </a:t>
            </a:r>
            <a:r>
              <a:rPr lang="en-US" sz="2700" u="sng" dirty="0"/>
              <a:t>bookmark</a:t>
            </a:r>
            <a:r>
              <a:rPr lang="en-US" sz="27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dirty="0"/>
              <a:t>A copy of the church </a:t>
            </a:r>
            <a:r>
              <a:rPr lang="en-US" sz="2700" u="sng" dirty="0"/>
              <a:t>bulletin</a:t>
            </a:r>
            <a:r>
              <a:rPr lang="en-US" sz="27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dirty="0"/>
              <a:t>A </a:t>
            </a:r>
            <a:r>
              <a:rPr lang="en-US" sz="2700" u="sng" dirty="0"/>
              <a:t>printed article</a:t>
            </a:r>
            <a:r>
              <a:rPr lang="en-US" sz="2700" dirty="0"/>
              <a:t> on a Biblical subject.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dirty="0"/>
              <a:t>A copy of a brotherhood </a:t>
            </a:r>
            <a:r>
              <a:rPr lang="en-US" sz="2700" u="sng" dirty="0"/>
              <a:t>periodical</a:t>
            </a:r>
            <a:r>
              <a:rPr lang="en-US" sz="27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dirty="0"/>
              <a:t>A “Searching for Truth” DVD.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dirty="0"/>
              <a:t>A good </a:t>
            </a:r>
            <a:r>
              <a:rPr lang="en-US" sz="2700" u="sng" dirty="0"/>
              <a:t>book</a:t>
            </a:r>
            <a:r>
              <a:rPr lang="en-US" sz="2700" dirty="0"/>
              <a:t> on Christian evidences, salvation or the church.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dirty="0"/>
              <a:t>A </a:t>
            </a:r>
            <a:r>
              <a:rPr lang="en-US" sz="2700" u="sng" dirty="0"/>
              <a:t>Bible</a:t>
            </a:r>
            <a:r>
              <a:rPr lang="en-US" sz="2700" dirty="0"/>
              <a:t>.</a:t>
            </a:r>
          </a:p>
          <a:p>
            <a:pPr marL="0" indent="0" algn="ctr">
              <a:buNone/>
            </a:pPr>
            <a:r>
              <a:rPr lang="en-US" i="1" dirty="0"/>
              <a:t>Don’t forget to follow up later.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9818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622FA-A1D5-49EA-B995-BE0C0A31B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There are some things you can </a:t>
            </a:r>
            <a:r>
              <a:rPr lang="en-US" u="sng" dirty="0"/>
              <a:t>SEND</a:t>
            </a:r>
            <a:r>
              <a:rPr lang="en-US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link to your church </a:t>
            </a:r>
            <a:r>
              <a:rPr lang="en-US" u="sng" dirty="0"/>
              <a:t>website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link to a </a:t>
            </a:r>
            <a:r>
              <a:rPr lang="en-US" u="sng" dirty="0"/>
              <a:t>sermon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link to a Bible </a:t>
            </a:r>
            <a:r>
              <a:rPr lang="en-US" u="sng" dirty="0"/>
              <a:t>article</a:t>
            </a:r>
            <a:r>
              <a:rPr lang="en-US" dirty="0"/>
              <a:t> on a trusted website (like ApologeticsPress.org, ChristianCourier.com, HouseToHouse.com).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link to a trusted </a:t>
            </a:r>
            <a:r>
              <a:rPr lang="en-US" u="sng" dirty="0"/>
              <a:t>video</a:t>
            </a:r>
            <a:r>
              <a:rPr lang="en-US" dirty="0"/>
              <a:t> on a particular Bible subject (like </a:t>
            </a:r>
            <a:r>
              <a:rPr lang="en-US" dirty="0" err="1"/>
              <a:t>ApologeticsPress.org</a:t>
            </a:r>
            <a:r>
              <a:rPr lang="en-US" dirty="0" err="1">
                <a:sym typeface="Wingdings" panose="05000000000000000000" pitchFamily="2" charset="2"/>
              </a:rPr>
              <a:t>Videos</a:t>
            </a:r>
            <a:r>
              <a:rPr lang="en-US" dirty="0">
                <a:sym typeface="Wingdings" panose="05000000000000000000" pitchFamily="2" charset="2"/>
              </a:rPr>
              <a:t>) or to a specific time marker in a video.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0487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622FA-A1D5-49EA-B995-BE0C0A31B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There are some things you can </a:t>
            </a:r>
            <a:r>
              <a:rPr lang="en-US" u="sng" dirty="0"/>
              <a:t>SEND</a:t>
            </a:r>
            <a:r>
              <a:rPr lang="en-US" dirty="0"/>
              <a:t>: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/>
              <a:t>A link to the “Searching for Truth” lessons online (www.searchingfortruth.org).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9E3536-9287-A015-51EA-5FA5106F81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71" t="7703" r="5504" b="29926"/>
          <a:stretch/>
        </p:blipFill>
        <p:spPr>
          <a:xfrm>
            <a:off x="6066756" y="2905760"/>
            <a:ext cx="5963871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54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622FA-A1D5-49EA-B995-BE0C0A31B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There are some things you can </a:t>
            </a:r>
            <a:r>
              <a:rPr lang="en-US" u="sng" dirty="0"/>
              <a:t>SEND</a:t>
            </a:r>
            <a:r>
              <a:rPr lang="en-US" dirty="0"/>
              <a:t>: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sz="2700" dirty="0"/>
              <a:t>An encouraging </a:t>
            </a:r>
            <a:r>
              <a:rPr lang="en-US" sz="2700" u="sng" dirty="0"/>
              <a:t>Bible verse</a:t>
            </a:r>
            <a:r>
              <a:rPr lang="en-US" sz="2700" dirty="0"/>
              <a:t> to read and contemplate.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sz="2700" dirty="0"/>
              <a:t>A </a:t>
            </a:r>
            <a:r>
              <a:rPr lang="en-US" sz="2700" u="sng" dirty="0"/>
              <a:t>short note</a:t>
            </a:r>
            <a:r>
              <a:rPr lang="en-US" sz="2700" dirty="0"/>
              <a:t> that explains how important Christianity is to you and why you’d like to share it with them.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sz="2700" dirty="0"/>
              <a:t>Your notes on a particular Bible topic that you have studied (complete with Bible references), and ask them to look over what you’ve studied and share their thoughts.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sz="2700" dirty="0"/>
              <a:t>The first lesson in a Bible Correspondence Course and encourage them to sign up for all the lessons.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sz="2700" dirty="0"/>
              <a:t>Note: Many of the things that you can “GIVE” and “SEND” are things that you can also “POST” on your social media pages.  </a:t>
            </a:r>
          </a:p>
          <a:p>
            <a:pPr marL="0" indent="0" algn="ctr">
              <a:buNone/>
            </a:pPr>
            <a:r>
              <a:rPr lang="en-US" i="1" dirty="0"/>
              <a:t>Don’t forget to follow up later.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3865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622FA-A1D5-49EA-B995-BE0C0A31B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There are things to which you can </a:t>
            </a:r>
            <a:r>
              <a:rPr lang="en-US" u="sng" dirty="0"/>
              <a:t>INVITE</a:t>
            </a:r>
            <a:r>
              <a:rPr lang="en-US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 </a:t>
            </a:r>
            <a:r>
              <a:rPr lang="en-US" u="sng" dirty="0"/>
              <a:t>worship</a:t>
            </a:r>
            <a:r>
              <a:rPr lang="en-US" dirty="0"/>
              <a:t> on Sunday.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 Bible Study on </a:t>
            </a:r>
            <a:r>
              <a:rPr lang="en-US" u="sng" dirty="0"/>
              <a:t>Wednesday night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 bring </a:t>
            </a:r>
            <a:r>
              <a:rPr lang="en-US" u="sng" dirty="0"/>
              <a:t>their children</a:t>
            </a:r>
            <a:r>
              <a:rPr lang="en-US" dirty="0"/>
              <a:t> to Bible class.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 a </a:t>
            </a:r>
            <a:r>
              <a:rPr lang="en-US" u="sng" dirty="0"/>
              <a:t>church event</a:t>
            </a:r>
            <a:r>
              <a:rPr lang="en-US" dirty="0"/>
              <a:t> or get-together.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 “have coffee” with you, just for a visit.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 your place for dinner, just for a visit.</a:t>
            </a:r>
          </a:p>
        </p:txBody>
      </p:sp>
    </p:spTree>
    <p:extLst>
      <p:ext uri="{BB962C8B-B14F-4D97-AF65-F5344CB8AC3E}">
        <p14:creationId xmlns:p14="http://schemas.microsoft.com/office/powerpoint/2010/main" val="22358357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622FA-A1D5-49EA-B995-BE0C0A31B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special note about </a:t>
            </a:r>
            <a:r>
              <a:rPr lang="en-US" u="sng" dirty="0"/>
              <a:t>visitors</a:t>
            </a:r>
            <a:r>
              <a:rPr lang="en-US" dirty="0"/>
              <a:t> to our worship services.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Visitors are prime prospects for the gospel.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While they are at the building, be friendly and make them feel genuinely welcome (from the moment they arrive to the moment they leave).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After their visit, follow up with them to encourage them to come back and to offer them a personal, home Bible study.</a:t>
            </a:r>
          </a:p>
        </p:txBody>
      </p:sp>
    </p:spTree>
    <p:extLst>
      <p:ext uri="{BB962C8B-B14F-4D97-AF65-F5344CB8AC3E}">
        <p14:creationId xmlns:p14="http://schemas.microsoft.com/office/powerpoint/2010/main" val="4061585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622FA-A1D5-49EA-B995-BE0C0A31B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There are things you can </a:t>
            </a:r>
            <a:r>
              <a:rPr lang="en-US" u="sng" dirty="0"/>
              <a:t>TELL</a:t>
            </a:r>
            <a:r>
              <a:rPr lang="en-US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That you </a:t>
            </a:r>
            <a:r>
              <a:rPr lang="en-US" u="sng" dirty="0"/>
              <a:t>prayed</a:t>
            </a:r>
            <a:r>
              <a:rPr lang="en-US" dirty="0"/>
              <a:t> for him/her today.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“How great” </a:t>
            </a:r>
            <a:r>
              <a:rPr lang="en-US" u="sng" dirty="0"/>
              <a:t>church</a:t>
            </a:r>
            <a:r>
              <a:rPr lang="en-US" dirty="0"/>
              <a:t> was on Sunday.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About something that is happening at the church.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God has worked in your life recently.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thankful you are to </a:t>
            </a:r>
            <a:r>
              <a:rPr lang="en-US" u="sng" dirty="0"/>
              <a:t>be a Christian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concerned you are about the </a:t>
            </a:r>
            <a:r>
              <a:rPr lang="en-US" u="sng" dirty="0"/>
              <a:t>moral decline</a:t>
            </a:r>
            <a:r>
              <a:rPr lang="en-US" dirty="0"/>
              <a:t> and the departure from God in our nation.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One reason you </a:t>
            </a:r>
            <a:r>
              <a:rPr lang="en-US" u="sng" dirty="0"/>
              <a:t>love</a:t>
            </a:r>
            <a:r>
              <a:rPr lang="en-US" dirty="0"/>
              <a:t> “your church.”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One reason you’re looking forward to heaven.</a:t>
            </a:r>
          </a:p>
        </p:txBody>
      </p:sp>
    </p:spTree>
    <p:extLst>
      <p:ext uri="{BB962C8B-B14F-4D97-AF65-F5344CB8AC3E}">
        <p14:creationId xmlns:p14="http://schemas.microsoft.com/office/powerpoint/2010/main" val="13029894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66773FFDC1284E88761548960764AD" ma:contentTypeVersion="10" ma:contentTypeDescription="Create a new document." ma:contentTypeScope="" ma:versionID="1f5aa6cc520a6e4210b5cc9fbdad40b2">
  <xsd:schema xmlns:xsd="http://www.w3.org/2001/XMLSchema" xmlns:xs="http://www.w3.org/2001/XMLSchema" xmlns:p="http://schemas.microsoft.com/office/2006/metadata/properties" xmlns:ns3="2490bb05-5057-4712-ad51-ff7aad21ee1c" targetNamespace="http://schemas.microsoft.com/office/2006/metadata/properties" ma:root="true" ma:fieldsID="058bd71593ec33069b34a06a1c819dae" ns3:_="">
    <xsd:import namespace="2490bb05-5057-4712-ad51-ff7aad21ee1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90bb05-5057-4712-ad51-ff7aad21ee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AF283CD-82C3-4169-BF3B-4B5545427E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90bb05-5057-4712-ad51-ff7aad21ee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95D73D9-1B72-46FD-ACA8-576690D4E5D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B0E64B-5EE4-4510-A1F6-B8E99E09E7EE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2490bb05-5057-4712-ad51-ff7aad21ee1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1160</TotalTime>
  <Words>920</Words>
  <Application>Microsoft Office PowerPoint</Application>
  <PresentationFormat>Widescreen</PresentationFormat>
  <Paragraphs>79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16</cp:revision>
  <dcterms:created xsi:type="dcterms:W3CDTF">2018-03-21T00:45:04Z</dcterms:created>
  <dcterms:modified xsi:type="dcterms:W3CDTF">2024-04-24T13:35:14Z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0x0101001866773FFDC1284E88761548960764AD</vt:lpwstr>
  </property>
</Properties>
</file>