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86" r:id="rId6"/>
    <p:sldId id="263" r:id="rId7"/>
    <p:sldId id="287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people sitting and reading a book&#10;&#10;Description automatically generated">
            <a:extLst>
              <a:ext uri="{FF2B5EF4-FFF2-40B4-BE49-F238E27FC236}">
                <a16:creationId xmlns:a16="http://schemas.microsoft.com/office/drawing/2014/main" id="{0CB4B7EE-74DD-4128-126C-6BEFE031B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6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B248A10-605A-4CE3-9161-034A6E583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1190446"/>
            <a:ext cx="11496943" cy="56675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3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EFAD51A-FF55-47D8-8931-545EFB09F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1647646"/>
            <a:ext cx="11496943" cy="52103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31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E79094E-504A-48AF-8E81-0AFA8C78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5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99" y="2367186"/>
            <a:ext cx="11843759" cy="449081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19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77E85C6-00D3-4944-9E24-96EE58451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1647646"/>
            <a:ext cx="11496943" cy="52103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557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A8470A3-A096-4332-B07B-43690DFFA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6"/>
            <a:ext cx="11496943" cy="1654419"/>
          </a:xfrm>
        </p:spPr>
        <p:txBody>
          <a:bodyPr>
            <a:noAutofit/>
          </a:bodyPr>
          <a:lstStyle>
            <a:lvl1pPr algn="ctr">
              <a:defRPr sz="5400" b="1" i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3429000"/>
            <a:ext cx="11496943" cy="3429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562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A0D2CDD-D58F-19DB-5FE5-06370B34C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41" y="1828800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2" y="2521009"/>
            <a:ext cx="11843759" cy="433699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335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creen with a picture of a child&#10;&#10;Description automatically generated">
            <a:extLst>
              <a:ext uri="{FF2B5EF4-FFF2-40B4-BE49-F238E27FC236}">
                <a16:creationId xmlns:a16="http://schemas.microsoft.com/office/drawing/2014/main" id="{0AEE52BE-C544-989E-1E4C-DD68AC73A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41" y="1828800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2" y="2521009"/>
            <a:ext cx="11843759" cy="433699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88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E7AAAFD-E548-4821-B420-B4DE9C7A4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6"/>
            <a:ext cx="11496943" cy="1654419"/>
          </a:xfrm>
        </p:spPr>
        <p:txBody>
          <a:bodyPr>
            <a:noAutofit/>
          </a:bodyPr>
          <a:lstStyle>
            <a:lvl1pPr algn="ctr">
              <a:defRPr sz="5400" b="1" i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3429000"/>
            <a:ext cx="11496943" cy="3429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419E8-E86E-45F7-9390-8BB0D2AE9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0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4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8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9F6A-825F-4B56-BC2A-DFF2C90976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3" r:id="rId12"/>
    <p:sldLayoutId id="2147483694" r:id="rId13"/>
    <p:sldLayoutId id="2147483695" r:id="rId14"/>
    <p:sldLayoutId id="2147483696" r:id="rId15"/>
    <p:sldLayoutId id="2147483689" r:id="rId16"/>
    <p:sldLayoutId id="2147483662" r:id="rId17"/>
    <p:sldLayoutId id="2147483690" r:id="rId18"/>
    <p:sldLayoutId id="214748369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8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FF1F8-C745-4CB9-B15F-7A710EFC8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Lord sent us to teach the gospel </a:t>
            </a:r>
            <a:br>
              <a:rPr lang="en-US" sz="3200" dirty="0"/>
            </a:br>
            <a:r>
              <a:rPr lang="en-US" sz="3200" dirty="0"/>
              <a:t>(Mark 16:15).</a:t>
            </a:r>
          </a:p>
          <a:p>
            <a:r>
              <a:rPr lang="en-US" sz="3200" dirty="0"/>
              <a:t>The Lord also sent us to create opportunities for teaching </a:t>
            </a:r>
            <a:br>
              <a:rPr lang="en-US" sz="3200" dirty="0"/>
            </a:br>
            <a:r>
              <a:rPr lang="en-US" sz="3200" dirty="0"/>
              <a:t>(Col. 4:3).</a:t>
            </a:r>
          </a:p>
          <a:p>
            <a:r>
              <a:rPr lang="en-US" sz="3200" dirty="0"/>
              <a:t>However, creating opportunities to teach is not the same as actually teaching.</a:t>
            </a:r>
          </a:p>
          <a:p>
            <a:r>
              <a:rPr lang="en-US" sz="3200" dirty="0"/>
              <a:t>We cannot limit ourselves to the first effort (i.e., creating opportunities) without seeking to fulfill the second effort (i.e., teaching).</a:t>
            </a:r>
          </a:p>
          <a:p>
            <a:r>
              <a:rPr lang="en-US" sz="3200" dirty="0"/>
              <a:t>Teaching the lost is our ultimate goal in personal evangelism!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6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1AEF71-0B62-40EC-AB60-09C3722A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15" y="1794291"/>
            <a:ext cx="11496943" cy="485667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Be a shining light of </a:t>
            </a:r>
            <a:r>
              <a:rPr lang="en-US" u="sng" dirty="0"/>
              <a:t>holy and godly living</a:t>
            </a:r>
            <a:r>
              <a:rPr lang="en-US" dirty="0"/>
              <a:t>! 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Matthew 5:14-16; 2 Corinthians 6:14-7:1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 </a:t>
            </a:r>
            <a:r>
              <a:rPr lang="en-US" u="sng" dirty="0"/>
              <a:t>real Christian</a:t>
            </a:r>
            <a:r>
              <a:rPr lang="en-US" dirty="0"/>
              <a:t>! 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2 Corinthians 3:2-3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</a:t>
            </a:r>
            <a:r>
              <a:rPr lang="en-US" u="sng" dirty="0"/>
              <a:t>loving</a:t>
            </a:r>
            <a:r>
              <a:rPr lang="en-US" dirty="0"/>
              <a:t> at all times! 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John 13:35; Matthew 5:44; 1 Corinthians 13:4-7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</a:t>
            </a:r>
            <a:r>
              <a:rPr lang="en-US" u="sng" dirty="0"/>
              <a:t>kind and genuine</a:t>
            </a:r>
            <a:r>
              <a:rPr lang="en-US" dirty="0"/>
              <a:t>—in word and deed! 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Ephesians 4:29-32; Colossians 4:6; Proverbs 19:22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</a:t>
            </a:r>
            <a:r>
              <a:rPr lang="en-US" u="sng" dirty="0"/>
              <a:t>enthusiastic</a:t>
            </a:r>
            <a:r>
              <a:rPr lang="en-US" dirty="0"/>
              <a:t> about your faith in God! 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Jeremiah 20:9; Acts 4:13, 20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</a:t>
            </a:r>
            <a:r>
              <a:rPr lang="en-US" u="sng" dirty="0"/>
              <a:t>humble</a:t>
            </a:r>
            <a:r>
              <a:rPr lang="en-US" dirty="0"/>
              <a:t> and look out for </a:t>
            </a:r>
            <a:r>
              <a:rPr lang="en-US" u="sng" dirty="0"/>
              <a:t>others’ needs</a:t>
            </a:r>
            <a:r>
              <a:rPr lang="en-US" dirty="0"/>
              <a:t>! 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Romans 12:3; Philippians 2:3-4; Luke 18:14</a:t>
            </a:r>
          </a:p>
        </p:txBody>
      </p:sp>
    </p:spTree>
    <p:extLst>
      <p:ext uri="{BB962C8B-B14F-4D97-AF65-F5344CB8AC3E}">
        <p14:creationId xmlns:p14="http://schemas.microsoft.com/office/powerpoint/2010/main" val="31431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1AEF71-0B62-40EC-AB60-09C3722A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15" y="1792225"/>
            <a:ext cx="11496943" cy="427783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Be </a:t>
            </a:r>
            <a:r>
              <a:rPr lang="en-US" u="sng" dirty="0"/>
              <a:t>genuinely interested</a:t>
            </a:r>
            <a:r>
              <a:rPr lang="en-US" dirty="0"/>
              <a:t> in others!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Matthew 9:35-36; Galatians 6:1-10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Be </a:t>
            </a:r>
            <a:r>
              <a:rPr lang="en-US" u="sng" dirty="0"/>
              <a:t>honest</a:t>
            </a:r>
            <a:r>
              <a:rPr lang="en-US" dirty="0"/>
              <a:t>!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Ephesians 4:22-25; Colossians 3:9-10; Revelation 21:8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Be </a:t>
            </a:r>
            <a:r>
              <a:rPr lang="en-US" u="sng" dirty="0"/>
              <a:t>prayerful</a:t>
            </a:r>
            <a:r>
              <a:rPr lang="en-US" dirty="0"/>
              <a:t>!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James 1:5; Matthew 9:38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Be a </a:t>
            </a:r>
            <a:r>
              <a:rPr lang="en-US" u="sng" dirty="0"/>
              <a:t>student of the Bible</a:t>
            </a:r>
            <a:r>
              <a:rPr lang="en-US" dirty="0"/>
              <a:t> yourself!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2 Timothy 2:15; 1 Peter 2:2; 2 Peter 3:18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Be a “</a:t>
            </a:r>
            <a:r>
              <a:rPr lang="en-US" u="sng" dirty="0"/>
              <a:t>seed-</a:t>
            </a:r>
            <a:r>
              <a:rPr lang="en-US" u="sng" dirty="0" err="1"/>
              <a:t>scatterer</a:t>
            </a:r>
            <a:r>
              <a:rPr lang="en-US" dirty="0"/>
              <a:t>” onto all soils!</a:t>
            </a:r>
            <a:br>
              <a:rPr lang="en-US" dirty="0"/>
            </a:br>
            <a:r>
              <a:rPr lang="en-US" b="0" dirty="0">
                <a:solidFill>
                  <a:srgbClr val="FBFFCD"/>
                </a:solidFill>
              </a:rPr>
              <a:t>Luke 8:5-15; John 7:17</a:t>
            </a:r>
          </a:p>
        </p:txBody>
      </p:sp>
    </p:spTree>
    <p:extLst>
      <p:ext uri="{BB962C8B-B14F-4D97-AF65-F5344CB8AC3E}">
        <p14:creationId xmlns:p14="http://schemas.microsoft.com/office/powerpoint/2010/main" val="1239176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Before,</a:t>
            </a:r>
            <a:br>
              <a:rPr lang="en-US" sz="3600" dirty="0"/>
            </a:br>
            <a:r>
              <a:rPr lang="en-US" sz="3600" dirty="0"/>
              <a:t>during and </a:t>
            </a:r>
            <a:br>
              <a:rPr lang="en-US" sz="3600" dirty="0"/>
            </a:br>
            <a:r>
              <a:rPr lang="en-US" sz="3600" dirty="0"/>
              <a:t>after your interaction with lost souls, </a:t>
            </a:r>
            <a:br>
              <a:rPr lang="en-US" sz="3600" dirty="0"/>
            </a:br>
            <a:r>
              <a:rPr lang="en-US" sz="3600" u="sng" dirty="0"/>
              <a:t>PRAY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27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There are some things you can </a:t>
            </a:r>
            <a:r>
              <a:rPr lang="en-US" u="sng" dirty="0"/>
              <a:t>GIVE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church </a:t>
            </a:r>
            <a:r>
              <a:rPr lang="en-US" sz="2700" u="sng" dirty="0"/>
              <a:t>business card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An </a:t>
            </a:r>
            <a:r>
              <a:rPr lang="en-US" sz="2700" u="sng" dirty="0"/>
              <a:t>invitation card</a:t>
            </a:r>
            <a:r>
              <a:rPr lang="en-US" sz="2700" dirty="0"/>
              <a:t> to the church or event.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Bible </a:t>
            </a:r>
            <a:r>
              <a:rPr lang="en-US" sz="2700" u="sng" dirty="0"/>
              <a:t>tract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Bible </a:t>
            </a:r>
            <a:r>
              <a:rPr lang="en-US" sz="2700" u="sng" dirty="0"/>
              <a:t>bookmark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copy of the church </a:t>
            </a:r>
            <a:r>
              <a:rPr lang="en-US" sz="2700" u="sng" dirty="0"/>
              <a:t>bulletin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</a:t>
            </a:r>
            <a:r>
              <a:rPr lang="en-US" sz="2700" u="sng" dirty="0"/>
              <a:t>printed article</a:t>
            </a:r>
            <a:r>
              <a:rPr lang="en-US" sz="2700" dirty="0"/>
              <a:t> on a Biblical subject.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copy of a brotherhood </a:t>
            </a:r>
            <a:r>
              <a:rPr lang="en-US" sz="2700" u="sng" dirty="0"/>
              <a:t>periodical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“Searching for Truth” DVD.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good </a:t>
            </a:r>
            <a:r>
              <a:rPr lang="en-US" sz="2700" u="sng" dirty="0"/>
              <a:t>book</a:t>
            </a:r>
            <a:r>
              <a:rPr lang="en-US" sz="2700" dirty="0"/>
              <a:t> on Christian evidences, salvation or the church.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</a:t>
            </a:r>
            <a:r>
              <a:rPr lang="en-US" sz="2700" u="sng" dirty="0"/>
              <a:t>Bible</a:t>
            </a:r>
            <a:r>
              <a:rPr lang="en-US" sz="2700" dirty="0"/>
              <a:t>.</a:t>
            </a:r>
          </a:p>
          <a:p>
            <a:pPr marL="0" indent="0" algn="ctr">
              <a:buNone/>
            </a:pPr>
            <a:r>
              <a:rPr lang="en-US" i="1" dirty="0"/>
              <a:t>Don’t forget to follow up later.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81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5D73D9-1B72-46FD-ACA8-576690D4E5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283CD-82C3-4169-BF3B-4B5545427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B0E64B-5EE4-4510-A1F6-B8E99E09E7E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90bb05-5057-4712-ad51-ff7aad21ee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346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2018-03-21T00:45:04Z</dcterms:created>
  <dcterms:modified xsi:type="dcterms:W3CDTF">2024-04-17T18:41:29Z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