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88" r:id="rId6"/>
    <p:sldId id="261" r:id="rId7"/>
    <p:sldId id="258" r:id="rId8"/>
    <p:sldId id="285" r:id="rId9"/>
    <p:sldId id="260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sitting and reading a book&#10;&#10;Description automatically generated">
            <a:extLst>
              <a:ext uri="{FF2B5EF4-FFF2-40B4-BE49-F238E27FC236}">
                <a16:creationId xmlns:a16="http://schemas.microsoft.com/office/drawing/2014/main" id="{C96730B9-CF61-7749-3A55-4748AD34F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17EC984B-D1EA-F0D1-050A-125AA51F2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99" y="1742537"/>
            <a:ext cx="11843759" cy="5115464"/>
          </a:xfrm>
        </p:spPr>
        <p:txBody>
          <a:bodyPr/>
          <a:lstStyle>
            <a:lvl1pPr marL="396875" indent="-396875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03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A8470A3-A096-4332-B07B-43690DFFA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56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0D2CDD-D58F-19DB-5FE5-06370B34C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3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creen with a picture of a child&#10;&#10;Description automatically generated">
            <a:extLst>
              <a:ext uri="{FF2B5EF4-FFF2-40B4-BE49-F238E27FC236}">
                <a16:creationId xmlns:a16="http://schemas.microsoft.com/office/drawing/2014/main" id="{0AEE52BE-C544-989E-1E4C-DD68AC73A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88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7AAAFD-E548-4821-B420-B4DE9C7A4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419E8-E86E-45F7-9390-8BB0D2AE9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9F6A-825F-4B56-BC2A-DFF2C909760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62" r:id="rId14"/>
    <p:sldLayoutId id="2147483690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48638C-95D5-4821-941E-EA45B93E8077}"/>
              </a:ext>
            </a:extLst>
          </p:cNvPr>
          <p:cNvSpPr/>
          <p:nvPr/>
        </p:nvSpPr>
        <p:spPr>
          <a:xfrm>
            <a:off x="0" y="0"/>
            <a:ext cx="7910423" cy="1811547"/>
          </a:xfrm>
          <a:prstGeom prst="rect">
            <a:avLst/>
          </a:prstGeom>
          <a:solidFill>
            <a:srgbClr val="002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D3E98-0F82-46EA-B0E5-F9DE672A5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934" r="8189" b="22897"/>
          <a:stretch/>
        </p:blipFill>
        <p:spPr>
          <a:xfrm>
            <a:off x="515647" y="0"/>
            <a:ext cx="549855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71D9-C92B-4E8A-A7DE-30DB634D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934" y="2367187"/>
            <a:ext cx="5365630" cy="2032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“But He </a:t>
            </a:r>
            <a:r>
              <a:rPr lang="en-US" sz="3200" u="sng" dirty="0"/>
              <a:t>needed to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go through Samaria”</a:t>
            </a:r>
            <a:br>
              <a:rPr lang="en-US" sz="3200" dirty="0"/>
            </a:br>
            <a:r>
              <a:rPr lang="en-US" sz="3200" dirty="0"/>
              <a:t>(John 4:4)</a:t>
            </a:r>
            <a:endParaRPr lang="en-US" sz="3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E8E8-010C-4894-B65C-9AC38C8E7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/>
          <a:stretch/>
        </p:blipFill>
        <p:spPr>
          <a:xfrm>
            <a:off x="515647" y="0"/>
            <a:ext cx="5498550" cy="6858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61E53F0-8268-4E8D-817B-65A43CAE57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3019" r="37382" b="73711"/>
          <a:stretch/>
        </p:blipFill>
        <p:spPr>
          <a:xfrm>
            <a:off x="6323168" y="4564461"/>
            <a:ext cx="5545196" cy="1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4D3A-16E1-47A4-8EC1-84792295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39" y="1764325"/>
            <a:ext cx="3438922" cy="59820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FBFFCD"/>
                </a:solidFill>
              </a:rPr>
              <a:t>Jesus knew…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98A1F7-D896-4FE9-BD04-EB7D0FC1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19" y="2499267"/>
            <a:ext cx="11133461" cy="3728814"/>
          </a:xfrm>
        </p:spPr>
        <p:txBody>
          <a:bodyPr>
            <a:normAutofit/>
          </a:bodyPr>
          <a:lstStyle/>
          <a:p>
            <a:pPr marL="404813" indent="-290513"/>
            <a:r>
              <a:rPr lang="en-US" sz="3200" dirty="0"/>
              <a:t>Every Person You See </a:t>
            </a:r>
            <a:r>
              <a:rPr lang="en-US" sz="3200" u="sng" dirty="0"/>
              <a:t>Has a Soul</a:t>
            </a:r>
            <a:r>
              <a:rPr lang="en-US" sz="3200" dirty="0"/>
              <a:t> (Matt. 10:28)…</a:t>
            </a:r>
          </a:p>
          <a:p>
            <a:pPr marL="404813" indent="-290513"/>
            <a:r>
              <a:rPr lang="en-US" sz="3200" u="sng" dirty="0"/>
              <a:t>Given By God</a:t>
            </a:r>
            <a:r>
              <a:rPr lang="en-US" sz="3200" dirty="0"/>
              <a:t> upon Conception of Life (Gen. 1:26-27)…</a:t>
            </a:r>
          </a:p>
          <a:p>
            <a:pPr marL="404813" indent="-290513"/>
            <a:r>
              <a:rPr lang="en-US" sz="3200" dirty="0"/>
              <a:t>That Is </a:t>
            </a:r>
            <a:r>
              <a:rPr lang="en-US" sz="3200" u="sng" dirty="0"/>
              <a:t>More Valuable</a:t>
            </a:r>
            <a:r>
              <a:rPr lang="en-US" sz="3200" dirty="0"/>
              <a:t> Than the Whole World (Matt. 16:26)…</a:t>
            </a:r>
          </a:p>
          <a:p>
            <a:pPr marL="404813" indent="-290513"/>
            <a:r>
              <a:rPr lang="en-US" sz="3200" dirty="0"/>
              <a:t>And That Will </a:t>
            </a:r>
            <a:r>
              <a:rPr lang="en-US" sz="3200" u="sng" dirty="0"/>
              <a:t>Abide Forever</a:t>
            </a:r>
            <a:r>
              <a:rPr lang="en-US" sz="3200" dirty="0"/>
              <a:t> (2 Cor. 4:16-18)…</a:t>
            </a:r>
          </a:p>
          <a:p>
            <a:pPr marL="404813" indent="-290513"/>
            <a:r>
              <a:rPr lang="en-US" sz="3200" dirty="0"/>
              <a:t>In </a:t>
            </a:r>
            <a:r>
              <a:rPr lang="en-US" sz="3200" u="sng" dirty="0"/>
              <a:t>Heaven</a:t>
            </a:r>
            <a:r>
              <a:rPr lang="en-US" sz="3200" dirty="0"/>
              <a:t> or in </a:t>
            </a:r>
            <a:r>
              <a:rPr lang="en-US" sz="3200" u="sng" dirty="0"/>
              <a:t>Hell</a:t>
            </a:r>
            <a:r>
              <a:rPr lang="en-US" sz="3200" dirty="0"/>
              <a:t> (Matt. 25:46)…</a:t>
            </a:r>
          </a:p>
          <a:p>
            <a:pPr marL="404813" indent="-290513"/>
            <a:r>
              <a:rPr lang="en-US" sz="3200" dirty="0"/>
              <a:t>And </a:t>
            </a:r>
            <a:r>
              <a:rPr lang="en-US" sz="3200" u="sng" dirty="0"/>
              <a:t>You Can Affect</a:t>
            </a:r>
            <a:r>
              <a:rPr lang="en-US" sz="3200" dirty="0"/>
              <a:t> That Soul’s Eternal Destiny (Jas. 5:20)!</a:t>
            </a:r>
          </a:p>
        </p:txBody>
      </p:sp>
    </p:spTree>
    <p:extLst>
      <p:ext uri="{BB962C8B-B14F-4D97-AF65-F5344CB8AC3E}">
        <p14:creationId xmlns:p14="http://schemas.microsoft.com/office/powerpoint/2010/main" val="393944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4D3A-16E1-47A4-8EC1-84792295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285"/>
            <a:ext cx="12192000" cy="5982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BFFCD"/>
                </a:solidFill>
              </a:rPr>
              <a:t>“</a:t>
            </a:r>
            <a:r>
              <a:rPr lang="en-US" u="sng" dirty="0">
                <a:solidFill>
                  <a:srgbClr val="FBFFCD"/>
                </a:solidFill>
              </a:rPr>
              <a:t>Personal</a:t>
            </a:r>
            <a:r>
              <a:rPr lang="en-US" dirty="0">
                <a:solidFill>
                  <a:srgbClr val="FBFFCD"/>
                </a:solidFill>
              </a:rPr>
              <a:t>” evangelism is different from “</a:t>
            </a:r>
            <a:r>
              <a:rPr lang="en-US" u="sng" dirty="0">
                <a:solidFill>
                  <a:srgbClr val="FBFFCD"/>
                </a:solidFill>
              </a:rPr>
              <a:t>world</a:t>
            </a:r>
            <a:r>
              <a:rPr lang="en-US" dirty="0">
                <a:solidFill>
                  <a:srgbClr val="FBFFCD"/>
                </a:solidFill>
              </a:rPr>
              <a:t>”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71D9-C92B-4E8A-A7DE-30DB634D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99" y="2540000"/>
            <a:ext cx="11843759" cy="4318001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u="sng" dirty="0"/>
              <a:t>World</a:t>
            </a:r>
            <a:r>
              <a:rPr lang="en-US" dirty="0"/>
              <a:t>” evangelism:  </a:t>
            </a:r>
          </a:p>
          <a:p>
            <a:pPr lvl="1"/>
            <a:r>
              <a:rPr lang="en-US" dirty="0"/>
              <a:t>I may not personally be able to reach and teach the lost around the world.  But I can help support missionaries who can.</a:t>
            </a:r>
          </a:p>
          <a:p>
            <a:r>
              <a:rPr lang="en-US" dirty="0"/>
              <a:t>“</a:t>
            </a:r>
            <a:r>
              <a:rPr lang="en-US" u="sng" dirty="0"/>
              <a:t>Personal</a:t>
            </a:r>
            <a:r>
              <a:rPr lang="en-US" dirty="0"/>
              <a:t>” evangelism:</a:t>
            </a:r>
          </a:p>
          <a:p>
            <a:pPr lvl="1"/>
            <a:r>
              <a:rPr lang="en-US" dirty="0"/>
              <a:t>There are people that </a:t>
            </a:r>
            <a:r>
              <a:rPr lang="en-US" u="sng" dirty="0"/>
              <a:t>I</a:t>
            </a:r>
            <a:r>
              <a:rPr lang="en-US" dirty="0"/>
              <a:t> know, that </a:t>
            </a:r>
            <a:r>
              <a:rPr lang="en-US" u="sng" dirty="0"/>
              <a:t>I</a:t>
            </a:r>
            <a:r>
              <a:rPr lang="en-US" dirty="0"/>
              <a:t> meet, that </a:t>
            </a:r>
            <a:r>
              <a:rPr lang="en-US" u="sng" dirty="0"/>
              <a:t>I</a:t>
            </a:r>
            <a:r>
              <a:rPr lang="en-US" dirty="0"/>
              <a:t> live near, that </a:t>
            </a:r>
            <a:r>
              <a:rPr lang="en-US" u="sng" dirty="0"/>
              <a:t>I</a:t>
            </a:r>
            <a:r>
              <a:rPr lang="en-US" dirty="0"/>
              <a:t> have contact with, that </a:t>
            </a:r>
            <a:r>
              <a:rPr lang="en-US" u="sng" dirty="0"/>
              <a:t>I</a:t>
            </a:r>
            <a:r>
              <a:rPr lang="en-US" dirty="0"/>
              <a:t> talk to, etc.</a:t>
            </a:r>
          </a:p>
          <a:p>
            <a:r>
              <a:rPr lang="en-US" u="sng" dirty="0"/>
              <a:t>My</a:t>
            </a:r>
            <a:r>
              <a:rPr lang="en-US" dirty="0"/>
              <a:t> circle of influence is filled with non-Christians, and </a:t>
            </a:r>
            <a:r>
              <a:rPr lang="en-US" u="sng" dirty="0"/>
              <a:t>I</a:t>
            </a:r>
            <a:r>
              <a:rPr lang="en-US" dirty="0"/>
              <a:t> may be their only link to Jesus Christ!</a:t>
            </a:r>
          </a:p>
          <a:p>
            <a:r>
              <a:rPr lang="en-US" u="sng" dirty="0"/>
              <a:t>No other Christian</a:t>
            </a:r>
            <a:r>
              <a:rPr lang="en-US" dirty="0"/>
              <a:t> may ever have the opportunity to reach those within my circle of influence in the way that I can!</a:t>
            </a:r>
          </a:p>
        </p:txBody>
      </p:sp>
    </p:spTree>
    <p:extLst>
      <p:ext uri="{BB962C8B-B14F-4D97-AF65-F5344CB8AC3E}">
        <p14:creationId xmlns:p14="http://schemas.microsoft.com/office/powerpoint/2010/main" val="1156685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71D9-C92B-4E8A-A7DE-30DB634D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99" y="2550161"/>
            <a:ext cx="11843759" cy="416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Jesus said: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200" dirty="0"/>
              <a:t>“</a:t>
            </a:r>
            <a:r>
              <a:rPr lang="en-US" sz="3200" u="sng" dirty="0"/>
              <a:t>Behold</a:t>
            </a:r>
            <a:r>
              <a:rPr lang="en-US" sz="3200" dirty="0"/>
              <a:t>, I say to you,</a:t>
            </a:r>
            <a:br>
              <a:rPr lang="en-US" sz="3200" dirty="0"/>
            </a:br>
            <a:r>
              <a:rPr lang="en-US" sz="3200" u="sng" dirty="0"/>
              <a:t>lift up your eyes</a:t>
            </a:r>
            <a:r>
              <a:rPr lang="en-US" sz="3200" dirty="0"/>
              <a:t> and </a:t>
            </a:r>
            <a:r>
              <a:rPr lang="en-US" sz="3200" u="sng" dirty="0"/>
              <a:t>look at the fields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for they are already white for harvest” (John 4:35).</a:t>
            </a:r>
          </a:p>
          <a:p>
            <a:pPr marL="0" indent="0" algn="ctr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r>
              <a:rPr lang="en-US" sz="3200" dirty="0"/>
              <a:t>We must learn to see souls!</a:t>
            </a:r>
          </a:p>
          <a:p>
            <a:pPr marL="0" indent="0" algn="ctr">
              <a:buNone/>
            </a:pPr>
            <a:r>
              <a:rPr lang="en-US" sz="3200" dirty="0"/>
              <a:t>Lost souls have identities!</a:t>
            </a:r>
          </a:p>
          <a:p>
            <a:pPr marL="0" indent="0" algn="ctr">
              <a:buNone/>
            </a:pPr>
            <a:r>
              <a:rPr lang="en-US" sz="3200" dirty="0"/>
              <a:t>Every soul you see needs Jesus Christ!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6CAD2-F829-442D-A6A9-43F7C67EAB00}"/>
              </a:ext>
            </a:extLst>
          </p:cNvPr>
          <p:cNvSpPr txBox="1">
            <a:spLocks/>
          </p:cNvSpPr>
          <p:nvPr/>
        </p:nvSpPr>
        <p:spPr>
          <a:xfrm>
            <a:off x="0" y="1825285"/>
            <a:ext cx="12192000" cy="59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BFFCD"/>
                </a:solidFill>
              </a:rPr>
              <a:t>“</a:t>
            </a:r>
            <a:r>
              <a:rPr lang="en-US" u="sng">
                <a:solidFill>
                  <a:srgbClr val="FBFFCD"/>
                </a:solidFill>
              </a:rPr>
              <a:t>Personal</a:t>
            </a:r>
            <a:r>
              <a:rPr lang="en-US">
                <a:solidFill>
                  <a:srgbClr val="FBFFCD"/>
                </a:solidFill>
              </a:rPr>
              <a:t>” evangelism is different from “</a:t>
            </a:r>
            <a:r>
              <a:rPr lang="en-US" u="sng">
                <a:solidFill>
                  <a:srgbClr val="FBFFCD"/>
                </a:solidFill>
              </a:rPr>
              <a:t>world</a:t>
            </a:r>
            <a:r>
              <a:rPr lang="en-US">
                <a:solidFill>
                  <a:srgbClr val="FBFFCD"/>
                </a:solidFill>
              </a:rPr>
              <a:t>” evangelism.</a:t>
            </a:r>
            <a:endParaRPr lang="en-US" dirty="0">
              <a:solidFill>
                <a:srgbClr val="FBF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2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7D91E8F2-1C23-4949-92D2-881D3834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937" y="1812982"/>
            <a:ext cx="254946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400" b="1">
                <a:solidFill>
                  <a:srgbClr val="00FFFF"/>
                </a:solidFill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Children of Divorce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Struggling Parent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Marital Reconciliation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Recent Graduate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College Student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Military Personnel 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Prisoner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“Undesirable”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Stressed about Life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Depressed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“Own Church”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Moral Trends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Asking Questions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Honest, Sincere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Others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6061DA2-D172-4EAA-B6DE-F912FFF3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291" y="1812982"/>
            <a:ext cx="259584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400" b="1">
                <a:solidFill>
                  <a:srgbClr val="00FFFF"/>
                </a:solidFill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Recently Retired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Rest Home Resident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New Job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Change in Job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Recently Lost Job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Financial Hardships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Death of Loved One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Death in Family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Hospital Patient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Personal Injury/Illness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Tragedy in Life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Family in Hospital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Marital Problems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Divorced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Separated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3F74B97-DB7F-406C-8221-D44EC985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559" y="1812982"/>
            <a:ext cx="255917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400" b="1">
                <a:solidFill>
                  <a:srgbClr val="00FFFF"/>
                </a:solidFill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Ins. Agent/Accountant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Worker Seen Often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Church Visitor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Wayward Member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Spouse of Member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Child of Member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Relative of Member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Friend of Member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Life Changes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New Home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New Resident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Recently Engaged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Newlyweds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New Parents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Recent Empty Nest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1CD2761-7A0D-41BC-8181-7753CDE5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03" y="1812982"/>
            <a:ext cx="238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400" b="1">
                <a:solidFill>
                  <a:srgbClr val="00FFFF"/>
                </a:solidFill>
                <a:latin typeface="Tahoma" panose="020B060403050404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133600" indent="-3048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Close Relative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Distant Relative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Neighbor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Friend	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Workmate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Schoolmate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Teammate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Casual Acquaintance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Online Acquaintance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Religious Friends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Club Members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Restaurant Worker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Retail Store Worker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Grocery/Rx Worker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en-US" altLang="en-US" sz="2000" dirty="0">
                <a:solidFill>
                  <a:srgbClr val="FBFFCD"/>
                </a:solidFill>
                <a:latin typeface="+mn-lt"/>
              </a:rPr>
              <a:t>Repair/Service Man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18EB3DB5-9BDE-4B85-8670-0C4CF416E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812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21058DB9-5CF6-4DCF-899E-BA508119B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765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64499C02-0A9B-434E-8798-D71F8CA14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812982"/>
            <a:ext cx="0" cy="4953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0EFB0517-13B8-430C-AD9B-558503252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342" y="1812982"/>
            <a:ext cx="0" cy="4953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9B22007D-74E2-4FBE-879C-BE3CC3A7D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812982"/>
            <a:ext cx="0" cy="4953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88345A0F-7D54-4D9A-93D5-22FA60103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850" y="1812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B1A23D15-991A-4D14-BB06-A3C1D542F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850" y="6765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66F64E8A-2D08-42FE-A1DA-E4DA8C492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1812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DBA13630-3EF6-4E9D-84D3-4AAFB2953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6765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5AD3629-C578-4C62-B1F4-AD0670F9C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4350" y="1812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5052765A-3118-40F5-9C0D-6195FFA2D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4350" y="6765982"/>
            <a:ext cx="200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5523E400-3E05-406D-9EC8-EA4F6B4A2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306" y="1812982"/>
            <a:ext cx="0" cy="4953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5CA16E74-318D-4F88-B488-52D632E45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6896" y="1812982"/>
            <a:ext cx="0" cy="4953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uiExpand="1" build="p"/>
      <p:bldP spid="26" grpId="0" uiExpand="1" build="p"/>
      <p:bldP spid="27" grpId="0" uiExpand="1" build="p"/>
      <p:bldP spid="31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FEB396-1238-4DD0-B06B-C3BA1B24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38" y="1560531"/>
            <a:ext cx="11496943" cy="1397825"/>
          </a:xfrm>
        </p:spPr>
        <p:txBody>
          <a:bodyPr>
            <a:normAutofit/>
          </a:bodyPr>
          <a:lstStyle/>
          <a:p>
            <a:r>
              <a:rPr lang="en-US" dirty="0"/>
              <a:t>The Best Part of the Great Commission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AEF71-0B62-40EC-AB60-09C3722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5" y="2958356"/>
            <a:ext cx="11496943" cy="37472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/>
              <a:t>“…and lo, I am with you always,</a:t>
            </a:r>
            <a:br>
              <a:rPr lang="en-US" sz="4000" i="1" dirty="0"/>
            </a:br>
            <a:r>
              <a:rPr lang="en-US" sz="4000" i="1" dirty="0"/>
              <a:t>even to the end of the age” (Matt. 28:20).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dirty="0"/>
              <a:t>A Heavenly Reminder &amp; Reassurance:</a:t>
            </a:r>
          </a:p>
          <a:p>
            <a:pPr marL="3425825" indent="-457200"/>
            <a:r>
              <a:rPr lang="en-US" sz="3200" dirty="0"/>
              <a:t>This is HIS Work!</a:t>
            </a:r>
          </a:p>
          <a:p>
            <a:pPr marL="3425825" indent="-457200"/>
            <a:r>
              <a:rPr lang="en-US" sz="3200" dirty="0"/>
              <a:t>We are NOT alone!</a:t>
            </a:r>
          </a:p>
          <a:p>
            <a:pPr marL="3425825" indent="-457200"/>
            <a:r>
              <a:rPr lang="en-US" sz="3200" dirty="0"/>
              <a:t>We are NOT to worry!</a:t>
            </a:r>
          </a:p>
        </p:txBody>
      </p:sp>
    </p:spTree>
    <p:extLst>
      <p:ext uri="{BB962C8B-B14F-4D97-AF65-F5344CB8AC3E}">
        <p14:creationId xmlns:p14="http://schemas.microsoft.com/office/powerpoint/2010/main" val="32147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F283CD-82C3-4169-BF3B-4B5545427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5D73D9-1B72-46FD-ACA8-576690D4E5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0E64B-5EE4-4510-A1F6-B8E99E09E7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469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Jesus knew…</vt:lpstr>
      <vt:lpstr>“Personal” evangelism is different from “world” evangelism.</vt:lpstr>
      <vt:lpstr>PowerPoint Presentation</vt:lpstr>
      <vt:lpstr>PowerPoint Presentation</vt:lpstr>
      <vt:lpstr>The Best Part of the Great Commission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2018-03-21T00:45:04Z</dcterms:created>
  <dcterms:modified xsi:type="dcterms:W3CDTF">2024-04-10T21:22:06Z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