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sldIdLst>
    <p:sldId id="256" r:id="rId5"/>
    <p:sldId id="287"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89" r:id="rId19"/>
    <p:sldId id="290" r:id="rId20"/>
    <p:sldId id="274" r:id="rId21"/>
    <p:sldId id="275" r:id="rId22"/>
    <p:sldId id="276" r:id="rId23"/>
    <p:sldId id="277" r:id="rId24"/>
    <p:sldId id="291" r:id="rId25"/>
    <p:sldId id="292" r:id="rId26"/>
    <p:sldId id="293" r:id="rId27"/>
    <p:sldId id="278" r:id="rId28"/>
    <p:sldId id="279" r:id="rId29"/>
    <p:sldId id="294" r:id="rId30"/>
    <p:sldId id="280" r:id="rId31"/>
    <p:sldId id="281" r:id="rId32"/>
    <p:sldId id="295" r:id="rId33"/>
    <p:sldId id="282" r:id="rId34"/>
    <p:sldId id="283" r:id="rId35"/>
    <p:sldId id="296" r:id="rId36"/>
    <p:sldId id="297" r:id="rId37"/>
    <p:sldId id="298" r:id="rId38"/>
    <p:sldId id="28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82" d="100"/>
          <a:sy n="82" d="100"/>
        </p:scale>
        <p:origin x="82" y="288"/>
      </p:cViewPr>
      <p:guideLst/>
    </p:cSldViewPr>
  </p:slideViewPr>
  <p:notesTextViewPr>
    <p:cViewPr>
      <p:scale>
        <a:sx n="1" d="1"/>
        <a:sy n="1" d="1"/>
      </p:scale>
      <p:origin x="0" y="0"/>
    </p:cViewPr>
  </p:notesTextViewPr>
  <p:sorterViewPr>
    <p:cViewPr>
      <p:scale>
        <a:sx n="100" d="100"/>
        <a:sy n="100" d="100"/>
      </p:scale>
      <p:origin x="0" y="-13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pic>
        <p:nvPicPr>
          <p:cNvPr id="9" name="Picture 8" descr="A group of people sitting and reading a book&#10;&#10;Description automatically generated">
            <a:extLst>
              <a:ext uri="{FF2B5EF4-FFF2-40B4-BE49-F238E27FC236}">
                <a16:creationId xmlns:a16="http://schemas.microsoft.com/office/drawing/2014/main" id="{8E85F342-D603-706E-938A-6558FD679A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898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323506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29F6A-825F-4B56-BC2A-DFF2C909760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202376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D04B6FBE-70A7-43F4-BD81-47048610B8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05099" y="1742537"/>
            <a:ext cx="11843759" cy="5115464"/>
          </a:xfrm>
        </p:spPr>
        <p:txBody>
          <a:bodyPr/>
          <a:lstStyle>
            <a:lvl1pPr marL="396875" indent="-396875">
              <a:buFont typeface="+mj-lt"/>
              <a:buAutoNum type="arabicPeriod"/>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703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descr="Text&#10;&#10;Description automatically generated with medium confidence">
            <a:extLst>
              <a:ext uri="{FF2B5EF4-FFF2-40B4-BE49-F238E27FC236}">
                <a16:creationId xmlns:a16="http://schemas.microsoft.com/office/drawing/2014/main" id="{1A8470A3-A096-4332-B07B-43690DFFAC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38" y="1632246"/>
            <a:ext cx="11496943" cy="1654419"/>
          </a:xfrm>
        </p:spPr>
        <p:txBody>
          <a:bodyPr>
            <a:noAutofit/>
          </a:bodyPr>
          <a:lstStyle>
            <a:lvl1pPr algn="ctr">
              <a:defRPr sz="5400" b="1" i="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551915" y="3429000"/>
            <a:ext cx="11496943" cy="3429000"/>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156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65BE0515-A872-4DD6-AE07-DED69844F2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41" y="1828800"/>
            <a:ext cx="11496943" cy="598205"/>
          </a:xfrm>
        </p:spPr>
        <p:txBody>
          <a:bodyPr>
            <a:noAutofit/>
          </a:bodyPr>
          <a:lstStyle>
            <a:lvl1pPr algn="ctr">
              <a:defRPr sz="4000" b="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205102" y="2521009"/>
            <a:ext cx="11843759" cy="4336996"/>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1335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A blue screen with a picture of a child&#10;&#10;Description automatically generated">
            <a:extLst>
              <a:ext uri="{FF2B5EF4-FFF2-40B4-BE49-F238E27FC236}">
                <a16:creationId xmlns:a16="http://schemas.microsoft.com/office/drawing/2014/main" id="{0AEE52BE-C544-989E-1E4C-DD68AC73A8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41" y="1828800"/>
            <a:ext cx="11496943" cy="598205"/>
          </a:xfrm>
        </p:spPr>
        <p:txBody>
          <a:bodyPr>
            <a:noAutofit/>
          </a:bodyPr>
          <a:lstStyle>
            <a:lvl1pPr algn="ctr">
              <a:defRPr sz="4000" b="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205102" y="2521009"/>
            <a:ext cx="11843759" cy="4336996"/>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7888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7E7AAAFD-E548-4821-B420-B4DE9C7A4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0438" y="1632246"/>
            <a:ext cx="11496943" cy="1654419"/>
          </a:xfrm>
        </p:spPr>
        <p:txBody>
          <a:bodyPr>
            <a:noAutofit/>
          </a:bodyPr>
          <a:lstStyle>
            <a:lvl1pPr algn="ctr">
              <a:defRPr sz="5400" b="1" i="1">
                <a:solidFill>
                  <a:srgbClr val="FBFFCD"/>
                </a:solidFill>
                <a:effectLst>
                  <a:outerShdw blurRad="50800" dist="50800" dir="8100000" algn="ctr" rotWithShape="0">
                    <a:schemeClr val="tx1"/>
                  </a:outerShdw>
                </a:effectLst>
                <a:latin typeface="+mn-lt"/>
              </a:defRPr>
            </a:lvl1pPr>
          </a:lstStyle>
          <a:p>
            <a:r>
              <a:rPr lang="en-US" dirty="0"/>
              <a:t>Click to edit Master title style</a:t>
            </a:r>
          </a:p>
        </p:txBody>
      </p:sp>
      <p:sp>
        <p:nvSpPr>
          <p:cNvPr id="3" name="Content Placeholder 2"/>
          <p:cNvSpPr>
            <a:spLocks noGrp="1"/>
          </p:cNvSpPr>
          <p:nvPr>
            <p:ph idx="1"/>
          </p:nvPr>
        </p:nvSpPr>
        <p:spPr>
          <a:xfrm>
            <a:off x="551915" y="3429000"/>
            <a:ext cx="11496943" cy="3429000"/>
          </a:xfrm>
        </p:spPr>
        <p:txBody>
          <a:bodyPr/>
          <a:lstStyle>
            <a:lvl1pPr>
              <a:defRPr b="1">
                <a:solidFill>
                  <a:schemeClr val="bg1"/>
                </a:solidFill>
                <a:effectLst>
                  <a:outerShdw blurRad="50800" dist="50800" dir="8100000" algn="ctr" rotWithShape="0">
                    <a:schemeClr val="tx1"/>
                  </a:outerShdw>
                </a:effectLst>
              </a:defRPr>
            </a:lvl1pPr>
            <a:lvl2pPr marL="631825" indent="-287338">
              <a:buFont typeface="Calibri" panose="020F0502020204030204" pitchFamily="34" charset="0"/>
              <a:buChar char="‒"/>
              <a:defRPr b="1">
                <a:solidFill>
                  <a:schemeClr val="bg1"/>
                </a:solidFill>
                <a:effectLst>
                  <a:outerShdw blurRad="50800" dist="50800" dir="8100000" algn="ctr" rotWithShape="0">
                    <a:schemeClr val="tx1"/>
                  </a:outerShdw>
                </a:effectLst>
              </a:defRPr>
            </a:lvl2pPr>
            <a:lvl3pPr>
              <a:defRPr b="1">
                <a:solidFill>
                  <a:schemeClr val="bg1"/>
                </a:solidFill>
                <a:effectLst>
                  <a:outerShdw blurRad="50800" dist="50800" dir="8100000" algn="ctr" rotWithShape="0">
                    <a:schemeClr val="tx1"/>
                  </a:outerShdw>
                </a:effectLst>
              </a:defRPr>
            </a:lvl3pPr>
            <a:lvl4pPr>
              <a:defRPr b="1">
                <a:solidFill>
                  <a:schemeClr val="bg1"/>
                </a:solidFill>
                <a:effectLst>
                  <a:outerShdw blurRad="50800" dist="50800" dir="8100000" algn="ctr" rotWithShape="0">
                    <a:schemeClr val="tx1"/>
                  </a:outerShdw>
                </a:effectLst>
              </a:defRPr>
            </a:lvl4pPr>
            <a:lvl5pPr>
              <a:defRPr b="1">
                <a:solidFill>
                  <a:schemeClr val="bg1"/>
                </a:solidFill>
                <a:effectLst>
                  <a:outerShdw blurRad="50800" dist="50800" dir="8100000" algn="ctr" rotWithShape="0">
                    <a:schemeClr val="tx1"/>
                  </a:outerShdw>
                </a:effect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60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1419E8-E86E-45F7-9390-8BB0D2AE9D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740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29F6A-825F-4B56-BC2A-DFF2C9097601}"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193080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929F6A-825F-4B56-BC2A-DFF2C9097601}"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24344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929F6A-825F-4B56-BC2A-DFF2C9097601}"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260524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929F6A-825F-4B56-BC2A-DFF2C9097601}"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199238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29F6A-825F-4B56-BC2A-DFF2C9097601}"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61985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29F6A-825F-4B56-BC2A-DFF2C9097601}"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410841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29F6A-825F-4B56-BC2A-DFF2C9097601}"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5C501-EDA7-445A-93EF-03751B5C5F71}" type="slidenum">
              <a:rPr lang="en-US" smtClean="0"/>
              <a:t>‹#›</a:t>
            </a:fld>
            <a:endParaRPr lang="en-US"/>
          </a:p>
        </p:txBody>
      </p:sp>
    </p:spTree>
    <p:extLst>
      <p:ext uri="{BB962C8B-B14F-4D97-AF65-F5344CB8AC3E}">
        <p14:creationId xmlns:p14="http://schemas.microsoft.com/office/powerpoint/2010/main" val="319831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29F6A-825F-4B56-BC2A-DFF2C9097601}" type="datetimeFigureOut">
              <a:rPr lang="en-US" smtClean="0"/>
              <a:t>4/3/2024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5C501-EDA7-445A-93EF-03751B5C5F71}" type="slidenum">
              <a:rPr lang="en-US" smtClean="0"/>
              <a:t>‹#›</a:t>
            </a:fld>
            <a:endParaRPr lang="en-US"/>
          </a:p>
        </p:txBody>
      </p:sp>
    </p:spTree>
    <p:extLst>
      <p:ext uri="{BB962C8B-B14F-4D97-AF65-F5344CB8AC3E}">
        <p14:creationId xmlns:p14="http://schemas.microsoft.com/office/powerpoint/2010/main" val="25301473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 id="2147483662"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863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lstStyle/>
          <a:p>
            <a:r>
              <a:rPr lang="en-US" dirty="0"/>
              <a:t>“That’s the </a:t>
            </a:r>
            <a:r>
              <a:rPr lang="en-US" u="sng" dirty="0"/>
              <a:t>preacher’s</a:t>
            </a:r>
            <a:r>
              <a:rPr lang="en-US" dirty="0"/>
              <a:t> job.</a:t>
            </a:r>
            <a:br>
              <a:rPr lang="en-US" dirty="0"/>
            </a:br>
            <a:r>
              <a:rPr lang="en-US" dirty="0"/>
              <a:t>I’m doing </a:t>
            </a:r>
            <a:r>
              <a:rPr lang="en-US" u="sng" dirty="0"/>
              <a:t>my</a:t>
            </a:r>
            <a:r>
              <a:rPr lang="en-US" dirty="0"/>
              <a:t> part.”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200" dirty="0"/>
              <a:t>“Now then, we are ambassadors for Christ, as though God were pleading through us: we implore you on Christ’s behalf, be reconciled to God” (2 Cor. 5:20).</a:t>
            </a:r>
          </a:p>
          <a:p>
            <a:pPr marL="0" indent="0">
              <a:buNone/>
            </a:pPr>
            <a:endParaRPr lang="en-US" sz="3200" dirty="0"/>
          </a:p>
          <a:p>
            <a:pPr marL="0" indent="0">
              <a:buNone/>
            </a:pPr>
            <a:r>
              <a:rPr lang="en-US" sz="3200" dirty="0"/>
              <a:t>“If you love Me, keep My commandments” (John 14:15).</a:t>
            </a:r>
          </a:p>
          <a:p>
            <a:pPr marL="0" indent="0">
              <a:buNone/>
            </a:pPr>
            <a:endParaRPr lang="en-US" sz="3200" dirty="0"/>
          </a:p>
        </p:txBody>
      </p:sp>
    </p:spTree>
    <p:extLst>
      <p:ext uri="{BB962C8B-B14F-4D97-AF65-F5344CB8AC3E}">
        <p14:creationId xmlns:p14="http://schemas.microsoft.com/office/powerpoint/2010/main" val="1337125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 don’t see </a:t>
            </a:r>
            <a:r>
              <a:rPr lang="en-US" u="sng" dirty="0"/>
              <a:t>anybody else</a:t>
            </a:r>
            <a:r>
              <a:rPr lang="en-US" dirty="0"/>
              <a:t> doing it,</a:t>
            </a:r>
            <a:br>
              <a:rPr lang="en-US" dirty="0"/>
            </a:br>
            <a:r>
              <a:rPr lang="en-US" dirty="0"/>
              <a:t>so I must be doing fine.”</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r>
              <a:rPr lang="en-US" sz="3200" dirty="0"/>
              <a:t>Is that really true?  Nobody is involved in evangelism?</a:t>
            </a:r>
          </a:p>
          <a:p>
            <a:r>
              <a:rPr lang="en-US" sz="3200" dirty="0"/>
              <a:t>Regardless, are fellow Christians my standard?</a:t>
            </a:r>
          </a:p>
          <a:p>
            <a:r>
              <a:rPr lang="en-US" sz="3200" dirty="0"/>
              <a:t>If I don’t observe other Christian duties being fulfilled, does that exempt me?  Am I not responsible?</a:t>
            </a:r>
          </a:p>
        </p:txBody>
      </p:sp>
    </p:spTree>
    <p:extLst>
      <p:ext uri="{BB962C8B-B14F-4D97-AF65-F5344CB8AC3E}">
        <p14:creationId xmlns:p14="http://schemas.microsoft.com/office/powerpoint/2010/main" val="2248901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 don’t see </a:t>
            </a:r>
            <a:r>
              <a:rPr lang="en-US" u="sng" dirty="0"/>
              <a:t>anybody else</a:t>
            </a:r>
            <a:r>
              <a:rPr lang="en-US" dirty="0"/>
              <a:t> doing it,</a:t>
            </a:r>
            <a:br>
              <a:rPr lang="en-US" dirty="0"/>
            </a:br>
            <a:r>
              <a:rPr lang="en-US" dirty="0"/>
              <a:t>so I must be doing fine.”</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200" dirty="0"/>
              <a:t>“But why do you call Me ‘Lord, Lord,’ and do not do the things which I say?” (Luke 6:46).</a:t>
            </a:r>
          </a:p>
          <a:p>
            <a:pPr marL="0" indent="0">
              <a:buNone/>
            </a:pPr>
            <a:r>
              <a:rPr lang="en-US" sz="3200" dirty="0"/>
              <a:t>“…Be an example to the believers in word, in conduct, in love, in spirit, in faith, in purity” (1 Tim. 4:12).</a:t>
            </a:r>
          </a:p>
        </p:txBody>
      </p:sp>
    </p:spTree>
    <p:extLst>
      <p:ext uri="{BB962C8B-B14F-4D97-AF65-F5344CB8AC3E}">
        <p14:creationId xmlns:p14="http://schemas.microsoft.com/office/powerpoint/2010/main" val="3774089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 don’t see </a:t>
            </a:r>
            <a:r>
              <a:rPr lang="en-US" u="sng" dirty="0"/>
              <a:t>anybody else</a:t>
            </a:r>
            <a:r>
              <a:rPr lang="en-US" dirty="0"/>
              <a:t> doing it,</a:t>
            </a:r>
            <a:br>
              <a:rPr lang="en-US" dirty="0"/>
            </a:br>
            <a:r>
              <a:rPr lang="en-US" dirty="0"/>
              <a:t>so I must be doing fine.”</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200" dirty="0"/>
              <a:t>“Therefore, to him who knows to do good and does not do it, to him it is sin” (Jas. 4:17).</a:t>
            </a:r>
          </a:p>
          <a:p>
            <a:pPr marL="0" indent="0">
              <a:buNone/>
            </a:pPr>
            <a:r>
              <a:rPr lang="en-US" sz="3200" dirty="0"/>
              <a:t>“But when they measure themselves by one another and compare themselves with one another, they are without understanding” (2 Cor. 10:12).</a:t>
            </a:r>
          </a:p>
        </p:txBody>
      </p:sp>
    </p:spTree>
    <p:extLst>
      <p:ext uri="{BB962C8B-B14F-4D97-AF65-F5344CB8AC3E}">
        <p14:creationId xmlns:p14="http://schemas.microsoft.com/office/powerpoint/2010/main" val="30241044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“I’ll just live a </a:t>
            </a:r>
            <a:r>
              <a:rPr lang="en-US" u="sng" dirty="0"/>
              <a:t>good example</a:t>
            </a:r>
            <a:r>
              <a:rPr lang="en-US" dirty="0"/>
              <a:t> of faith; they’ll figure it out.”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lstStyle/>
          <a:p>
            <a:r>
              <a:rPr lang="en-US" dirty="0"/>
              <a:t>God has called us to be a good example, but He has called us to </a:t>
            </a:r>
            <a:r>
              <a:rPr lang="en-US" u="sng" dirty="0"/>
              <a:t>do more</a:t>
            </a:r>
            <a:r>
              <a:rPr lang="en-US" dirty="0"/>
              <a:t>!</a:t>
            </a:r>
          </a:p>
          <a:p>
            <a:r>
              <a:rPr lang="en-US" dirty="0"/>
              <a:t>Sinners will not learn the gospel by osmosis!</a:t>
            </a:r>
          </a:p>
          <a:p>
            <a:r>
              <a:rPr lang="en-US" dirty="0"/>
              <a:t>“GO…and PREACH the gospel” (Mark 16:15), “TEACHING” (Matt. 28:20).</a:t>
            </a:r>
          </a:p>
        </p:txBody>
      </p:sp>
    </p:spTree>
    <p:extLst>
      <p:ext uri="{BB962C8B-B14F-4D97-AF65-F5344CB8AC3E}">
        <p14:creationId xmlns:p14="http://schemas.microsoft.com/office/powerpoint/2010/main" val="34829762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“I’ll just live a </a:t>
            </a:r>
            <a:r>
              <a:rPr lang="en-US" u="sng" dirty="0"/>
              <a:t>good example</a:t>
            </a:r>
            <a:r>
              <a:rPr lang="en-US" dirty="0"/>
              <a:t> of faith; they’ll figure it out.”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dirty="0"/>
              <a:t>“For ‘whoever calls on the name of the LORD shall be saved.’ How then shall they call on Him in whom they have not believed? And how shall they believe in Him of whom they have not heard? And how shall they hear without a preacher? And how shall they preach unless they are sent? As it is written: ‘How beautiful are the feet of those who preach the gospel of peace, Who bring glad tidings of good things!’ But they have not all obeyed the gospel. For Isaiah says, ‘Lord, who has believed our report?’ So then faith comes by hearing, and hearing by the word of God” (Rom. 10:13-17).</a:t>
            </a:r>
          </a:p>
        </p:txBody>
      </p:sp>
    </p:spTree>
    <p:extLst>
      <p:ext uri="{BB962C8B-B14F-4D97-AF65-F5344CB8AC3E}">
        <p14:creationId xmlns:p14="http://schemas.microsoft.com/office/powerpoint/2010/main" val="36160528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“I’ll just live a </a:t>
            </a:r>
            <a:r>
              <a:rPr lang="en-US" u="sng" dirty="0"/>
              <a:t>good example</a:t>
            </a:r>
            <a:r>
              <a:rPr lang="en-US" dirty="0"/>
              <a:t> of faith; they’ll figure it out.”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200" dirty="0"/>
              <a:t>“Commit these to faithful men who will be able to teach others also” (2 Tim. 2:2).</a:t>
            </a:r>
          </a:p>
        </p:txBody>
      </p:sp>
    </p:spTree>
    <p:extLst>
      <p:ext uri="{BB962C8B-B14F-4D97-AF65-F5344CB8AC3E}">
        <p14:creationId xmlns:p14="http://schemas.microsoft.com/office/powerpoint/2010/main" val="3983523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 don’t know </a:t>
            </a:r>
            <a:r>
              <a:rPr lang="en-US" u="sng" dirty="0"/>
              <a:t>enough Bible</a:t>
            </a:r>
            <a:br>
              <a:rPr lang="en-US" dirty="0"/>
            </a:br>
            <a:r>
              <a:rPr lang="en-US" dirty="0"/>
              <a:t>to do this right.”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r>
              <a:rPr lang="en-US" sz="2900" dirty="0"/>
              <a:t>What are you doing to learn more?  </a:t>
            </a:r>
          </a:p>
          <a:p>
            <a:r>
              <a:rPr lang="en-US" sz="2900" dirty="0"/>
              <a:t>Reality:  none of us will ever “know enough Bible.”</a:t>
            </a:r>
          </a:p>
          <a:p>
            <a:r>
              <a:rPr lang="en-US" sz="2900" dirty="0"/>
              <a:t>If you knew enough to obey the gospel, you know enough to tell others.</a:t>
            </a:r>
          </a:p>
          <a:p>
            <a:r>
              <a:rPr lang="en-US" sz="2900" dirty="0"/>
              <a:t>Quickest way to learn the Bible:  start teaching others.</a:t>
            </a:r>
          </a:p>
          <a:p>
            <a:r>
              <a:rPr lang="en-US" sz="2900" dirty="0"/>
              <a:t>It’s ok to say, “I don’t know.  I’ll find out.”</a:t>
            </a:r>
          </a:p>
          <a:p>
            <a:r>
              <a:rPr lang="en-US" sz="2900" dirty="0"/>
              <a:t>Some things were not intended to be known (Deut. 29:29).</a:t>
            </a:r>
          </a:p>
        </p:txBody>
      </p:sp>
    </p:spTree>
    <p:extLst>
      <p:ext uri="{BB962C8B-B14F-4D97-AF65-F5344CB8AC3E}">
        <p14:creationId xmlns:p14="http://schemas.microsoft.com/office/powerpoint/2010/main" val="6143844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left)">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 don’t know </a:t>
            </a:r>
            <a:r>
              <a:rPr lang="en-US" u="sng" dirty="0"/>
              <a:t>enough Bible</a:t>
            </a:r>
            <a:br>
              <a:rPr lang="en-US" dirty="0"/>
            </a:br>
            <a:r>
              <a:rPr lang="en-US" dirty="0"/>
              <a:t>to do this right.”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dirty="0"/>
              <a:t>“…He arose and was baptized…he received food, he was strengthened…spent some days with the disciples…Immediately he preached the Christ in the synagogues, that He is the Son of God” (Acts 9:18-20).</a:t>
            </a:r>
          </a:p>
          <a:p>
            <a:pPr marL="0" indent="0">
              <a:buNone/>
            </a:pPr>
            <a:r>
              <a:rPr lang="en-US" dirty="0"/>
              <a:t>“And I, brethren, when I came to you, did not come with excellence of speech or of wisdom declaring to you the testimony of God.  For I determined not to know anything among you except Jesus Christ and Him crucified” (1 Cor. 2:1-2).</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73303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 don’t know </a:t>
            </a:r>
            <a:r>
              <a:rPr lang="en-US" u="sng" dirty="0"/>
              <a:t>enough Bible</a:t>
            </a:r>
            <a:br>
              <a:rPr lang="en-US" dirty="0"/>
            </a:br>
            <a:r>
              <a:rPr lang="en-US" dirty="0"/>
              <a:t>to do this right.”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dirty="0"/>
              <a:t>“Moreover, brethren, I declare to you the gospel which I preached to you, which also you received and in which you stand, by which also you are saved, if you hold fast that word which I preached to you—unless you believed in vain.  For I delivered to you first of all that which I also received: that Christ died for our sins according to the Scriptures, and that He was buried, and that He rose again the third day according to the Scriptures” (1 Cor. 15:1-4).</a:t>
            </a:r>
          </a:p>
        </p:txBody>
      </p:sp>
    </p:spTree>
    <p:extLst>
      <p:ext uri="{BB962C8B-B14F-4D97-AF65-F5344CB8AC3E}">
        <p14:creationId xmlns:p14="http://schemas.microsoft.com/office/powerpoint/2010/main" val="394791956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37208F-BBD8-4189-AA61-BAEDAA25E23F}"/>
              </a:ext>
            </a:extLst>
          </p:cNvPr>
          <p:cNvSpPr>
            <a:spLocks noGrp="1"/>
          </p:cNvSpPr>
          <p:nvPr>
            <p:ph idx="1"/>
          </p:nvPr>
        </p:nvSpPr>
        <p:spPr>
          <a:xfrm>
            <a:off x="205099" y="1944413"/>
            <a:ext cx="11843759" cy="4913587"/>
          </a:xfrm>
        </p:spPr>
        <p:txBody>
          <a:bodyPr>
            <a:normAutofit/>
          </a:bodyPr>
          <a:lstStyle/>
          <a:p>
            <a:r>
              <a:rPr lang="en-US" sz="3100" dirty="0"/>
              <a:t>The world is </a:t>
            </a:r>
            <a:r>
              <a:rPr lang="en-US" sz="3100" u="sng" dirty="0"/>
              <a:t>lost</a:t>
            </a:r>
            <a:r>
              <a:rPr lang="en-US" sz="3100" dirty="0"/>
              <a:t>…</a:t>
            </a:r>
          </a:p>
          <a:p>
            <a:r>
              <a:rPr lang="en-US" sz="3100" dirty="0"/>
              <a:t>Personal evangelism is a </a:t>
            </a:r>
            <a:r>
              <a:rPr lang="en-US" sz="3100" u="sng" dirty="0"/>
              <a:t>natural outgrowth</a:t>
            </a:r>
            <a:r>
              <a:rPr lang="en-US" sz="3100" dirty="0"/>
              <a:t> of my deep and abiding concern for </a:t>
            </a:r>
            <a:r>
              <a:rPr lang="en-US" sz="3100" u="sng" dirty="0"/>
              <a:t>lost souls</a:t>
            </a:r>
            <a:r>
              <a:rPr lang="en-US" sz="3100" dirty="0"/>
              <a:t>.</a:t>
            </a:r>
          </a:p>
          <a:p>
            <a:r>
              <a:rPr lang="en-US" sz="3100" dirty="0"/>
              <a:t>Personal evangelism is the responsibility of </a:t>
            </a:r>
            <a:r>
              <a:rPr lang="en-US" sz="3100" u="sng" dirty="0"/>
              <a:t>every Christian</a:t>
            </a:r>
            <a:r>
              <a:rPr lang="en-US" sz="3100" dirty="0"/>
              <a:t>.</a:t>
            </a:r>
          </a:p>
          <a:p>
            <a:r>
              <a:rPr lang="en-US" sz="3100" dirty="0"/>
              <a:t>Personal evangelism begins and proceeds </a:t>
            </a:r>
            <a:r>
              <a:rPr lang="en-US" sz="3100" u="sng" dirty="0"/>
              <a:t>one person at a time</a:t>
            </a:r>
            <a:r>
              <a:rPr lang="en-US" sz="3100" dirty="0"/>
              <a:t>.</a:t>
            </a:r>
          </a:p>
          <a:p>
            <a:r>
              <a:rPr lang="en-US" sz="3100" dirty="0"/>
              <a:t>Personal evangelism requires </a:t>
            </a:r>
            <a:r>
              <a:rPr lang="en-US" sz="3100" u="sng" dirty="0"/>
              <a:t>real effort</a:t>
            </a:r>
            <a:r>
              <a:rPr lang="en-US" sz="3100" dirty="0"/>
              <a:t> and oftentimes </a:t>
            </a:r>
            <a:r>
              <a:rPr lang="en-US" sz="3100" u="sng" dirty="0"/>
              <a:t>hard work</a:t>
            </a:r>
            <a:r>
              <a:rPr lang="en-US" sz="3100" dirty="0"/>
              <a:t>.</a:t>
            </a:r>
          </a:p>
          <a:p>
            <a:r>
              <a:rPr lang="en-US" sz="3100" dirty="0"/>
              <a:t>Planning for nothing, praying for nothing, hoping for nothing, dreaming of nothing and doing nothing </a:t>
            </a:r>
            <a:r>
              <a:rPr lang="en-US" sz="3100" u="sng" dirty="0"/>
              <a:t>WILL YIELD NOTHING</a:t>
            </a:r>
            <a:r>
              <a:rPr lang="en-US" sz="3100" dirty="0"/>
              <a:t>!</a:t>
            </a:r>
          </a:p>
        </p:txBody>
      </p:sp>
      <p:sp>
        <p:nvSpPr>
          <p:cNvPr id="6" name="TextBox 5">
            <a:extLst>
              <a:ext uri="{FF2B5EF4-FFF2-40B4-BE49-F238E27FC236}">
                <a16:creationId xmlns:a16="http://schemas.microsoft.com/office/drawing/2014/main" id="{3C0748CB-BCF5-4E86-BB15-0CF52DECDC5B}"/>
              </a:ext>
            </a:extLst>
          </p:cNvPr>
          <p:cNvSpPr txBox="1"/>
          <p:nvPr/>
        </p:nvSpPr>
        <p:spPr>
          <a:xfrm>
            <a:off x="3553065" y="1897548"/>
            <a:ext cx="6094562" cy="569387"/>
          </a:xfrm>
          <a:prstGeom prst="rect">
            <a:avLst/>
          </a:prstGeom>
          <a:noFill/>
        </p:spPr>
        <p:txBody>
          <a:bodyPr wrap="square">
            <a:spAutoFit/>
          </a:bodyPr>
          <a:lstStyle/>
          <a:p>
            <a:r>
              <a:rPr kumimoji="0" lang="en-US" sz="3100" b="1" i="0" u="none" strike="noStrike" kern="1200" cap="none" spc="0" normalizeH="0" baseline="0" noProof="0" dirty="0">
                <a:ln>
                  <a:noFill/>
                </a:ln>
                <a:solidFill>
                  <a:prstClr val="white"/>
                </a:solidFill>
                <a:effectLst>
                  <a:outerShdw blurRad="50800" dist="50800" dir="8100000" algn="ctr" rotWithShape="0">
                    <a:prstClr val="black"/>
                  </a:outerShdw>
                </a:effectLst>
                <a:uLnTx/>
                <a:uFillTx/>
                <a:latin typeface="Calibri" panose="020F0502020204030204"/>
                <a:ea typeface="+mn-ea"/>
                <a:cs typeface="+mn-cs"/>
              </a:rPr>
              <a:t>and </a:t>
            </a:r>
            <a:r>
              <a:rPr kumimoji="0" lang="en-US" sz="3100" b="1" i="0" u="sng" strike="noStrike" kern="1200" cap="none" spc="0" normalizeH="0" baseline="0" noProof="0" dirty="0">
                <a:ln>
                  <a:noFill/>
                </a:ln>
                <a:solidFill>
                  <a:prstClr val="white"/>
                </a:solidFill>
                <a:effectLst>
                  <a:outerShdw blurRad="50800" dist="50800" dir="8100000" algn="ctr" rotWithShape="0">
                    <a:prstClr val="black"/>
                  </a:outerShdw>
                </a:effectLst>
                <a:uLnTx/>
                <a:uFillTx/>
                <a:latin typeface="Calibri" panose="020F0502020204030204"/>
                <a:ea typeface="+mn-ea"/>
                <a:cs typeface="+mn-cs"/>
              </a:rPr>
              <a:t>so am I</a:t>
            </a:r>
            <a:r>
              <a:rPr kumimoji="0" lang="en-US" sz="3100" b="1" i="0" u="none" strike="noStrike" kern="1200" cap="none" spc="0" normalizeH="0" baseline="0" noProof="0" dirty="0">
                <a:ln>
                  <a:noFill/>
                </a:ln>
                <a:solidFill>
                  <a:prstClr val="white"/>
                </a:solidFill>
                <a:effectLst>
                  <a:outerShdw blurRad="50800" dist="50800" dir="8100000" algn="ctr" rotWithShape="0">
                    <a:prstClr val="black"/>
                  </a:outerShdw>
                </a:effectLst>
                <a:uLnTx/>
                <a:uFillTx/>
                <a:latin typeface="Calibri" panose="020F0502020204030204"/>
                <a:ea typeface="+mn-ea"/>
                <a:cs typeface="+mn-cs"/>
              </a:rPr>
              <a:t> if I do nothing about it.</a:t>
            </a:r>
            <a:endParaRPr lang="en-US" dirty="0"/>
          </a:p>
        </p:txBody>
      </p:sp>
    </p:spTree>
    <p:extLst>
      <p:ext uri="{BB962C8B-B14F-4D97-AF65-F5344CB8AC3E}">
        <p14:creationId xmlns:p14="http://schemas.microsoft.com/office/powerpoint/2010/main" val="957230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“Religion is not</a:t>
            </a:r>
            <a:br>
              <a:rPr lang="en-US" dirty="0"/>
            </a:br>
            <a:r>
              <a:rPr lang="en-US" dirty="0"/>
              <a:t>the ‘</a:t>
            </a:r>
            <a:r>
              <a:rPr lang="en-US" u="sng" dirty="0"/>
              <a:t>acceptable</a:t>
            </a:r>
            <a:r>
              <a:rPr lang="en-US" dirty="0"/>
              <a:t>’ thing to talk about.”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r>
              <a:rPr lang="en-US" sz="3200" dirty="0"/>
              <a:t>But what sorts of topics do we discuss?</a:t>
            </a:r>
          </a:p>
          <a:p>
            <a:r>
              <a:rPr lang="en-US" sz="3200" dirty="0"/>
              <a:t>Christians in the first century suffered persecution because they refused to give in to the social and even political pressure to “not to speak at all” (Acts 4:18).</a:t>
            </a:r>
          </a:p>
          <a:p>
            <a:r>
              <a:rPr lang="en-US" sz="3200" dirty="0"/>
              <a:t>When “a great persecution arose against the church… [they] went everywhere preaching the word” (Acts 8:1, 4). </a:t>
            </a:r>
          </a:p>
        </p:txBody>
      </p:sp>
    </p:spTree>
    <p:extLst>
      <p:ext uri="{BB962C8B-B14F-4D97-AF65-F5344CB8AC3E}">
        <p14:creationId xmlns:p14="http://schemas.microsoft.com/office/powerpoint/2010/main" val="1165543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“Religion is not</a:t>
            </a:r>
            <a:br>
              <a:rPr lang="en-US" dirty="0"/>
            </a:br>
            <a:r>
              <a:rPr lang="en-US" dirty="0"/>
              <a:t>the ‘</a:t>
            </a:r>
            <a:r>
              <a:rPr lang="en-US" u="sng" dirty="0"/>
              <a:t>acceptable</a:t>
            </a:r>
            <a:r>
              <a:rPr lang="en-US" dirty="0"/>
              <a:t>’ thing to talk about.”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200" dirty="0"/>
              <a:t>“Yes, and all who desire to live godly in Christ Jesus will suffer persecution” (2 Tim. 3:12).</a:t>
            </a:r>
          </a:p>
        </p:txBody>
      </p:sp>
    </p:spTree>
    <p:extLst>
      <p:ext uri="{BB962C8B-B14F-4D97-AF65-F5344CB8AC3E}">
        <p14:creationId xmlns:p14="http://schemas.microsoft.com/office/powerpoint/2010/main" val="9303868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“Religion is not</a:t>
            </a:r>
            <a:br>
              <a:rPr lang="en-US" dirty="0"/>
            </a:br>
            <a:r>
              <a:rPr lang="en-US" dirty="0"/>
              <a:t>the ‘</a:t>
            </a:r>
            <a:r>
              <a:rPr lang="en-US" u="sng" dirty="0"/>
              <a:t>acceptable</a:t>
            </a:r>
            <a:r>
              <a:rPr lang="en-US" dirty="0"/>
              <a:t>’ thing to talk about.”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fontScale="92500"/>
          </a:bodyPr>
          <a:lstStyle/>
          <a:p>
            <a:pPr marL="0" indent="0">
              <a:buNone/>
            </a:pPr>
            <a:r>
              <a:rPr lang="en-US" sz="3200" dirty="0"/>
              <a:t>“I charge you therefore before God and the Lord Jesus Christ, who will judge the living and the dead at His appearing and His kingdom: Preach the word! Be ready in season and out of season. Convince, rebuke, exhort, with all longsuffering and teaching. For the time will come when they will not endure sound doctrine, but according to their own desires, because they have itching ears, they will heap up for themselves teachers; and they will turn their ears away from the truth, and be turned aside to fables” (2 Tim. 4:1-4).</a:t>
            </a:r>
          </a:p>
        </p:txBody>
      </p:sp>
    </p:spTree>
    <p:extLst>
      <p:ext uri="{BB962C8B-B14F-4D97-AF65-F5344CB8AC3E}">
        <p14:creationId xmlns:p14="http://schemas.microsoft.com/office/powerpoint/2010/main" val="25876966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“Religion is not</a:t>
            </a:r>
            <a:br>
              <a:rPr lang="en-US" dirty="0"/>
            </a:br>
            <a:r>
              <a:rPr lang="en-US" dirty="0"/>
              <a:t>the ‘</a:t>
            </a:r>
            <a:r>
              <a:rPr lang="en-US" u="sng" dirty="0"/>
              <a:t>acceptable</a:t>
            </a:r>
            <a:r>
              <a:rPr lang="en-US" dirty="0"/>
              <a:t>’ thing to talk about.”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200" dirty="0"/>
              <a:t>“He who hears you hears Me, he who rejects you rejects Me, and he who rejects Me rejects Him who sent Me” (Luke 10:16).</a:t>
            </a:r>
          </a:p>
        </p:txBody>
      </p:sp>
    </p:spTree>
    <p:extLst>
      <p:ext uri="{BB962C8B-B14F-4D97-AF65-F5344CB8AC3E}">
        <p14:creationId xmlns:p14="http://schemas.microsoft.com/office/powerpoint/2010/main" val="11192657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“I’m afraid of what my friends</a:t>
            </a:r>
            <a:br>
              <a:rPr lang="en-US" dirty="0"/>
            </a:br>
            <a:r>
              <a:rPr lang="en-US" dirty="0"/>
              <a:t>will </a:t>
            </a:r>
            <a:r>
              <a:rPr lang="en-US" u="sng" dirty="0"/>
              <a:t>think of me</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r>
              <a:rPr lang="en-US" dirty="0"/>
              <a:t>If someone rejects the gospel, that’s on them, not on us. </a:t>
            </a:r>
          </a:p>
          <a:p>
            <a:r>
              <a:rPr lang="en-US" dirty="0"/>
              <a:t>They’re not rejecting us!  “He who hears you hears Me, he who rejects you rejects Me, and he who rejects Me rejects Him who sent Me” (Luke 10:16).</a:t>
            </a:r>
          </a:p>
          <a:p>
            <a:r>
              <a:rPr lang="en-US" dirty="0"/>
              <a:t>We should be more concerned about what “God thinks of us” than what our “friends” think of us.</a:t>
            </a:r>
          </a:p>
          <a:p>
            <a:r>
              <a:rPr lang="en-US" dirty="0"/>
              <a:t>It should be our friends who we want to teach the most.</a:t>
            </a:r>
          </a:p>
          <a:p>
            <a:r>
              <a:rPr lang="en-US" dirty="0"/>
              <a:t>Pray and ask for boldness (Eph. 6:18-20; Acts 4:24-29).</a:t>
            </a:r>
          </a:p>
        </p:txBody>
      </p:sp>
    </p:spTree>
    <p:extLst>
      <p:ext uri="{BB962C8B-B14F-4D97-AF65-F5344CB8AC3E}">
        <p14:creationId xmlns:p14="http://schemas.microsoft.com/office/powerpoint/2010/main" val="38356813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“I’m afraid of what my friends</a:t>
            </a:r>
            <a:br>
              <a:rPr lang="en-US" dirty="0"/>
            </a:br>
            <a:r>
              <a:rPr lang="en-US" dirty="0"/>
              <a:t>will </a:t>
            </a:r>
            <a:r>
              <a:rPr lang="en-US" u="sng" dirty="0"/>
              <a:t>think of me</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000" dirty="0"/>
              <a:t>“But He turned and said to Peter, ‘Get behind Me, Satan! You are an offense to Me, for you are not mindful of the things of God, but the things of men’” (Matt. 16:23).</a:t>
            </a:r>
          </a:p>
          <a:p>
            <a:pPr marL="0" indent="0">
              <a:buNone/>
            </a:pPr>
            <a:r>
              <a:rPr lang="en-US" sz="3000" dirty="0"/>
              <a:t>“Greater love has no one than this, than to lay down one's life for his friends” (John 15:13).</a:t>
            </a:r>
          </a:p>
        </p:txBody>
      </p:sp>
    </p:spTree>
    <p:extLst>
      <p:ext uri="{BB962C8B-B14F-4D97-AF65-F5344CB8AC3E}">
        <p14:creationId xmlns:p14="http://schemas.microsoft.com/office/powerpoint/2010/main" val="7894999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“I’m afraid of what my friends</a:t>
            </a:r>
            <a:br>
              <a:rPr lang="en-US" dirty="0"/>
            </a:br>
            <a:r>
              <a:rPr lang="en-US" dirty="0"/>
              <a:t>will </a:t>
            </a:r>
            <a:r>
              <a:rPr lang="en-US" u="sng" dirty="0"/>
              <a:t>think of me</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Autofit/>
          </a:bodyPr>
          <a:lstStyle/>
          <a:p>
            <a:pPr marL="0" indent="0">
              <a:buNone/>
            </a:pPr>
            <a:r>
              <a:rPr lang="en-US" sz="3000" dirty="0"/>
              <a:t>“For this reason I also suffer these things; nevertheless I am not ashamed, for I know whom I have believed and am persuaded that He is able to keep what I have committed to Him until that Day” (2 Tim. 1:12; cf. Rom. 1:16).</a:t>
            </a:r>
          </a:p>
          <a:p>
            <a:pPr marL="0" indent="0">
              <a:buNone/>
            </a:pPr>
            <a:r>
              <a:rPr lang="en-US" sz="3000" dirty="0"/>
              <a:t>“For whoever is ashamed of Me and My words in this adulterous and sinful generation, of him the Son of Man also will be ashamed when He comes in the glory of His Father with the holy angels” (Mark 8:38).</a:t>
            </a:r>
          </a:p>
        </p:txBody>
      </p:sp>
    </p:spTree>
    <p:extLst>
      <p:ext uri="{BB962C8B-B14F-4D97-AF65-F5344CB8AC3E}">
        <p14:creationId xmlns:p14="http://schemas.microsoft.com/office/powerpoint/2010/main" val="70815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“People don’t want to </a:t>
            </a:r>
            <a:r>
              <a:rPr lang="en-US" u="sng" dirty="0"/>
              <a:t>listen</a:t>
            </a:r>
            <a:br>
              <a:rPr lang="en-US" dirty="0"/>
            </a:br>
            <a:r>
              <a:rPr lang="en-US" dirty="0"/>
              <a:t>and are not </a:t>
            </a:r>
            <a:r>
              <a:rPr lang="en-US" u="sng" dirty="0"/>
              <a:t>interested</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r>
              <a:rPr lang="en-US" sz="3200" dirty="0"/>
              <a:t>Jesus knew that would be the case with some (Matt. 10:14-15).</a:t>
            </a:r>
          </a:p>
          <a:p>
            <a:r>
              <a:rPr lang="en-US" sz="3200" dirty="0"/>
              <a:t>Nevertheless, there are those who will listen and are searching, like Cornelius in Acts 10.  </a:t>
            </a:r>
          </a:p>
          <a:p>
            <a:r>
              <a:rPr lang="en-US" sz="3200" dirty="0"/>
              <a:t>It is our job to find the good soil by scattering the seed (the word of God) upon every soil.</a:t>
            </a:r>
          </a:p>
          <a:p>
            <a:r>
              <a:rPr lang="en-US" sz="3200" dirty="0"/>
              <a:t>The POWER is in the GOSPEL, not us (Rom. 1:16).</a:t>
            </a:r>
          </a:p>
        </p:txBody>
      </p:sp>
    </p:spTree>
    <p:extLst>
      <p:ext uri="{BB962C8B-B14F-4D97-AF65-F5344CB8AC3E}">
        <p14:creationId xmlns:p14="http://schemas.microsoft.com/office/powerpoint/2010/main" val="9745709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“People don’t want to </a:t>
            </a:r>
            <a:r>
              <a:rPr lang="en-US" u="sng" dirty="0"/>
              <a:t>listen</a:t>
            </a:r>
            <a:br>
              <a:rPr lang="en-US" dirty="0"/>
            </a:br>
            <a:r>
              <a:rPr lang="en-US" dirty="0"/>
              <a:t>and are not </a:t>
            </a:r>
            <a:r>
              <a:rPr lang="en-US" u="sng" dirty="0"/>
              <a:t>interested</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200" dirty="0"/>
              <a:t>“And when they heard of the resurrection of the dead, some mocked, while others said, ‘We will hear you again on this matter’” (Acts 17:32).</a:t>
            </a:r>
          </a:p>
        </p:txBody>
      </p:sp>
    </p:spTree>
    <p:extLst>
      <p:ext uri="{BB962C8B-B14F-4D97-AF65-F5344CB8AC3E}">
        <p14:creationId xmlns:p14="http://schemas.microsoft.com/office/powerpoint/2010/main" val="241144164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 don’t know </a:t>
            </a:r>
            <a:r>
              <a:rPr lang="en-US" u="sng" dirty="0"/>
              <a:t>how</a:t>
            </a:r>
            <a:r>
              <a:rPr lang="en-US" dirty="0"/>
              <a:t>.  </a:t>
            </a:r>
            <a:br>
              <a:rPr lang="en-US" dirty="0"/>
            </a:br>
            <a:r>
              <a:rPr lang="en-US" dirty="0"/>
              <a:t>I don’t know </a:t>
            </a:r>
            <a:r>
              <a:rPr lang="en-US" u="sng" dirty="0"/>
              <a:t>what to say</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r>
              <a:rPr lang="en-US" sz="3200" dirty="0"/>
              <a:t>There’s no perfect method or THE WAY to do it.</a:t>
            </a:r>
          </a:p>
          <a:p>
            <a:r>
              <a:rPr lang="en-US" sz="3200" dirty="0"/>
              <a:t>Find someone who’s experienced and talk to them.</a:t>
            </a:r>
          </a:p>
          <a:p>
            <a:r>
              <a:rPr lang="en-US" sz="3200" dirty="0"/>
              <a:t>If you knew enough to obey the gospel, you know enough to talk to others.</a:t>
            </a:r>
          </a:p>
          <a:p>
            <a:r>
              <a:rPr lang="en-US" sz="3200" dirty="0"/>
              <a:t>It is one beggar telling another beggar where to find bread.</a:t>
            </a:r>
          </a:p>
          <a:p>
            <a:r>
              <a:rPr lang="en-US" sz="3200" dirty="0"/>
              <a:t>Pray.  Ask God for wisdom and help.</a:t>
            </a:r>
          </a:p>
        </p:txBody>
      </p:sp>
    </p:spTree>
    <p:extLst>
      <p:ext uri="{BB962C8B-B14F-4D97-AF65-F5344CB8AC3E}">
        <p14:creationId xmlns:p14="http://schemas.microsoft.com/office/powerpoint/2010/main" val="22132693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37208F-BBD8-4189-AA61-BAEDAA25E23F}"/>
              </a:ext>
            </a:extLst>
          </p:cNvPr>
          <p:cNvSpPr>
            <a:spLocks noGrp="1"/>
          </p:cNvSpPr>
          <p:nvPr>
            <p:ph idx="1"/>
          </p:nvPr>
        </p:nvSpPr>
        <p:spPr>
          <a:xfrm>
            <a:off x="882870" y="2627586"/>
            <a:ext cx="10846676" cy="4187289"/>
          </a:xfrm>
        </p:spPr>
        <p:txBody>
          <a:bodyPr>
            <a:normAutofit/>
          </a:bodyPr>
          <a:lstStyle/>
          <a:p>
            <a:r>
              <a:rPr lang="en-US" sz="3200" dirty="0"/>
              <a:t>We had a heart that grieved over </a:t>
            </a:r>
            <a:r>
              <a:rPr lang="en-US" sz="3200" u="sng" dirty="0"/>
              <a:t>the lost world</a:t>
            </a:r>
            <a:r>
              <a:rPr lang="en-US" sz="3200" dirty="0"/>
              <a:t>?</a:t>
            </a:r>
          </a:p>
          <a:p>
            <a:r>
              <a:rPr lang="en-US" sz="3200" dirty="0"/>
              <a:t>We developed a true love for each individual </a:t>
            </a:r>
            <a:r>
              <a:rPr lang="en-US" sz="3200" u="sng" dirty="0"/>
              <a:t>lost soul</a:t>
            </a:r>
            <a:r>
              <a:rPr lang="en-US" sz="3200" dirty="0"/>
              <a:t>?</a:t>
            </a:r>
          </a:p>
          <a:p>
            <a:r>
              <a:rPr lang="en-US" sz="3200" dirty="0"/>
              <a:t>We possessed a genuine desire to </a:t>
            </a:r>
            <a:r>
              <a:rPr lang="en-US" sz="3200" u="sng" dirty="0"/>
              <a:t>do something</a:t>
            </a:r>
            <a:r>
              <a:rPr lang="en-US" sz="3200" dirty="0"/>
              <a:t> about it?</a:t>
            </a:r>
          </a:p>
          <a:p>
            <a:r>
              <a:rPr lang="en-US" sz="3200" dirty="0"/>
              <a:t>We walked the walk…</a:t>
            </a:r>
            <a:r>
              <a:rPr lang="en-US" sz="3200" u="sng" dirty="0"/>
              <a:t>more than</a:t>
            </a:r>
            <a:r>
              <a:rPr lang="en-US" sz="3200" dirty="0"/>
              <a:t> we talked the talk?</a:t>
            </a:r>
          </a:p>
          <a:p>
            <a:r>
              <a:rPr lang="en-US" sz="3200" dirty="0"/>
              <a:t>We viewed personal evangelism not just as a command to be dutifully obeyed but as a </a:t>
            </a:r>
            <a:r>
              <a:rPr lang="en-US" sz="3200" u="sng" dirty="0"/>
              <a:t>privilege</a:t>
            </a:r>
            <a:r>
              <a:rPr lang="en-US" sz="3200" dirty="0"/>
              <a:t> to be eagerly </a:t>
            </a:r>
            <a:r>
              <a:rPr lang="en-US" sz="3200" u="sng" dirty="0"/>
              <a:t>pursued</a:t>
            </a:r>
            <a:r>
              <a:rPr lang="en-US" sz="3200" dirty="0"/>
              <a:t>?</a:t>
            </a:r>
          </a:p>
        </p:txBody>
      </p:sp>
      <p:sp>
        <p:nvSpPr>
          <p:cNvPr id="6" name="TextBox 5">
            <a:extLst>
              <a:ext uri="{FF2B5EF4-FFF2-40B4-BE49-F238E27FC236}">
                <a16:creationId xmlns:a16="http://schemas.microsoft.com/office/drawing/2014/main" id="{3E5413CF-E080-4D80-8BF8-C8F8DB43649F}"/>
              </a:ext>
            </a:extLst>
          </p:cNvPr>
          <p:cNvSpPr txBox="1"/>
          <p:nvPr/>
        </p:nvSpPr>
        <p:spPr>
          <a:xfrm>
            <a:off x="493988" y="1667580"/>
            <a:ext cx="6495393" cy="769441"/>
          </a:xfrm>
          <a:prstGeom prst="rect">
            <a:avLst/>
          </a:prstGeom>
          <a:noFill/>
        </p:spPr>
        <p:txBody>
          <a:bodyPr wrap="square" rtlCol="0">
            <a:spAutoFit/>
          </a:bodyPr>
          <a:lstStyle/>
          <a:p>
            <a:r>
              <a:rPr lang="en-US" sz="4400" b="1" dirty="0">
                <a:solidFill>
                  <a:srgbClr val="FBFFCD"/>
                </a:solidFill>
                <a:effectLst>
                  <a:outerShdw blurRad="50800" dist="50800" dir="8100000" algn="ctr" rotWithShape="0">
                    <a:schemeClr val="tx1"/>
                  </a:outerShdw>
                </a:effectLst>
              </a:rPr>
              <a:t>What would happen if…</a:t>
            </a:r>
          </a:p>
        </p:txBody>
      </p:sp>
    </p:spTree>
    <p:extLst>
      <p:ext uri="{BB962C8B-B14F-4D97-AF65-F5344CB8AC3E}">
        <p14:creationId xmlns:p14="http://schemas.microsoft.com/office/powerpoint/2010/main" val="13182191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normAutofit/>
          </a:bodyPr>
          <a:lstStyle/>
          <a:p>
            <a:r>
              <a:rPr lang="en-US" dirty="0"/>
              <a:t>“I don’t know </a:t>
            </a:r>
            <a:r>
              <a:rPr lang="en-US" u="sng" dirty="0"/>
              <a:t>how</a:t>
            </a:r>
            <a:r>
              <a:rPr lang="en-US" dirty="0"/>
              <a:t>.  </a:t>
            </a:r>
            <a:br>
              <a:rPr lang="en-US" dirty="0"/>
            </a:br>
            <a:r>
              <a:rPr lang="en-US" dirty="0"/>
              <a:t>I don’t know </a:t>
            </a:r>
            <a:r>
              <a:rPr lang="en-US" u="sng" dirty="0"/>
              <a:t>what to say</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200" dirty="0"/>
              <a:t>“If any of you lacks wisdom, let him ask of God, who gives to all liberally and without reproach, and it will be given to him” (Jas. 1:5).</a:t>
            </a:r>
          </a:p>
          <a:p>
            <a:pPr marL="0" indent="0">
              <a:buNone/>
            </a:pPr>
            <a:r>
              <a:rPr lang="en-US" sz="3200" dirty="0"/>
              <a:t>“…Yet you do not have because you do not ask” (Jas. 4:2).</a:t>
            </a:r>
          </a:p>
          <a:p>
            <a:pPr marL="0" indent="0">
              <a:buNone/>
            </a:pPr>
            <a:r>
              <a:rPr lang="en-US" sz="3200" dirty="0"/>
              <a:t>“And the LORD, He is the one who goes before you. He will be with you, He will not leave you nor forsake you; do not fear nor be dismayed” (Deut. 31:8).</a:t>
            </a:r>
          </a:p>
        </p:txBody>
      </p:sp>
    </p:spTree>
    <p:extLst>
      <p:ext uri="{BB962C8B-B14F-4D97-AF65-F5344CB8AC3E}">
        <p14:creationId xmlns:p14="http://schemas.microsoft.com/office/powerpoint/2010/main" val="2687579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a:xfrm>
            <a:off x="330438" y="1551561"/>
            <a:ext cx="11496943" cy="1654419"/>
          </a:xfrm>
        </p:spPr>
        <p:txBody>
          <a:bodyPr>
            <a:normAutofit/>
          </a:bodyPr>
          <a:lstStyle/>
          <a:p>
            <a:r>
              <a:rPr lang="en-US" dirty="0"/>
              <a:t>“I don’t have many </a:t>
            </a:r>
            <a:r>
              <a:rPr lang="en-US" u="sng" dirty="0"/>
              <a:t>contacts</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a:xfrm>
            <a:off x="551915" y="2980764"/>
            <a:ext cx="11496943" cy="3429000"/>
          </a:xfrm>
        </p:spPr>
        <p:txBody>
          <a:bodyPr>
            <a:noAutofit/>
          </a:bodyPr>
          <a:lstStyle/>
          <a:p>
            <a:r>
              <a:rPr lang="en-US" sz="3000" dirty="0"/>
              <a:t>We know more people than we realize.</a:t>
            </a:r>
          </a:p>
          <a:p>
            <a:r>
              <a:rPr lang="en-US" sz="3000" dirty="0"/>
              <a:t>We come into contact with lost souls every day.</a:t>
            </a:r>
          </a:p>
          <a:p>
            <a:r>
              <a:rPr lang="en-US" sz="3000" dirty="0"/>
              <a:t>We must train our eyes to not just see people!  </a:t>
            </a:r>
          </a:p>
          <a:p>
            <a:r>
              <a:rPr lang="en-US" sz="3000" dirty="0"/>
              <a:t>We must train our eyes to see souls!</a:t>
            </a:r>
          </a:p>
          <a:p>
            <a:r>
              <a:rPr lang="en-US" sz="3000" dirty="0"/>
              <a:t>Jesus said, “Do you not say, ‘There are still four months and then comes the harvest’?  Behold, I say to you, lift up your eyes and look at the fields, for they are already white for harvest!” (John 4:35).</a:t>
            </a:r>
          </a:p>
        </p:txBody>
      </p:sp>
    </p:spTree>
    <p:extLst>
      <p:ext uri="{BB962C8B-B14F-4D97-AF65-F5344CB8AC3E}">
        <p14:creationId xmlns:p14="http://schemas.microsoft.com/office/powerpoint/2010/main" val="38333676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a:xfrm>
            <a:off x="240788" y="1632246"/>
            <a:ext cx="11655374" cy="1654419"/>
          </a:xfrm>
        </p:spPr>
        <p:txBody>
          <a:bodyPr>
            <a:normAutofit fontScale="90000"/>
          </a:bodyPr>
          <a:lstStyle/>
          <a:p>
            <a:r>
              <a:rPr lang="en-US" dirty="0"/>
              <a:t>“Times are challenging: We have to keep our distance from people and limit contact.”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r>
              <a:rPr lang="en-US" dirty="0"/>
              <a:t>We usually figure out a way to do the things that we want to do.</a:t>
            </a:r>
          </a:p>
          <a:p>
            <a:r>
              <a:rPr lang="en-US" dirty="0"/>
              <a:t>Urgent things seem to find a way of getting done, even in difficult times.</a:t>
            </a:r>
          </a:p>
          <a:p>
            <a:r>
              <a:rPr lang="en-US" dirty="0"/>
              <a:t>The abundance of technology available today ought to open doors.</a:t>
            </a:r>
          </a:p>
          <a:p>
            <a:r>
              <a:rPr lang="en-US" dirty="0"/>
              <a:t>Early Christians were persecuted and commanded by authorities to keep their distance from people and no longer spread the gospel (Acts 4-5).</a:t>
            </a:r>
          </a:p>
          <a:p>
            <a:r>
              <a:rPr lang="en-US" dirty="0"/>
              <a:t>Yet, early Christians, even though they were “scattered” (Acts 8:4), found a way to teach the gospel to others, regardless of the circumstances.</a:t>
            </a:r>
          </a:p>
        </p:txBody>
      </p:sp>
    </p:spTree>
    <p:extLst>
      <p:ext uri="{BB962C8B-B14F-4D97-AF65-F5344CB8AC3E}">
        <p14:creationId xmlns:p14="http://schemas.microsoft.com/office/powerpoint/2010/main" val="32428065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a:xfrm>
            <a:off x="224117" y="1632246"/>
            <a:ext cx="11698941" cy="1654419"/>
          </a:xfrm>
        </p:spPr>
        <p:txBody>
          <a:bodyPr>
            <a:normAutofit fontScale="90000"/>
          </a:bodyPr>
          <a:lstStyle/>
          <a:p>
            <a:r>
              <a:rPr lang="en-US" dirty="0"/>
              <a:t>“Times are challenging: We have to keep our distance from people and limit contact.”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200" dirty="0"/>
              <a:t>“For we cannot but speak the things which we have seen and heard” (Acts 4:20).</a:t>
            </a:r>
          </a:p>
          <a:p>
            <a:pPr marL="0" indent="0">
              <a:buNone/>
            </a:pPr>
            <a:r>
              <a:rPr lang="en-US" sz="3200" dirty="0"/>
              <a:t>“But Peter and the other apostles answered and said: ‘We ought to obey God rather than men’” (Acts 5:29).</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34695588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a:xfrm>
            <a:off x="268946" y="1632246"/>
            <a:ext cx="11618259" cy="1654419"/>
          </a:xfrm>
        </p:spPr>
        <p:txBody>
          <a:bodyPr>
            <a:normAutofit fontScale="90000"/>
          </a:bodyPr>
          <a:lstStyle/>
          <a:p>
            <a:r>
              <a:rPr lang="en-US" dirty="0"/>
              <a:t>“Times are challenging: We have to keep our distance from people and limit contact.”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dirty="0"/>
              <a:t>“And they agreed with him, and when they had called for the apostles and beaten them, they commanded that they should not speak in the name of Jesus, and let them go. So they departed from the presence of the council, rejoicing that they were counted worthy to suffer shame for His name. And daily in the temple, and in every house, they did not cease teaching and preaching Jesus as the Christ” (Acts 5:40-42).</a:t>
            </a:r>
          </a:p>
          <a:p>
            <a:pPr marL="0" indent="0">
              <a:buNone/>
            </a:pPr>
            <a:r>
              <a:rPr lang="en-US" dirty="0"/>
              <a:t>“And I will very gladly spend and be spent for your souls…” (2 Cor. 12:15).</a:t>
            </a:r>
          </a:p>
        </p:txBody>
      </p:sp>
    </p:spTree>
    <p:extLst>
      <p:ext uri="{BB962C8B-B14F-4D97-AF65-F5344CB8AC3E}">
        <p14:creationId xmlns:p14="http://schemas.microsoft.com/office/powerpoint/2010/main" val="21668391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a:xfrm>
            <a:off x="330438" y="1560531"/>
            <a:ext cx="11496943" cy="1397825"/>
          </a:xfrm>
        </p:spPr>
        <p:txBody>
          <a:bodyPr>
            <a:normAutofit/>
          </a:bodyPr>
          <a:lstStyle/>
          <a:p>
            <a:r>
              <a:rPr lang="en-US" dirty="0"/>
              <a:t>The Best Part of the Great Commission</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a:xfrm>
            <a:off x="551915" y="2958356"/>
            <a:ext cx="11496943" cy="3747244"/>
          </a:xfrm>
        </p:spPr>
        <p:txBody>
          <a:bodyPr>
            <a:normAutofit lnSpcReduction="10000"/>
          </a:bodyPr>
          <a:lstStyle/>
          <a:p>
            <a:pPr marL="0" indent="0" algn="ctr">
              <a:buNone/>
            </a:pPr>
            <a:r>
              <a:rPr lang="en-US" sz="4000" i="1" dirty="0"/>
              <a:t>“…and lo, I am with you always,</a:t>
            </a:r>
            <a:br>
              <a:rPr lang="en-US" sz="4000" i="1" dirty="0"/>
            </a:br>
            <a:r>
              <a:rPr lang="en-US" sz="4000" i="1" dirty="0"/>
              <a:t>even to the end of the age” (Matt. 28:20).</a:t>
            </a:r>
          </a:p>
          <a:p>
            <a:pPr marL="0" indent="0">
              <a:buNone/>
            </a:pPr>
            <a:endParaRPr lang="en-US" sz="2400" dirty="0"/>
          </a:p>
          <a:p>
            <a:pPr marL="0" indent="0" algn="ctr">
              <a:buNone/>
            </a:pPr>
            <a:r>
              <a:rPr lang="en-US" sz="3200" dirty="0"/>
              <a:t>A Heavenly Reminder &amp; Reassurance:</a:t>
            </a:r>
          </a:p>
          <a:p>
            <a:pPr marL="3425825" indent="-457200"/>
            <a:r>
              <a:rPr lang="en-US" sz="3200" dirty="0"/>
              <a:t>This is HIS Work!</a:t>
            </a:r>
          </a:p>
          <a:p>
            <a:pPr marL="3425825" indent="-457200"/>
            <a:r>
              <a:rPr lang="en-US" sz="3200" dirty="0"/>
              <a:t>We are NOT alone!</a:t>
            </a:r>
          </a:p>
          <a:p>
            <a:pPr marL="3425825" indent="-457200"/>
            <a:r>
              <a:rPr lang="en-US" sz="3200" dirty="0"/>
              <a:t>We are NOT to worry!</a:t>
            </a:r>
          </a:p>
        </p:txBody>
      </p:sp>
    </p:spTree>
    <p:extLst>
      <p:ext uri="{BB962C8B-B14F-4D97-AF65-F5344CB8AC3E}">
        <p14:creationId xmlns:p14="http://schemas.microsoft.com/office/powerpoint/2010/main" val="32147938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7"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lstStyle/>
          <a:p>
            <a:r>
              <a:rPr lang="en-US" dirty="0"/>
              <a:t>“I just don’t have </a:t>
            </a:r>
            <a:r>
              <a:rPr lang="en-US" u="sng" dirty="0"/>
              <a:t>time</a:t>
            </a:r>
            <a:r>
              <a:rPr lang="en-US" dirty="0"/>
              <a:t>. </a:t>
            </a:r>
            <a:br>
              <a:rPr lang="en-US" dirty="0"/>
            </a:br>
            <a:r>
              <a:rPr lang="en-US" dirty="0"/>
              <a:t>I’m too </a:t>
            </a:r>
            <a:r>
              <a:rPr lang="en-US" u="sng" dirty="0"/>
              <a:t>busy</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r>
              <a:rPr lang="en-US" sz="3200" dirty="0"/>
              <a:t>Too busy at what?</a:t>
            </a:r>
          </a:p>
          <a:p>
            <a:r>
              <a:rPr lang="en-US" sz="3200" dirty="0"/>
              <a:t>What do you have time to do?</a:t>
            </a:r>
          </a:p>
          <a:p>
            <a:r>
              <a:rPr lang="en-US" sz="3200" dirty="0"/>
              <a:t>There are many things in life that seem “Urgent.”</a:t>
            </a:r>
          </a:p>
          <a:p>
            <a:r>
              <a:rPr lang="en-US" sz="3200" dirty="0"/>
              <a:t>It’s all a matter of priorities.</a:t>
            </a:r>
          </a:p>
        </p:txBody>
      </p:sp>
    </p:spTree>
    <p:extLst>
      <p:ext uri="{BB962C8B-B14F-4D97-AF65-F5344CB8AC3E}">
        <p14:creationId xmlns:p14="http://schemas.microsoft.com/office/powerpoint/2010/main" val="31431473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lstStyle/>
          <a:p>
            <a:r>
              <a:rPr lang="en-US" dirty="0"/>
              <a:t>“I just don’t have </a:t>
            </a:r>
            <a:r>
              <a:rPr lang="en-US" u="sng" dirty="0"/>
              <a:t>time</a:t>
            </a:r>
            <a:r>
              <a:rPr lang="en-US" dirty="0"/>
              <a:t>. </a:t>
            </a:r>
            <a:br>
              <a:rPr lang="en-US" dirty="0"/>
            </a:br>
            <a:r>
              <a:rPr lang="en-US" dirty="0"/>
              <a:t>I’m too </a:t>
            </a:r>
            <a:r>
              <a:rPr lang="en-US" u="sng" dirty="0"/>
              <a:t>busy</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200" dirty="0"/>
              <a:t>“But seek first the kingdom of God and His righteousness, and all these things shall be added to you” (Matt. 6:33; cf. Col. 1:18).</a:t>
            </a:r>
          </a:p>
        </p:txBody>
      </p:sp>
    </p:spTree>
    <p:extLst>
      <p:ext uri="{BB962C8B-B14F-4D97-AF65-F5344CB8AC3E}">
        <p14:creationId xmlns:p14="http://schemas.microsoft.com/office/powerpoint/2010/main" val="98580511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lstStyle/>
          <a:p>
            <a:r>
              <a:rPr lang="en-US" dirty="0"/>
              <a:t>“I just don’t have </a:t>
            </a:r>
            <a:r>
              <a:rPr lang="en-US" u="sng" dirty="0"/>
              <a:t>time</a:t>
            </a:r>
            <a:r>
              <a:rPr lang="en-US" dirty="0"/>
              <a:t>. </a:t>
            </a:r>
            <a:br>
              <a:rPr lang="en-US" dirty="0"/>
            </a:br>
            <a:r>
              <a:rPr lang="en-US" dirty="0"/>
              <a:t>I’m too </a:t>
            </a:r>
            <a:r>
              <a:rPr lang="en-US" u="sng" dirty="0"/>
              <a:t>busy</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a:xfrm>
            <a:off x="551915" y="3294525"/>
            <a:ext cx="11496943" cy="3429000"/>
          </a:xfrm>
        </p:spPr>
        <p:txBody>
          <a:bodyPr>
            <a:noAutofit/>
          </a:bodyPr>
          <a:lstStyle/>
          <a:p>
            <a:pPr marL="0" indent="0">
              <a:buNone/>
            </a:pPr>
            <a:r>
              <a:rPr lang="en-US" dirty="0"/>
              <a:t>“When He had called the people to Himself, with His disciples also, He said to them, ‘Whoever desires to come after Me, let him deny himself, and take up his cross, and follow Me.  For whoever desires to save his life will lose it, but whoever loses his life for My sake and the gospel’s will save it.  For what will it profit a man if he gains the whole world, and loses his own soul?  Or what will a man give in exchange for his soul?  For whoever is ashamed of Me and My words in this adulterous and sinful generation, of him the Son of Man also will be ashamed when He comes in the glory of His Father with the holy angels’” (Mark 8:34-38).</a:t>
            </a:r>
          </a:p>
        </p:txBody>
      </p:sp>
    </p:spTree>
    <p:extLst>
      <p:ext uri="{BB962C8B-B14F-4D97-AF65-F5344CB8AC3E}">
        <p14:creationId xmlns:p14="http://schemas.microsoft.com/office/powerpoint/2010/main" val="236545924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lstStyle/>
          <a:p>
            <a:r>
              <a:rPr lang="en-US" dirty="0"/>
              <a:t>“I just don’t have </a:t>
            </a:r>
            <a:r>
              <a:rPr lang="en-US" u="sng" dirty="0"/>
              <a:t>time</a:t>
            </a:r>
            <a:r>
              <a:rPr lang="en-US" dirty="0"/>
              <a:t>. </a:t>
            </a:r>
            <a:br>
              <a:rPr lang="en-US" dirty="0"/>
            </a:br>
            <a:r>
              <a:rPr lang="en-US" dirty="0"/>
              <a:t>I’m too </a:t>
            </a:r>
            <a:r>
              <a:rPr lang="en-US" u="sng" dirty="0"/>
              <a:t>busy</a:t>
            </a:r>
            <a:r>
              <a:rPr lang="en-US" dirty="0"/>
              <a: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lnSpcReduction="10000"/>
          </a:bodyPr>
          <a:lstStyle/>
          <a:p>
            <a:pPr marL="0" indent="0">
              <a:buNone/>
            </a:pPr>
            <a:r>
              <a:rPr lang="en-US" dirty="0"/>
              <a:t>“Now it happened as they journeyed on the road, that someone said to Him, ‘Lord, I will follow You wherever You go.’  And Jesus said to him, ‘Foxes have holes and birds of the air have nests, but the Son of Man has nowhere to lay His head.’  Then He said to another, ‘Follow Me.’  But he said, ‘Lord, let me first go and bury my father.’  Jesus said to him, ‘Let the dead bury their own dead, but you go and preach the kingdom of God.’  And another also said, ‘Lord, I will follow You, but let me first go and bid them farewell who are at my house.’  But Jesus said to him, ‘No one, having put his hand to the plow, and looking back, is fit for the kingdom of God’” (Luke 9:57-62).</a:t>
            </a:r>
          </a:p>
        </p:txBody>
      </p:sp>
    </p:spTree>
    <p:extLst>
      <p:ext uri="{BB962C8B-B14F-4D97-AF65-F5344CB8AC3E}">
        <p14:creationId xmlns:p14="http://schemas.microsoft.com/office/powerpoint/2010/main" val="142278066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lstStyle/>
          <a:p>
            <a:r>
              <a:rPr lang="en-US" dirty="0"/>
              <a:t>“That’s the </a:t>
            </a:r>
            <a:r>
              <a:rPr lang="en-US" u="sng" dirty="0"/>
              <a:t>preacher’s</a:t>
            </a:r>
            <a:r>
              <a:rPr lang="en-US" dirty="0"/>
              <a:t> job.</a:t>
            </a:r>
            <a:br>
              <a:rPr lang="en-US" dirty="0"/>
            </a:br>
            <a:r>
              <a:rPr lang="en-US" dirty="0"/>
              <a:t>I’m doing </a:t>
            </a:r>
            <a:r>
              <a:rPr lang="en-US" u="sng" dirty="0"/>
              <a:t>my</a:t>
            </a:r>
            <a:r>
              <a:rPr lang="en-US" dirty="0"/>
              <a:t> part.”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r>
              <a:rPr lang="en-US" sz="3200" dirty="0"/>
              <a:t>As long as someone else is obeying certain commands, does that mean I do not have to obey those commands?</a:t>
            </a:r>
          </a:p>
          <a:p>
            <a:r>
              <a:rPr lang="en-US" sz="3200" dirty="0"/>
              <a:t>The Great Commission is God’s command for all His children.</a:t>
            </a:r>
          </a:p>
          <a:p>
            <a:r>
              <a:rPr lang="en-US" sz="3200" dirty="0"/>
              <a:t>You are the only Christian that some people will ever meet and talk to—not your preacher.</a:t>
            </a:r>
          </a:p>
        </p:txBody>
      </p:sp>
    </p:spTree>
    <p:extLst>
      <p:ext uri="{BB962C8B-B14F-4D97-AF65-F5344CB8AC3E}">
        <p14:creationId xmlns:p14="http://schemas.microsoft.com/office/powerpoint/2010/main" val="24456435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FEB396-1238-4DD0-B06B-C3BA1B247FE1}"/>
              </a:ext>
            </a:extLst>
          </p:cNvPr>
          <p:cNvSpPr>
            <a:spLocks noGrp="1"/>
          </p:cNvSpPr>
          <p:nvPr>
            <p:ph type="title"/>
          </p:nvPr>
        </p:nvSpPr>
        <p:spPr/>
        <p:txBody>
          <a:bodyPr/>
          <a:lstStyle/>
          <a:p>
            <a:r>
              <a:rPr lang="en-US" dirty="0"/>
              <a:t>“That’s the </a:t>
            </a:r>
            <a:r>
              <a:rPr lang="en-US" u="sng" dirty="0"/>
              <a:t>preacher’s</a:t>
            </a:r>
            <a:r>
              <a:rPr lang="en-US" dirty="0"/>
              <a:t> job.</a:t>
            </a:r>
            <a:br>
              <a:rPr lang="en-US" dirty="0"/>
            </a:br>
            <a:r>
              <a:rPr lang="en-US" dirty="0"/>
              <a:t>I’m doing </a:t>
            </a:r>
            <a:r>
              <a:rPr lang="en-US" u="sng" dirty="0"/>
              <a:t>my</a:t>
            </a:r>
            <a:r>
              <a:rPr lang="en-US" dirty="0"/>
              <a:t> part.”</a:t>
            </a:r>
          </a:p>
        </p:txBody>
      </p:sp>
      <p:sp>
        <p:nvSpPr>
          <p:cNvPr id="5" name="Content Placeholder 4">
            <a:extLst>
              <a:ext uri="{FF2B5EF4-FFF2-40B4-BE49-F238E27FC236}">
                <a16:creationId xmlns:a16="http://schemas.microsoft.com/office/drawing/2014/main" id="{7E1AEF71-0B62-40EC-AB60-09C3722A9719}"/>
              </a:ext>
            </a:extLst>
          </p:cNvPr>
          <p:cNvSpPr>
            <a:spLocks noGrp="1"/>
          </p:cNvSpPr>
          <p:nvPr>
            <p:ph idx="1"/>
          </p:nvPr>
        </p:nvSpPr>
        <p:spPr/>
        <p:txBody>
          <a:bodyPr>
            <a:normAutofit/>
          </a:bodyPr>
          <a:lstStyle/>
          <a:p>
            <a:pPr marL="0" indent="0">
              <a:buNone/>
            </a:pPr>
            <a:r>
              <a:rPr lang="en-US" sz="3200" dirty="0"/>
              <a:t>“Go therefore and make disciples of all the nations, baptizing them in the name of the Father and of the Son and of the Holy Spirit, teaching them to observe all things that I have commanded you; and lo, I am with you always, even to the end of the age” (Matt. 28:19-20; cf. Mark 16:15-16).</a:t>
            </a:r>
          </a:p>
        </p:txBody>
      </p:sp>
    </p:spTree>
    <p:extLst>
      <p:ext uri="{BB962C8B-B14F-4D97-AF65-F5344CB8AC3E}">
        <p14:creationId xmlns:p14="http://schemas.microsoft.com/office/powerpoint/2010/main" val="1162682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66773FFDC1284E88761548960764AD" ma:contentTypeVersion="10" ma:contentTypeDescription="Create a new document." ma:contentTypeScope="" ma:versionID="1f5aa6cc520a6e4210b5cc9fbdad40b2">
  <xsd:schema xmlns:xsd="http://www.w3.org/2001/XMLSchema" xmlns:xs="http://www.w3.org/2001/XMLSchema" xmlns:p="http://schemas.microsoft.com/office/2006/metadata/properties" xmlns:ns3="2490bb05-5057-4712-ad51-ff7aad21ee1c" targetNamespace="http://schemas.microsoft.com/office/2006/metadata/properties" ma:root="true" ma:fieldsID="058bd71593ec33069b34a06a1c819dae" ns3:_="">
    <xsd:import namespace="2490bb05-5057-4712-ad51-ff7aad21ee1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0bb05-5057-4712-ad51-ff7aad21e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0E64B-5EE4-4510-A1F6-B8E99E09E7E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490bb05-5057-4712-ad51-ff7aad21ee1c"/>
    <ds:schemaRef ds:uri="http://www.w3.org/XML/1998/namespace"/>
    <ds:schemaRef ds:uri="http://purl.org/dc/dcmitype/"/>
  </ds:schemaRefs>
</ds:datastoreItem>
</file>

<file path=customXml/itemProps2.xml><?xml version="1.0" encoding="utf-8"?>
<ds:datastoreItem xmlns:ds="http://schemas.openxmlformats.org/officeDocument/2006/customXml" ds:itemID="{295D73D9-1B72-46FD-ACA8-576690D4E5DC}">
  <ds:schemaRefs>
    <ds:schemaRef ds:uri="http://schemas.microsoft.com/sharepoint/v3/contenttype/forms"/>
  </ds:schemaRefs>
</ds:datastoreItem>
</file>

<file path=customXml/itemProps3.xml><?xml version="1.0" encoding="utf-8"?>
<ds:datastoreItem xmlns:ds="http://schemas.openxmlformats.org/officeDocument/2006/customXml" ds:itemID="{FAF283CD-82C3-4169-BF3B-4B5545427E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0bb05-5057-4712-ad51-ff7aad21ee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1118</TotalTime>
  <Words>2887</Words>
  <Application>Microsoft Office PowerPoint</Application>
  <PresentationFormat>Widescreen</PresentationFormat>
  <Paragraphs>128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PowerPoint Presentation</vt:lpstr>
      <vt:lpstr>PowerPoint Presentation</vt:lpstr>
      <vt:lpstr>PowerPoint Presentation</vt:lpstr>
      <vt:lpstr>“I just don’t have time.  I’m too busy.”</vt:lpstr>
      <vt:lpstr>“I just don’t have time.  I’m too busy.”</vt:lpstr>
      <vt:lpstr>“I just don’t have time.  I’m too busy.”</vt:lpstr>
      <vt:lpstr>“I just don’t have time.  I’m too busy.”</vt:lpstr>
      <vt:lpstr>“That’s the preacher’s job. I’m doing my part.”</vt:lpstr>
      <vt:lpstr>“That’s the preacher’s job. I’m doing my part.”</vt:lpstr>
      <vt:lpstr>“That’s the preacher’s job. I’m doing my part.”</vt:lpstr>
      <vt:lpstr>“I don’t see anybody else doing it, so I must be doing fine.”</vt:lpstr>
      <vt:lpstr>“I don’t see anybody else doing it, so I must be doing fine.”</vt:lpstr>
      <vt:lpstr>“I don’t see anybody else doing it, so I must be doing fine.”</vt:lpstr>
      <vt:lpstr>“I’ll just live a good example of faith; they’ll figure it out.”</vt:lpstr>
      <vt:lpstr>“I’ll just live a good example of faith; they’ll figure it out.”</vt:lpstr>
      <vt:lpstr>“I’ll just live a good example of faith; they’ll figure it out.”</vt:lpstr>
      <vt:lpstr>“I don’t know enough Bible to do this right.”</vt:lpstr>
      <vt:lpstr>“I don’t know enough Bible to do this right.”</vt:lpstr>
      <vt:lpstr>“I don’t know enough Bible to do this right.”</vt:lpstr>
      <vt:lpstr>“Religion is not the ‘acceptable’ thing to talk about.”</vt:lpstr>
      <vt:lpstr>“Religion is not the ‘acceptable’ thing to talk about.”</vt:lpstr>
      <vt:lpstr>“Religion is not the ‘acceptable’ thing to talk about.”</vt:lpstr>
      <vt:lpstr>“Religion is not the ‘acceptable’ thing to talk about.”</vt:lpstr>
      <vt:lpstr>“I’m afraid of what my friends will think of me.”</vt:lpstr>
      <vt:lpstr>“I’m afraid of what my friends will think of me.”</vt:lpstr>
      <vt:lpstr>“I’m afraid of what my friends will think of me.”</vt:lpstr>
      <vt:lpstr>“People don’t want to listen and are not interested.”</vt:lpstr>
      <vt:lpstr>“People don’t want to listen and are not interested.”</vt:lpstr>
      <vt:lpstr>“I don’t know how.   I don’t know what to say.”</vt:lpstr>
      <vt:lpstr>“I don’t know how.   I don’t know what to say.”</vt:lpstr>
      <vt:lpstr>“I don’t have many contacts.”</vt:lpstr>
      <vt:lpstr>“Times are challenging: We have to keep our distance from people and limit contact.”</vt:lpstr>
      <vt:lpstr>“Times are challenging: We have to keep our distance from people and limit contact.”</vt:lpstr>
      <vt:lpstr>“Times are challenging: We have to keep our distance from people and limit contact.”</vt:lpstr>
      <vt:lpstr>The Best Part of the Great Commission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14</cp:revision>
  <dcterms:created xsi:type="dcterms:W3CDTF">2018-03-21T00:45:04Z</dcterms:created>
  <dcterms:modified xsi:type="dcterms:W3CDTF">2024-04-03T21:44:12Z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0x0101001866773FFDC1284E88761548960764AD</vt:lpwstr>
  </property>
</Properties>
</file>