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7B12-14F1-867D-8BEA-37403019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B35A8-0B1D-8249-F0E7-650D4EF6C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F8F73-D1BE-76CE-FA46-66F35D0F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5D03-C15E-4AF6-AA55-48205FFD75A1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C4176-1448-9261-502E-741A35ED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7B30F-7C38-8AF5-BFE3-8990791A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B348-0D99-43D3-B15D-ABDFED9AE2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sky with white text over mountains&#10;&#10;Description automatically generated">
            <a:extLst>
              <a:ext uri="{FF2B5EF4-FFF2-40B4-BE49-F238E27FC236}">
                <a16:creationId xmlns:a16="http://schemas.microsoft.com/office/drawing/2014/main" id="{FE12AEAA-DDDC-1496-EA0F-39BCAC1A8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6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04E2-2171-21FA-061D-435BA2B5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92832-25CB-60A9-D114-36085A30B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5D03-C15E-4AF6-AA55-48205FFD75A1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0C88D-E242-4D75-C617-DCDEE573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13139-BC07-8584-AF9D-0E5FFCF97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B348-0D99-43D3-B15D-ABDFED9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79556-9DCB-703B-90BA-D57389C1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5D03-C15E-4AF6-AA55-48205FFD75A1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3CF22-4CAF-7476-47FC-2F9C9967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96444-5B83-5120-7E5C-EA6481DC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B348-0D99-43D3-B15D-ABDFED9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F8E2-A7B8-227C-2CA1-3194DDA2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87399-D10B-2A10-8699-43EC2B5E2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157E8-0DB4-A744-D1EF-0A6058300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67F01-80CA-4830-8A65-3664364A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5D03-C15E-4AF6-AA55-48205FFD75A1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B7B2B-A01E-62F3-CAAA-53B35A5B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12161-95B7-A0B6-671F-1F3F3247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B348-0D99-43D3-B15D-ABDFED9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7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3B47-25DD-C206-A833-038D18F2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4F8A2C-FB92-1E11-C680-81ED4BC08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55050-98ED-36C6-EB08-1A5872AD8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69E5B-8A05-6526-8873-EC4EBE6D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5D03-C15E-4AF6-AA55-48205FFD75A1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C8C62-3315-BE07-5A9E-9D5C3E69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84E01-FF2C-5FAC-C836-2B921C69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B348-0D99-43D3-B15D-ABDFED9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5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3FB7-8D77-D5B6-0684-BED76233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D2986-B138-16EB-8591-185172A48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D31E8-0663-5178-4FED-F2F96357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5D03-C15E-4AF6-AA55-48205FFD75A1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5F2ED-36AF-A86A-4F12-743765C5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FD272-1C0A-D3A4-D1D0-445C4A44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B348-0D99-43D3-B15D-ABDFED9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57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DE690-DC32-303E-D270-9DDDB2535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3E45E-F5A0-3611-C117-FDBCDE3FB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0AE5-9FC6-11C4-07F0-0CED1E0D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5D03-C15E-4AF6-AA55-48205FFD75A1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FFE27-7164-B4EF-7A41-722DF298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FF508-8E54-F8F0-EDB6-FABDB6A7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B348-0D99-43D3-B15D-ABDFED9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mountains with white text&#10;&#10;Description automatically generated">
            <a:extLst>
              <a:ext uri="{FF2B5EF4-FFF2-40B4-BE49-F238E27FC236}">
                <a16:creationId xmlns:a16="http://schemas.microsoft.com/office/drawing/2014/main" id="{4B3E7DC9-DB7E-7699-BC06-44501CC3C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E58A-D534-7540-2466-A3761E1C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0" y="1798983"/>
            <a:ext cx="11881021" cy="505901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66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mountains with white text&#10;&#10;Description automatically generated">
            <a:extLst>
              <a:ext uri="{FF2B5EF4-FFF2-40B4-BE49-F238E27FC236}">
                <a16:creationId xmlns:a16="http://schemas.microsoft.com/office/drawing/2014/main" id="{AA74B6A9-58FA-3529-6501-35EAF631B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E58A-D534-7540-2466-A3761E1C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0" y="1798983"/>
            <a:ext cx="11881021" cy="505901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32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mountain range with white text&#10;&#10;Description automatically generated">
            <a:extLst>
              <a:ext uri="{FF2B5EF4-FFF2-40B4-BE49-F238E27FC236}">
                <a16:creationId xmlns:a16="http://schemas.microsoft.com/office/drawing/2014/main" id="{4A8883A7-803E-43EB-0AA3-1DC38006C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E58A-D534-7540-2466-A3761E1C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0" y="1798983"/>
            <a:ext cx="11881021" cy="505901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48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mountains with white text&#10;&#10;Description automatically generated">
            <a:extLst>
              <a:ext uri="{FF2B5EF4-FFF2-40B4-BE49-F238E27FC236}">
                <a16:creationId xmlns:a16="http://schemas.microsoft.com/office/drawing/2014/main" id="{AA81E320-A7F6-5662-14F0-C66469339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E58A-D534-7540-2466-A3761E1C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0" y="1798983"/>
            <a:ext cx="11881021" cy="505901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56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mountains with white text&#10;&#10;Description automatically generated">
            <a:extLst>
              <a:ext uri="{FF2B5EF4-FFF2-40B4-BE49-F238E27FC236}">
                <a16:creationId xmlns:a16="http://schemas.microsoft.com/office/drawing/2014/main" id="{88F51B88-8FED-72DA-A316-988A51F1A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E58A-D534-7540-2466-A3761E1C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0" y="1977887"/>
            <a:ext cx="11881021" cy="4880112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8048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34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2A3D-D194-F851-56EC-D7D5A9FB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91975-15F3-4908-60FC-5476CDEE6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E5985-F1BC-3C55-DB3C-671B584E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5D03-C15E-4AF6-AA55-48205FFD75A1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6F731-B56D-EE89-DB02-2C72D0D7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F7FA-9E26-0F45-AC72-5C8DA8FF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B348-0D99-43D3-B15D-ABDFED9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7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4D0E-FA7F-99AA-DD35-ED1FE802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BE670-44DF-EB11-BC15-241DE9656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C4780-881A-67B7-AF62-A1D059757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E2A2-A36C-750A-B6BC-767200BF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5D03-C15E-4AF6-AA55-48205FFD75A1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B5AD6-24C8-A403-7984-B6994BB2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07256-F2E3-0726-97A9-C362BC1B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B348-0D99-43D3-B15D-ABDFED9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4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0D1D-D889-7858-6003-D9356FB1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E25F9-9DE0-354B-536C-A89048381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F38D0-5015-8B26-4780-5607B5ED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61AFE-CD6D-D8C3-FE33-5C915CDBA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E139C-810A-C5F2-BCF6-D51E5178F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1A79F-B734-0D28-AD76-4BA5CFA9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5D03-C15E-4AF6-AA55-48205FFD75A1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73598-C932-4508-B5E5-37FE06B4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E95CF-96DC-47D6-31E3-7681A394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B348-0D99-43D3-B15D-ABDFED9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939B3-0387-BE21-6C7C-D61ABEA4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97A54-9589-A272-8294-48A568DD5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E1FA6-612C-BACE-F3AA-D3A2001BA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5D03-C15E-4AF6-AA55-48205FFD75A1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0F198-D6C8-4E3C-86E3-95DE44D40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92098-774F-5720-9F77-2CD9D5883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6B348-0D99-43D3-B15D-ABDFED9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5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7BECFE-B4FE-12A2-4130-7C642E3C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Praising God should be a continual mindset and activity </a:t>
            </a:r>
            <a:br>
              <a:rPr lang="en-US" dirty="0"/>
            </a:br>
            <a:r>
              <a:rPr lang="en-US" dirty="0"/>
              <a:t>(34:1; cf. Acts 16:25)</a:t>
            </a:r>
          </a:p>
          <a:p>
            <a:r>
              <a:rPr lang="en-US" dirty="0"/>
              <a:t>Praising God comes from a grateful heart for the Lord Himself </a:t>
            </a:r>
            <a:br>
              <a:rPr lang="en-US" dirty="0"/>
            </a:br>
            <a:r>
              <a:rPr lang="en-US" dirty="0"/>
              <a:t>(34:2; cf. Phil. 4:4)</a:t>
            </a:r>
          </a:p>
          <a:p>
            <a:r>
              <a:rPr lang="en-US" dirty="0"/>
              <a:t>Praising God should be contagious and encouraged in others </a:t>
            </a:r>
            <a:br>
              <a:rPr lang="en-US" dirty="0"/>
            </a:br>
            <a:r>
              <a:rPr lang="en-US" dirty="0"/>
              <a:t>(34:3; cf. 95:1-6)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8365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7BECFE-B4FE-12A2-4130-7C642E3C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0" y="1798983"/>
            <a:ext cx="12004590" cy="50590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Lord hears and answers our prayers (34:4; cf. 1 John 5:14-15; 3:22)</a:t>
            </a:r>
          </a:p>
          <a:p>
            <a:r>
              <a:rPr lang="en-US" dirty="0"/>
              <a:t>True disciples come from His presence triumphant, joyful and unashamed (34:5; cf. 2 Tim. 1:12)</a:t>
            </a:r>
          </a:p>
          <a:p>
            <a:r>
              <a:rPr lang="en-US" dirty="0"/>
              <a:t>The Lord is concerned for and fights for each individual follower (34:6; cf. Luke 15:1-32; 12:6-7; Rom. 8:31)</a:t>
            </a:r>
          </a:p>
          <a:p>
            <a:r>
              <a:rPr lang="en-US" dirty="0"/>
              <a:t>The Lord encircles those on His side (34:7; cf. 2 Kgs. 6:16-17; Josh. 5:13-15)</a:t>
            </a:r>
          </a:p>
          <a:p>
            <a:r>
              <a:rPr lang="en-US" dirty="0"/>
              <a:t>The Lord “delivers” His people through ALL fears and troubles (34:4, 6, 7; cf. Isa. 41:10; Heb. 13:5-6)</a:t>
            </a:r>
          </a:p>
          <a:p>
            <a:r>
              <a:rPr lang="en-US" dirty="0"/>
              <a:t>God’s people experience firsthand God’s goodness and invite others to “try the life which Christians live” in Christ (34:8; cf. John 1:46; Rev. 22:17)</a:t>
            </a:r>
          </a:p>
          <a:p>
            <a:r>
              <a:rPr lang="en-US" dirty="0"/>
              <a:t>Those who pursue a right relationship with God will have true needs met and great spiritual sustenance (34:9-10; cf. Matt. 6:33; 7:7-11; Psa. 37:25; Jas. 1:17)</a:t>
            </a:r>
          </a:p>
        </p:txBody>
      </p:sp>
    </p:spTree>
    <p:extLst>
      <p:ext uri="{BB962C8B-B14F-4D97-AF65-F5344CB8AC3E}">
        <p14:creationId xmlns:p14="http://schemas.microsoft.com/office/powerpoint/2010/main" val="216669029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7BECFE-B4FE-12A2-4130-7C642E3C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Lord wants us to have a good “life” and to see “good days” </a:t>
            </a:r>
            <a:br>
              <a:rPr lang="en-US" dirty="0"/>
            </a:br>
            <a:r>
              <a:rPr lang="en-US" dirty="0"/>
              <a:t>(34:11-12; cf. 1 Pet. 3:10-13)</a:t>
            </a:r>
          </a:p>
          <a:p>
            <a:r>
              <a:rPr lang="en-US" dirty="0"/>
              <a:t>To “see good days” (even during evil days), we must submit to God and:</a:t>
            </a:r>
          </a:p>
          <a:p>
            <a:pPr lvl="1"/>
            <a:r>
              <a:rPr lang="en-US" dirty="0"/>
              <a:t>Guard our tongues (34:13; cf. Matt. 12:36-37; Jas. 3:1-12; 1:26)</a:t>
            </a:r>
          </a:p>
          <a:p>
            <a:pPr lvl="1"/>
            <a:r>
              <a:rPr lang="en-US" dirty="0"/>
              <a:t>Guard our surroundings (34:14a; cf. Jas. 1:21; 4:7; 2 Tim. 2:22; 1 Pet. 2:11; 1 Thess. 5:22)</a:t>
            </a:r>
          </a:p>
          <a:p>
            <a:pPr lvl="1"/>
            <a:r>
              <a:rPr lang="en-US" dirty="0"/>
              <a:t>Guard our conduct (34:14b; cf. Gal. 6:10; Tit. 2:14; Matt. 5:44)</a:t>
            </a:r>
          </a:p>
          <a:p>
            <a:pPr lvl="1"/>
            <a:r>
              <a:rPr lang="en-US" dirty="0"/>
              <a:t>Guard our relationships—with God and others (34:14c; Heb. 12:14; Matt. 5:9)</a:t>
            </a:r>
          </a:p>
        </p:txBody>
      </p:sp>
    </p:spTree>
    <p:extLst>
      <p:ext uri="{BB962C8B-B14F-4D97-AF65-F5344CB8AC3E}">
        <p14:creationId xmlns:p14="http://schemas.microsoft.com/office/powerpoint/2010/main" val="277127127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7BECFE-B4FE-12A2-4130-7C642E3C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0" y="1798983"/>
            <a:ext cx="12004590" cy="5059016"/>
          </a:xfrm>
        </p:spPr>
        <p:txBody>
          <a:bodyPr>
            <a:normAutofit fontScale="92500"/>
          </a:bodyPr>
          <a:lstStyle/>
          <a:p>
            <a:r>
              <a:rPr lang="en-US" dirty="0"/>
              <a:t>The Lord ceaselessly &amp; lovingly watches over His children (34:15a; cf. Matt. 6:8, 32)</a:t>
            </a:r>
          </a:p>
          <a:p>
            <a:r>
              <a:rPr lang="en-US" dirty="0"/>
              <a:t>The Lord stands ready to extend His favor (34:15b; cf. Neh. 9:17; Psa. 86:5; 145:8-9)</a:t>
            </a:r>
          </a:p>
          <a:p>
            <a:r>
              <a:rPr lang="en-US" dirty="0"/>
              <a:t>The Lord sets Himself against and judges the wicked (34:16; cf. 1:5; Heb. 10:38)</a:t>
            </a:r>
          </a:p>
          <a:p>
            <a:r>
              <a:rPr lang="en-US" dirty="0"/>
              <a:t>The Lord is merciful and tenderhearted to all our cries (34:17; cf. 40:1-3; 142:1-7)</a:t>
            </a:r>
          </a:p>
          <a:p>
            <a:r>
              <a:rPr lang="en-US" dirty="0"/>
              <a:t>The Lord is near the brokenhearted, discouraged &amp; crushed (34:18; cf. 51:17; 23:4)</a:t>
            </a:r>
          </a:p>
          <a:p>
            <a:r>
              <a:rPr lang="en-US" dirty="0"/>
              <a:t>The Lord delivers through trials to make us stronger (34:19; cf. Jas. 1:1-4; Rom. 5:3-5)</a:t>
            </a:r>
          </a:p>
          <a:p>
            <a:r>
              <a:rPr lang="en-US" dirty="0"/>
              <a:t>The Lord, figuratively, holds us together (34:20; cf. 46:5; Col. 1:17; Heb. 1:3)</a:t>
            </a:r>
          </a:p>
          <a:p>
            <a:r>
              <a:rPr lang="en-US" dirty="0"/>
              <a:t>Evil has within it the seeds of its own destruction (34:21; cf. 1:6; Num. 14:18; 32:23)</a:t>
            </a:r>
          </a:p>
          <a:p>
            <a:r>
              <a:rPr lang="en-US" dirty="0"/>
              <a:t>The Lord will not forget us but is an invincible refuge (34:22; cf. 46:1-3; Rom. 8:28)</a:t>
            </a:r>
          </a:p>
        </p:txBody>
      </p:sp>
    </p:spTree>
    <p:extLst>
      <p:ext uri="{BB962C8B-B14F-4D97-AF65-F5344CB8AC3E}">
        <p14:creationId xmlns:p14="http://schemas.microsoft.com/office/powerpoint/2010/main" val="158095413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7BECFE-B4FE-12A2-4130-7C642E3C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need to believe that Jesus is the Son of God – Mark 16:16</a:t>
            </a:r>
          </a:p>
          <a:p>
            <a:r>
              <a:rPr lang="en-US" dirty="0"/>
              <a:t>You need to repent of your sins and turn toward God – 2 Peter 3:9</a:t>
            </a:r>
          </a:p>
          <a:p>
            <a:r>
              <a:rPr lang="en-US" dirty="0"/>
              <a:t>You need to confess your faith in Jesus Christ – Romans 10:10</a:t>
            </a:r>
          </a:p>
          <a:p>
            <a:r>
              <a:rPr lang="en-US" dirty="0"/>
              <a:t>You need to be immersed into Christ – Romans 6:3</a:t>
            </a:r>
          </a:p>
          <a:p>
            <a:pPr lvl="1"/>
            <a:r>
              <a:rPr lang="en-US" dirty="0"/>
              <a:t>Then, God will forgive all of your sins – Acts 2:38</a:t>
            </a:r>
          </a:p>
          <a:p>
            <a:pPr lvl="1"/>
            <a:r>
              <a:rPr lang="en-US" dirty="0"/>
              <a:t>Then, God will add you to His church – Acts 2:47</a:t>
            </a:r>
          </a:p>
          <a:p>
            <a:pPr lvl="1"/>
            <a:r>
              <a:rPr lang="en-US" dirty="0"/>
              <a:t>Then, God will register you in heaven – Hebrews 12:23</a:t>
            </a:r>
          </a:p>
          <a:p>
            <a:r>
              <a:rPr lang="en-US" dirty="0"/>
              <a:t>You need to live faithfully to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50025321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660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2024-04-27T01:28:56Z</dcterms:created>
  <dcterms:modified xsi:type="dcterms:W3CDTF">2024-04-28T19:36:15Z</dcterms:modified>
</cp:coreProperties>
</file>