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1944" r:id="rId3"/>
    <p:sldId id="1952" r:id="rId4"/>
    <p:sldId id="1959" r:id="rId5"/>
    <p:sldId id="1964" r:id="rId6"/>
    <p:sldId id="1971" r:id="rId7"/>
    <p:sldId id="1979" r:id="rId8"/>
    <p:sldId id="1983" r:id="rId9"/>
    <p:sldId id="1809" r:id="rId10"/>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6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Jenkins" initials="DJ" lastIdx="1" clrIdx="0">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7" autoAdjust="0"/>
    <p:restoredTop sz="94660"/>
  </p:normalViewPr>
  <p:slideViewPr>
    <p:cSldViewPr snapToGrid="0">
      <p:cViewPr varScale="1">
        <p:scale>
          <a:sx n="105" d="100"/>
          <a:sy n="105" d="100"/>
        </p:scale>
        <p:origin x="618" y="96"/>
      </p:cViewPr>
      <p:guideLst>
        <p:guide orient="horz" pos="2184"/>
        <p:guide pos="3864"/>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4850"/>
            <a:ext cx="6259513"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7"/>
            <a:ext cx="5681980" cy="4224814"/>
          </a:xfrm>
          <a:prstGeom prst="rect">
            <a:avLst/>
          </a:prstGeom>
          <a:noFill/>
          <a:ln>
            <a:noFill/>
          </a:ln>
        </p:spPr>
        <p:txBody>
          <a:bodyPr spcFirstLastPara="1" wrap="square" lIns="94204" tIns="94204" rIns="94204" bIns="94204"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206829" y="337457"/>
            <a:ext cx="11750448" cy="2108493"/>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tabLst>
                <a:tab pos="3032125" algn="l"/>
              </a:tabLst>
            </a:pPr>
            <a:r>
              <a:rPr lang="en-US" sz="6000" b="1" dirty="0"/>
              <a:t>The Great Mystery of Godliness</a:t>
            </a:r>
            <a:endParaRPr sz="6000" dirty="0"/>
          </a:p>
        </p:txBody>
      </p:sp>
      <p:sp>
        <p:nvSpPr>
          <p:cNvPr id="81" name="Google Shape;81;p13"/>
          <p:cNvSpPr txBox="1">
            <a:spLocks noGrp="1"/>
          </p:cNvSpPr>
          <p:nvPr>
            <p:ph type="subTitle" idx="1"/>
          </p:nvPr>
        </p:nvSpPr>
        <p:spPr>
          <a:xfrm>
            <a:off x="7065819" y="6104986"/>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600" dirty="0"/>
              <a:t>1 Tim. 3:14-16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Text—1 Tim. 3:14-16</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959795" y="1780469"/>
            <a:ext cx="9805481" cy="4698989"/>
          </a:xfrm>
        </p:spPr>
        <p:txBody>
          <a:bodyPr/>
          <a:lstStyle/>
          <a:p>
            <a:pPr marL="5080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14  These things I write to you, though I hope to come to` you shortly; </a:t>
            </a:r>
          </a:p>
          <a:p>
            <a:pPr marL="5080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15  but if I am delayed, I write so that you may know how you ought to conduct yourself in the house of God, which is the church of the living God, the pillar and ground of the truth. </a:t>
            </a:r>
          </a:p>
          <a:p>
            <a:pPr marL="5080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16  And without controversy great is the mystery of godliness:  God was manifested in the flesh,  </a:t>
            </a:r>
            <a:r>
              <a:rPr lang="en-US" sz="2200" dirty="0">
                <a:solidFill>
                  <a:schemeClr val="bg1"/>
                </a:solidFill>
                <a:latin typeface="Arial" panose="020B0604020202020204" pitchFamily="34" charset="0"/>
              </a:rPr>
              <a:t>j</a:t>
            </a:r>
            <a:r>
              <a:rPr lang="en-US" sz="2200" u="none" strike="noStrike" baseline="0" dirty="0">
                <a:solidFill>
                  <a:schemeClr val="bg1"/>
                </a:solidFill>
                <a:latin typeface="Arial" panose="020B0604020202020204" pitchFamily="34" charset="0"/>
              </a:rPr>
              <a:t>ustified in the Spirit, seen by angels, </a:t>
            </a:r>
            <a:r>
              <a:rPr lang="en-US" sz="2200" dirty="0">
                <a:solidFill>
                  <a:schemeClr val="bg1"/>
                </a:solidFill>
                <a:latin typeface="Arial" panose="020B0604020202020204" pitchFamily="34" charset="0"/>
              </a:rPr>
              <a:t>  p</a:t>
            </a:r>
            <a:r>
              <a:rPr lang="en-US" sz="2200" u="none" strike="noStrike" baseline="0" dirty="0">
                <a:solidFill>
                  <a:schemeClr val="bg1"/>
                </a:solidFill>
                <a:latin typeface="Arial" panose="020B0604020202020204" pitchFamily="34" charset="0"/>
              </a:rPr>
              <a:t>reached among the Gentiles,  believed on in the world, received up in glory. </a:t>
            </a:r>
            <a:endParaRPr lang="en-US" sz="2200" dirty="0">
              <a:solidFill>
                <a:schemeClr val="bg1"/>
              </a:solidFill>
            </a:endParaRPr>
          </a:p>
        </p:txBody>
      </p:sp>
    </p:spTree>
    <p:extLst>
      <p:ext uri="{BB962C8B-B14F-4D97-AF65-F5344CB8AC3E}">
        <p14:creationId xmlns:p14="http://schemas.microsoft.com/office/powerpoint/2010/main" val="819248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Text—1 Tim. 3:14-16</a:t>
            </a:r>
            <a:endParaRPr lang="en-US" dirty="0"/>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959795" y="1780469"/>
            <a:ext cx="9805481" cy="4698989"/>
          </a:xfrm>
        </p:spPr>
        <p:txBody>
          <a:bodyPr/>
          <a:lstStyle/>
          <a:p>
            <a:pPr marL="5080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14  These things I write to you, though I hope to come to` you shortly; </a:t>
            </a:r>
          </a:p>
          <a:p>
            <a:pPr marL="5080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15  but if I am delayed, I write so that you may know how you ought to conduct yourself in the house of God, which is the church of the living God, the pillar and ground of the truth. </a:t>
            </a:r>
          </a:p>
          <a:p>
            <a:pPr marL="5080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16  And without controversy great is the mystery of godliness:</a:t>
            </a:r>
          </a:p>
          <a:p>
            <a:pPr marL="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(1)  God was manifested in the flesh, </a:t>
            </a:r>
          </a:p>
          <a:p>
            <a:pPr marL="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(2)  Justified in the Spirit, </a:t>
            </a:r>
          </a:p>
          <a:p>
            <a:pPr marL="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(3)  Seen by angels, </a:t>
            </a:r>
          </a:p>
          <a:p>
            <a:pPr marL="0" marR="0" indent="0" algn="just" rtl="0">
              <a:lnSpc>
                <a:spcPct val="100000"/>
              </a:lnSpc>
              <a:spcBef>
                <a:spcPts val="0"/>
              </a:spcBef>
              <a:spcAft>
                <a:spcPts val="900"/>
              </a:spcAft>
              <a:buNone/>
            </a:pPr>
            <a:r>
              <a:rPr lang="en-US" sz="2200" dirty="0">
                <a:solidFill>
                  <a:schemeClr val="bg1"/>
                </a:solidFill>
                <a:latin typeface="Arial" panose="020B0604020202020204" pitchFamily="34" charset="0"/>
              </a:rPr>
              <a:t>	(4)  </a:t>
            </a:r>
            <a:r>
              <a:rPr lang="en-US" sz="2200" u="none" strike="noStrike" baseline="0" dirty="0">
                <a:solidFill>
                  <a:schemeClr val="bg1"/>
                </a:solidFill>
                <a:latin typeface="Arial" panose="020B0604020202020204" pitchFamily="34" charset="0"/>
              </a:rPr>
              <a:t>Preached among the Gentiles, </a:t>
            </a:r>
          </a:p>
          <a:p>
            <a:pPr marL="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(5)  Believed on in the world, </a:t>
            </a:r>
          </a:p>
          <a:p>
            <a:pPr marL="0" marR="0" indent="0" algn="just" rtl="0">
              <a:lnSpc>
                <a:spcPct val="100000"/>
              </a:lnSpc>
              <a:spcBef>
                <a:spcPts val="0"/>
              </a:spcBef>
              <a:spcAft>
                <a:spcPts val="900"/>
              </a:spcAft>
              <a:buNone/>
            </a:pPr>
            <a:r>
              <a:rPr lang="en-US" sz="2200" u="none" strike="noStrike" baseline="0" dirty="0">
                <a:solidFill>
                  <a:schemeClr val="bg1"/>
                </a:solidFill>
                <a:latin typeface="Arial" panose="020B0604020202020204" pitchFamily="34" charset="0"/>
              </a:rPr>
              <a:t>	(6)  Received up in glory. </a:t>
            </a:r>
            <a:endParaRPr lang="en-US" sz="2200" dirty="0">
              <a:solidFill>
                <a:schemeClr val="bg1"/>
              </a:solidFill>
            </a:endParaRPr>
          </a:p>
        </p:txBody>
      </p:sp>
    </p:spTree>
    <p:extLst>
      <p:ext uri="{BB962C8B-B14F-4D97-AF65-F5344CB8AC3E}">
        <p14:creationId xmlns:p14="http://schemas.microsoft.com/office/powerpoint/2010/main" val="2052884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lnSpc>
                <a:spcPct val="100000"/>
              </a:lnSpc>
              <a:spcAft>
                <a:spcPts val="600"/>
              </a:spcAft>
            </a:pPr>
            <a:r>
              <a:rPr lang="en-US" sz="3600" dirty="0">
                <a:solidFill>
                  <a:srgbClr val="FFFF00"/>
                </a:solidFill>
                <a:latin typeface="+mj-lt"/>
                <a:ea typeface="Cambria" panose="02040503050406030204" pitchFamily="18" charset="0"/>
                <a:cs typeface="Calibri" panose="020F0502020204030204" pitchFamily="34" charset="0"/>
              </a:rPr>
              <a:t>The Mystery of Godliness</a:t>
            </a:r>
            <a:br>
              <a:rPr lang="en-US" sz="3600" dirty="0">
                <a:solidFill>
                  <a:srgbClr val="FFFF00"/>
                </a:solidFill>
                <a:latin typeface="+mj-lt"/>
                <a:ea typeface="Cambria" panose="02040503050406030204" pitchFamily="18" charset="0"/>
                <a:cs typeface="Calibri" panose="020F0502020204030204" pitchFamily="34" charset="0"/>
              </a:rPr>
            </a:br>
            <a:r>
              <a:rPr lang="en-US" sz="3200" dirty="0">
                <a:solidFill>
                  <a:srgbClr val="FFFF00"/>
                </a:solidFill>
                <a:latin typeface="+mj-lt"/>
                <a:ea typeface="Cambria" panose="02040503050406030204" pitchFamily="18" charset="0"/>
                <a:cs typeface="Calibri" panose="020F0502020204030204" pitchFamily="34" charset="0"/>
              </a:rPr>
              <a:t>God Was Manifested in the Flesh</a:t>
            </a:r>
            <a:endParaRPr lang="en-US" sz="32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11156582" cy="4690282"/>
          </a:xfrm>
        </p:spPr>
        <p:txBody>
          <a:bodyPr/>
          <a:lstStyle/>
          <a:p>
            <a:pPr>
              <a:lnSpc>
                <a:spcPct val="100000"/>
              </a:lnSpc>
            </a:pPr>
            <a:r>
              <a:rPr lang="en-US" sz="3200" u="none" strike="noStrike" baseline="0" dirty="0">
                <a:solidFill>
                  <a:schemeClr val="bg1"/>
                </a:solidFill>
                <a:latin typeface="Arial" panose="020B0604020202020204" pitchFamily="34" charset="0"/>
              </a:rPr>
              <a:t>The concept is beyond </a:t>
            </a:r>
            <a:r>
              <a:rPr lang="en-US" sz="3200" dirty="0">
                <a:solidFill>
                  <a:schemeClr val="bg1"/>
                </a:solidFill>
                <a:latin typeface="Arial" panose="020B0604020202020204" pitchFamily="34" charset="0"/>
              </a:rPr>
              <a:t>human imagination</a:t>
            </a:r>
          </a:p>
          <a:p>
            <a:pPr>
              <a:lnSpc>
                <a:spcPct val="100000"/>
              </a:lnSpc>
            </a:pPr>
            <a:r>
              <a:rPr lang="en-US" sz="3200" u="none" strike="noStrike" baseline="0" dirty="0">
                <a:solidFill>
                  <a:schemeClr val="bg1"/>
                </a:solidFill>
                <a:latin typeface="Arial" panose="020B0604020202020204" pitchFamily="34" charset="0"/>
              </a:rPr>
              <a:t>His name is Emmanuel</a:t>
            </a:r>
            <a:r>
              <a:rPr lang="en-US" sz="3200" dirty="0">
                <a:solidFill>
                  <a:schemeClr val="bg1"/>
                </a:solidFill>
                <a:latin typeface="Arial" panose="020B0604020202020204" pitchFamily="34" charset="0"/>
              </a:rPr>
              <a:t>—Isa. 7:14</a:t>
            </a:r>
          </a:p>
          <a:p>
            <a:pPr>
              <a:lnSpc>
                <a:spcPct val="100000"/>
              </a:lnSpc>
            </a:pPr>
            <a:r>
              <a:rPr lang="en-US" sz="3200" dirty="0">
                <a:solidFill>
                  <a:schemeClr val="bg1"/>
                </a:solidFill>
                <a:latin typeface="Arial" panose="020B0604020202020204" pitchFamily="34" charset="0"/>
              </a:rPr>
              <a:t>He emptied Himself and became a man—Phil. 2:7</a:t>
            </a:r>
          </a:p>
          <a:p>
            <a:pPr>
              <a:lnSpc>
                <a:spcPct val="100000"/>
              </a:lnSpc>
            </a:pPr>
            <a:r>
              <a:rPr lang="en-US" sz="3200" u="none" strike="noStrike" baseline="0" dirty="0">
                <a:solidFill>
                  <a:schemeClr val="bg1"/>
                </a:solidFill>
                <a:latin typeface="Arial" panose="020B0604020202020204" pitchFamily="34" charset="0"/>
              </a:rPr>
              <a:t>The eternal Word is Deity (God)—John 1:1</a:t>
            </a:r>
          </a:p>
          <a:p>
            <a:pPr>
              <a:lnSpc>
                <a:spcPct val="100000"/>
              </a:lnSpc>
            </a:pPr>
            <a:r>
              <a:rPr lang="en-US" sz="3200" dirty="0">
                <a:solidFill>
                  <a:schemeClr val="bg1"/>
                </a:solidFill>
                <a:latin typeface="Arial" panose="020B0604020202020204" pitchFamily="34" charset="0"/>
              </a:rPr>
              <a:t>We can know God understands our frailty—Heb. 4:15</a:t>
            </a:r>
          </a:p>
          <a:p>
            <a:pPr>
              <a:lnSpc>
                <a:spcPct val="100000"/>
              </a:lnSpc>
            </a:pPr>
            <a:r>
              <a:rPr lang="en-US" sz="3200" dirty="0">
                <a:solidFill>
                  <a:schemeClr val="bg1"/>
                </a:solidFill>
                <a:latin typeface="Arial" panose="020B0604020202020204" pitchFamily="34" charset="0"/>
              </a:rPr>
              <a:t>Yet He was without sin—Heb. 4:15</a:t>
            </a:r>
            <a:endParaRPr lang="en-US" sz="3200" dirty="0">
              <a:solidFill>
                <a:schemeClr val="bg1"/>
              </a:solidFill>
              <a:latin typeface="+mj-lt"/>
            </a:endParaRPr>
          </a:p>
        </p:txBody>
      </p:sp>
    </p:spTree>
    <p:extLst>
      <p:ext uri="{BB962C8B-B14F-4D97-AF65-F5344CB8AC3E}">
        <p14:creationId xmlns:p14="http://schemas.microsoft.com/office/powerpoint/2010/main" val="236620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lnSpc>
                <a:spcPct val="100000"/>
              </a:lnSpc>
              <a:spcAft>
                <a:spcPts val="600"/>
              </a:spcAft>
            </a:pPr>
            <a:r>
              <a:rPr lang="en-US" sz="3600" dirty="0">
                <a:solidFill>
                  <a:srgbClr val="FFFF00"/>
                </a:solidFill>
                <a:latin typeface="+mj-lt"/>
                <a:ea typeface="Cambria" panose="02040503050406030204" pitchFamily="18" charset="0"/>
                <a:cs typeface="Calibri" panose="020F0502020204030204" pitchFamily="34" charset="0"/>
              </a:rPr>
              <a:t>The Mystery of Godliness</a:t>
            </a:r>
            <a:br>
              <a:rPr lang="en-US" sz="3600" dirty="0">
                <a:solidFill>
                  <a:srgbClr val="FFFF00"/>
                </a:solidFill>
                <a:latin typeface="+mj-lt"/>
                <a:ea typeface="Cambria" panose="02040503050406030204" pitchFamily="18" charset="0"/>
                <a:cs typeface="Calibri" panose="020F0502020204030204" pitchFamily="34" charset="0"/>
              </a:rPr>
            </a:br>
            <a:r>
              <a:rPr lang="en-US" sz="3200" dirty="0">
                <a:solidFill>
                  <a:srgbClr val="FFFF00"/>
                </a:solidFill>
                <a:latin typeface="+mj-lt"/>
                <a:ea typeface="Cambria" panose="02040503050406030204" pitchFamily="18" charset="0"/>
                <a:cs typeface="Calibri" panose="020F0502020204030204" pitchFamily="34" charset="0"/>
              </a:rPr>
              <a:t>Justified in the Spirit</a:t>
            </a:r>
            <a:endParaRPr lang="en-US" sz="32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10812431" cy="4690282"/>
          </a:xfrm>
        </p:spPr>
        <p:txBody>
          <a:bodyPr/>
          <a:lstStyle/>
          <a:p>
            <a:pPr>
              <a:lnSpc>
                <a:spcPct val="100000"/>
              </a:lnSpc>
            </a:pPr>
            <a:r>
              <a:rPr lang="en-US" sz="3200" u="none" strike="noStrike" baseline="0" dirty="0">
                <a:solidFill>
                  <a:schemeClr val="bg1"/>
                </a:solidFill>
                <a:latin typeface="Arial" panose="020B0604020202020204" pitchFamily="34" charset="0"/>
              </a:rPr>
              <a:t>Jesus claimed to be the Son of God</a:t>
            </a:r>
          </a:p>
          <a:p>
            <a:pPr>
              <a:lnSpc>
                <a:spcPct val="100000"/>
              </a:lnSpc>
            </a:pPr>
            <a:r>
              <a:rPr lang="en-US" sz="3200" u="none" strike="noStrike" baseline="0" dirty="0">
                <a:solidFill>
                  <a:schemeClr val="bg1"/>
                </a:solidFill>
                <a:latin typeface="Arial" panose="020B0604020202020204" pitchFamily="34" charset="0"/>
              </a:rPr>
              <a:t>Isaiah says His miracles justify this claim—</a:t>
            </a:r>
            <a:r>
              <a:rPr lang="en-US" sz="3200" dirty="0">
                <a:solidFill>
                  <a:schemeClr val="bg1"/>
                </a:solidFill>
                <a:latin typeface="Arial" panose="020B0604020202020204" pitchFamily="34" charset="0"/>
              </a:rPr>
              <a:t> </a:t>
            </a:r>
            <a:r>
              <a:rPr lang="en-US" sz="3200" u="none" strike="noStrike" baseline="0" dirty="0">
                <a:solidFill>
                  <a:schemeClr val="bg1"/>
                </a:solidFill>
                <a:latin typeface="Arial" panose="020B0604020202020204" pitchFamily="34" charset="0"/>
              </a:rPr>
              <a:t>35:4-6</a:t>
            </a:r>
          </a:p>
          <a:p>
            <a:pPr>
              <a:lnSpc>
                <a:spcPct val="100000"/>
              </a:lnSpc>
            </a:pPr>
            <a:r>
              <a:rPr lang="en-US" sz="3200" dirty="0">
                <a:solidFill>
                  <a:schemeClr val="bg1"/>
                </a:solidFill>
                <a:latin typeface="Arial" panose="020B0604020202020204" pitchFamily="34" charset="0"/>
              </a:rPr>
              <a:t>Peter says His miracles justify this claim—Acts 2:22</a:t>
            </a:r>
          </a:p>
          <a:p>
            <a:pPr>
              <a:lnSpc>
                <a:spcPct val="100000"/>
              </a:lnSpc>
            </a:pPr>
            <a:r>
              <a:rPr lang="en-US" sz="3200" u="none" strike="noStrike" baseline="0" dirty="0">
                <a:solidFill>
                  <a:schemeClr val="bg1"/>
                </a:solidFill>
                <a:latin typeface="Arial" panose="020B0604020202020204" pitchFamily="34" charset="0"/>
              </a:rPr>
              <a:t>The Spirit justif</a:t>
            </a:r>
            <a:r>
              <a:rPr lang="en-US" sz="3200" dirty="0">
                <a:solidFill>
                  <a:schemeClr val="bg1"/>
                </a:solidFill>
                <a:latin typeface="Arial" panose="020B0604020202020204" pitchFamily="34" charset="0"/>
              </a:rPr>
              <a:t>ied this by raising Him—Rom. 8:11</a:t>
            </a:r>
          </a:p>
          <a:p>
            <a:pPr>
              <a:lnSpc>
                <a:spcPct val="100000"/>
              </a:lnSpc>
            </a:pPr>
            <a:r>
              <a:rPr lang="en-US" sz="3200" dirty="0">
                <a:solidFill>
                  <a:schemeClr val="bg1"/>
                </a:solidFill>
                <a:latin typeface="Arial" panose="020B0604020202020204" pitchFamily="34" charset="0"/>
              </a:rPr>
              <a:t>The mystery is now revealed and confirmed!</a:t>
            </a:r>
            <a:endParaRPr lang="en-US" sz="3200" dirty="0">
              <a:solidFill>
                <a:schemeClr val="bg1"/>
              </a:solidFill>
              <a:latin typeface="+mj-lt"/>
            </a:endParaRPr>
          </a:p>
        </p:txBody>
      </p:sp>
    </p:spTree>
    <p:extLst>
      <p:ext uri="{BB962C8B-B14F-4D97-AF65-F5344CB8AC3E}">
        <p14:creationId xmlns:p14="http://schemas.microsoft.com/office/powerpoint/2010/main" val="3745740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lnSpc>
                <a:spcPct val="100000"/>
              </a:lnSpc>
              <a:spcAft>
                <a:spcPts val="600"/>
              </a:spcAft>
            </a:pPr>
            <a:r>
              <a:rPr lang="en-US" sz="3600" dirty="0">
                <a:solidFill>
                  <a:srgbClr val="FFFF00"/>
                </a:solidFill>
                <a:latin typeface="+mj-lt"/>
                <a:ea typeface="Cambria" panose="02040503050406030204" pitchFamily="18" charset="0"/>
                <a:cs typeface="Calibri" panose="020F0502020204030204" pitchFamily="34" charset="0"/>
              </a:rPr>
              <a:t>The Mystery of Godliness</a:t>
            </a:r>
            <a:br>
              <a:rPr lang="en-US" sz="3600" dirty="0">
                <a:solidFill>
                  <a:srgbClr val="FFFF00"/>
                </a:solidFill>
                <a:latin typeface="+mj-lt"/>
                <a:ea typeface="Cambria" panose="02040503050406030204" pitchFamily="18" charset="0"/>
                <a:cs typeface="Calibri" panose="020F0502020204030204" pitchFamily="34" charset="0"/>
              </a:rPr>
            </a:br>
            <a:r>
              <a:rPr lang="en-US" sz="3200" dirty="0">
                <a:solidFill>
                  <a:srgbClr val="FFFF00"/>
                </a:solidFill>
                <a:latin typeface="+mj-lt"/>
                <a:ea typeface="Cambria" panose="02040503050406030204" pitchFamily="18" charset="0"/>
                <a:cs typeface="Calibri" panose="020F0502020204030204" pitchFamily="34" charset="0"/>
              </a:rPr>
              <a:t>Seen by Angels</a:t>
            </a:r>
            <a:endParaRPr lang="en-US" sz="32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11045896" cy="4690282"/>
          </a:xfrm>
        </p:spPr>
        <p:txBody>
          <a:bodyPr/>
          <a:lstStyle/>
          <a:p>
            <a:pPr>
              <a:lnSpc>
                <a:spcPct val="100000"/>
              </a:lnSpc>
            </a:pPr>
            <a:r>
              <a:rPr lang="en-US" sz="3200" u="none" strike="noStrike" baseline="0" dirty="0">
                <a:solidFill>
                  <a:schemeClr val="bg1"/>
                </a:solidFill>
                <a:latin typeface="Arial" panose="020B0604020202020204" pitchFamily="34" charset="0"/>
              </a:rPr>
              <a:t>The word angels (</a:t>
            </a:r>
            <a:r>
              <a:rPr lang="en-US" sz="3200" i="1" u="none" strike="noStrike" baseline="0" dirty="0" err="1">
                <a:solidFill>
                  <a:schemeClr val="bg1"/>
                </a:solidFill>
                <a:latin typeface="Arial" panose="020B0604020202020204" pitchFamily="34" charset="0"/>
              </a:rPr>
              <a:t>angelos</a:t>
            </a:r>
            <a:r>
              <a:rPr lang="en-US" sz="3200" u="none" strike="noStrike" baseline="0" dirty="0">
                <a:solidFill>
                  <a:schemeClr val="bg1"/>
                </a:solidFill>
                <a:latin typeface="Arial" panose="020B0604020202020204" pitchFamily="34" charset="0"/>
              </a:rPr>
              <a:t>) literally means messenger</a:t>
            </a:r>
          </a:p>
          <a:p>
            <a:pPr>
              <a:lnSpc>
                <a:spcPct val="100000"/>
              </a:lnSpc>
            </a:pPr>
            <a:r>
              <a:rPr lang="en-US" sz="3200" u="none" strike="noStrike" baseline="0" dirty="0">
                <a:solidFill>
                  <a:schemeClr val="bg1"/>
                </a:solidFill>
                <a:latin typeface="Arial" panose="020B0604020202020204" pitchFamily="34" charset="0"/>
              </a:rPr>
              <a:t>It can refer to heavenly beings or human messengers</a:t>
            </a:r>
          </a:p>
          <a:p>
            <a:pPr>
              <a:lnSpc>
                <a:spcPct val="100000"/>
              </a:lnSpc>
            </a:pPr>
            <a:r>
              <a:rPr lang="en-US" sz="3200" dirty="0">
                <a:solidFill>
                  <a:schemeClr val="bg1"/>
                </a:solidFill>
                <a:latin typeface="Arial" panose="020B0604020202020204" pitchFamily="34" charset="0"/>
              </a:rPr>
              <a:t>In this context likely refers to the apostles as angels</a:t>
            </a:r>
          </a:p>
          <a:p>
            <a:pPr>
              <a:lnSpc>
                <a:spcPct val="100000"/>
              </a:lnSpc>
            </a:pPr>
            <a:r>
              <a:rPr lang="en-US" sz="3200" u="none" strike="noStrike" baseline="0" dirty="0">
                <a:solidFill>
                  <a:schemeClr val="bg1"/>
                </a:solidFill>
                <a:latin typeface="Arial" panose="020B0604020202020204" pitchFamily="34" charset="0"/>
              </a:rPr>
              <a:t>“You shall be witnesses…” Acts 1:8</a:t>
            </a:r>
          </a:p>
          <a:p>
            <a:pPr>
              <a:lnSpc>
                <a:spcPct val="100000"/>
              </a:lnSpc>
            </a:pPr>
            <a:r>
              <a:rPr lang="en-US" sz="3200" dirty="0">
                <a:solidFill>
                  <a:schemeClr val="bg1"/>
                </a:solidFill>
                <a:latin typeface="Arial" panose="020B0604020202020204" pitchFamily="34" charset="0"/>
              </a:rPr>
              <a:t>“We are witnesses…” Acts 2:32</a:t>
            </a:r>
          </a:p>
          <a:p>
            <a:pPr>
              <a:lnSpc>
                <a:spcPct val="100000"/>
              </a:lnSpc>
            </a:pPr>
            <a:r>
              <a:rPr lang="en-US" sz="3200" dirty="0">
                <a:solidFill>
                  <a:schemeClr val="bg1"/>
                </a:solidFill>
                <a:latin typeface="Arial" panose="020B0604020202020204" pitchFamily="34" charset="0"/>
              </a:rPr>
              <a:t>“Witnesses chosen before by God…” Acts 10:39, 41</a:t>
            </a:r>
          </a:p>
          <a:p>
            <a:pPr>
              <a:lnSpc>
                <a:spcPct val="100000"/>
              </a:lnSpc>
            </a:pPr>
            <a:r>
              <a:rPr lang="en-US" sz="3200" dirty="0">
                <a:solidFill>
                  <a:schemeClr val="bg1"/>
                </a:solidFill>
                <a:latin typeface="Arial" panose="020B0604020202020204" pitchFamily="34" charset="0"/>
              </a:rPr>
              <a:t>Believe it! They heard, saw &amp; touched Him—1 John 1</a:t>
            </a:r>
            <a:br>
              <a:rPr lang="en-US" sz="3200" dirty="0">
                <a:solidFill>
                  <a:schemeClr val="bg1"/>
                </a:solidFill>
                <a:latin typeface="Arial" panose="020B0604020202020204" pitchFamily="34" charset="0"/>
              </a:rPr>
            </a:br>
            <a:endParaRPr lang="en-US" sz="3200" dirty="0">
              <a:solidFill>
                <a:schemeClr val="bg1"/>
              </a:solidFill>
              <a:latin typeface="+mj-lt"/>
            </a:endParaRPr>
          </a:p>
        </p:txBody>
      </p:sp>
    </p:spTree>
    <p:extLst>
      <p:ext uri="{BB962C8B-B14F-4D97-AF65-F5344CB8AC3E}">
        <p14:creationId xmlns:p14="http://schemas.microsoft.com/office/powerpoint/2010/main" val="587203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lnSpc>
                <a:spcPct val="100000"/>
              </a:lnSpc>
              <a:spcAft>
                <a:spcPts val="600"/>
              </a:spcAft>
            </a:pPr>
            <a:r>
              <a:rPr lang="en-US" sz="3600" dirty="0">
                <a:solidFill>
                  <a:srgbClr val="FFFF00"/>
                </a:solidFill>
                <a:latin typeface="+mj-lt"/>
                <a:ea typeface="Cambria" panose="02040503050406030204" pitchFamily="18" charset="0"/>
                <a:cs typeface="Calibri" panose="020F0502020204030204" pitchFamily="34" charset="0"/>
              </a:rPr>
              <a:t>The Mystery of Godliness</a:t>
            </a:r>
            <a:br>
              <a:rPr lang="en-US" sz="3600" dirty="0">
                <a:solidFill>
                  <a:srgbClr val="FFFF00"/>
                </a:solidFill>
                <a:latin typeface="+mj-lt"/>
                <a:ea typeface="Cambria" panose="02040503050406030204" pitchFamily="18" charset="0"/>
                <a:cs typeface="Calibri" panose="020F0502020204030204" pitchFamily="34" charset="0"/>
              </a:rPr>
            </a:br>
            <a:r>
              <a:rPr lang="en-US" sz="3200" dirty="0">
                <a:solidFill>
                  <a:srgbClr val="FFFF00"/>
                </a:solidFill>
                <a:latin typeface="+mj-lt"/>
                <a:ea typeface="Cambria" panose="02040503050406030204" pitchFamily="18" charset="0"/>
                <a:cs typeface="Calibri" panose="020F0502020204030204" pitchFamily="34" charset="0"/>
              </a:rPr>
              <a:t>Preached Among the Gentiles</a:t>
            </a:r>
            <a:endParaRPr lang="en-US" sz="32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10812431" cy="4690282"/>
          </a:xfrm>
        </p:spPr>
        <p:txBody>
          <a:bodyPr/>
          <a:lstStyle/>
          <a:p>
            <a:pPr>
              <a:lnSpc>
                <a:spcPct val="100000"/>
              </a:lnSpc>
            </a:pPr>
            <a:r>
              <a:rPr lang="en-US" sz="3200" u="none" strike="noStrike" baseline="0" dirty="0">
                <a:solidFill>
                  <a:schemeClr val="bg1"/>
                </a:solidFill>
                <a:latin typeface="Arial" panose="020B0604020202020204" pitchFamily="34" charset="0"/>
              </a:rPr>
              <a:t>The O.T. prophesied Gentiles would be included</a:t>
            </a:r>
          </a:p>
          <a:p>
            <a:pPr>
              <a:lnSpc>
                <a:spcPct val="100000"/>
              </a:lnSpc>
            </a:pPr>
            <a:r>
              <a:rPr lang="en-US" sz="3200" dirty="0">
                <a:solidFill>
                  <a:schemeClr val="bg1"/>
                </a:solidFill>
                <a:latin typeface="Arial" panose="020B0604020202020204" pitchFamily="34" charset="0"/>
              </a:rPr>
              <a:t>The Jews were once “His chosen people”</a:t>
            </a:r>
          </a:p>
          <a:p>
            <a:pPr>
              <a:lnSpc>
                <a:spcPct val="100000"/>
              </a:lnSpc>
            </a:pPr>
            <a:r>
              <a:rPr lang="en-US" sz="3200" dirty="0">
                <a:solidFill>
                  <a:schemeClr val="bg1"/>
                </a:solidFill>
                <a:latin typeface="Arial" panose="020B0604020202020204" pitchFamily="34" charset="0"/>
              </a:rPr>
              <a:t>His coming not solely a blessing to the Jews</a:t>
            </a:r>
          </a:p>
          <a:p>
            <a:pPr>
              <a:lnSpc>
                <a:spcPct val="100000"/>
              </a:lnSpc>
            </a:pPr>
            <a:r>
              <a:rPr lang="en-US" sz="3200" u="none" strike="noStrike" baseline="0" dirty="0">
                <a:solidFill>
                  <a:schemeClr val="bg1"/>
                </a:solidFill>
                <a:latin typeface="Arial" panose="020B0604020202020204" pitchFamily="34" charset="0"/>
              </a:rPr>
              <a:t>“In thy seed shall ALL be. . .”—Abrahamic promise</a:t>
            </a:r>
          </a:p>
          <a:p>
            <a:pPr>
              <a:lnSpc>
                <a:spcPct val="100000"/>
              </a:lnSpc>
            </a:pPr>
            <a:r>
              <a:rPr lang="en-US" sz="3200" u="none" strike="noStrike" baseline="0" dirty="0">
                <a:solidFill>
                  <a:schemeClr val="bg1"/>
                </a:solidFill>
                <a:latin typeface="Arial" panose="020B0604020202020204" pitchFamily="34" charset="0"/>
              </a:rPr>
              <a:t>“Whosoever will…” includes US all – Rev. 22:17 </a:t>
            </a:r>
          </a:p>
          <a:p>
            <a:pPr>
              <a:lnSpc>
                <a:spcPct val="100000"/>
              </a:lnSpc>
            </a:pPr>
            <a:endParaRPr lang="en-US" sz="3200" dirty="0">
              <a:solidFill>
                <a:schemeClr val="bg1"/>
              </a:solidFill>
              <a:latin typeface="+mj-lt"/>
            </a:endParaRPr>
          </a:p>
        </p:txBody>
      </p:sp>
    </p:spTree>
    <p:extLst>
      <p:ext uri="{BB962C8B-B14F-4D97-AF65-F5344CB8AC3E}">
        <p14:creationId xmlns:p14="http://schemas.microsoft.com/office/powerpoint/2010/main" val="1485056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A7A6C-6DC3-B2DC-DDC5-560F70F30FEE}"/>
              </a:ext>
            </a:extLst>
          </p:cNvPr>
          <p:cNvSpPr>
            <a:spLocks noGrp="1"/>
          </p:cNvSpPr>
          <p:nvPr>
            <p:ph type="title"/>
          </p:nvPr>
        </p:nvSpPr>
        <p:spPr/>
        <p:txBody>
          <a:bodyPr/>
          <a:lstStyle/>
          <a:p>
            <a:pPr algn="ctr">
              <a:lnSpc>
                <a:spcPct val="100000"/>
              </a:lnSpc>
              <a:spcAft>
                <a:spcPts val="600"/>
              </a:spcAft>
            </a:pPr>
            <a:r>
              <a:rPr lang="en-US" sz="3600" dirty="0">
                <a:solidFill>
                  <a:srgbClr val="FFFF00"/>
                </a:solidFill>
                <a:latin typeface="+mj-lt"/>
                <a:ea typeface="Cambria" panose="02040503050406030204" pitchFamily="18" charset="0"/>
                <a:cs typeface="Calibri" panose="020F0502020204030204" pitchFamily="34" charset="0"/>
              </a:rPr>
              <a:t>The Mystery of Godliness</a:t>
            </a:r>
            <a:br>
              <a:rPr lang="en-US" sz="3600" dirty="0">
                <a:solidFill>
                  <a:srgbClr val="FFFF00"/>
                </a:solidFill>
                <a:latin typeface="+mj-lt"/>
                <a:ea typeface="Cambria" panose="02040503050406030204" pitchFamily="18" charset="0"/>
                <a:cs typeface="Calibri" panose="020F0502020204030204" pitchFamily="34" charset="0"/>
              </a:rPr>
            </a:br>
            <a:r>
              <a:rPr lang="en-US" sz="3200" dirty="0">
                <a:solidFill>
                  <a:srgbClr val="FFFF00"/>
                </a:solidFill>
                <a:latin typeface="+mj-lt"/>
                <a:ea typeface="Cambria" panose="02040503050406030204" pitchFamily="18" charset="0"/>
                <a:cs typeface="Calibri" panose="020F0502020204030204" pitchFamily="34" charset="0"/>
              </a:rPr>
              <a:t>Received Up in Glory</a:t>
            </a:r>
            <a:endParaRPr lang="en-US" sz="3200" dirty="0">
              <a:latin typeface="+mj-lt"/>
            </a:endParaRPr>
          </a:p>
        </p:txBody>
      </p:sp>
      <p:sp>
        <p:nvSpPr>
          <p:cNvPr id="3" name="Text Placeholder 2">
            <a:extLst>
              <a:ext uri="{FF2B5EF4-FFF2-40B4-BE49-F238E27FC236}">
                <a16:creationId xmlns:a16="http://schemas.microsoft.com/office/drawing/2014/main" id="{9F7BA22B-E3D2-B407-E6AB-8B5F8C3B4C89}"/>
              </a:ext>
            </a:extLst>
          </p:cNvPr>
          <p:cNvSpPr>
            <a:spLocks noGrp="1"/>
          </p:cNvSpPr>
          <p:nvPr>
            <p:ph type="body" idx="1"/>
          </p:nvPr>
        </p:nvSpPr>
        <p:spPr>
          <a:xfrm>
            <a:off x="666206" y="1789176"/>
            <a:ext cx="10812431" cy="4690282"/>
          </a:xfrm>
        </p:spPr>
        <p:txBody>
          <a:bodyPr/>
          <a:lstStyle/>
          <a:p>
            <a:pPr>
              <a:lnSpc>
                <a:spcPct val="100000"/>
              </a:lnSpc>
            </a:pPr>
            <a:r>
              <a:rPr lang="en-US" sz="3200" u="none" strike="noStrike" baseline="0" dirty="0">
                <a:solidFill>
                  <a:schemeClr val="bg1"/>
                </a:solidFill>
                <a:latin typeface="Arial" panose="020B0604020202020204" pitchFamily="34" charset="0"/>
              </a:rPr>
              <a:t>Daniel’s view of this event—Dan. 7:14ff</a:t>
            </a:r>
          </a:p>
          <a:p>
            <a:pPr>
              <a:lnSpc>
                <a:spcPct val="100000"/>
              </a:lnSpc>
            </a:pPr>
            <a:r>
              <a:rPr lang="en-US" sz="3200" u="none" strike="noStrike" baseline="0" dirty="0">
                <a:solidFill>
                  <a:schemeClr val="bg1"/>
                </a:solidFill>
                <a:latin typeface="Arial" panose="020B0604020202020204" pitchFamily="34" charset="0"/>
              </a:rPr>
              <a:t>The whole creation worships Him—Rev. 5</a:t>
            </a:r>
          </a:p>
          <a:p>
            <a:pPr>
              <a:lnSpc>
                <a:spcPct val="100000"/>
              </a:lnSpc>
            </a:pPr>
            <a:r>
              <a:rPr lang="en-US" sz="3200" u="none" strike="noStrike" baseline="0" dirty="0">
                <a:solidFill>
                  <a:schemeClr val="bg1"/>
                </a:solidFill>
                <a:latin typeface="Arial" panose="020B0604020202020204" pitchFamily="34" charset="0"/>
              </a:rPr>
              <a:t>Faithful Christians’ view of this event</a:t>
            </a:r>
          </a:p>
          <a:p>
            <a:pPr>
              <a:lnSpc>
                <a:spcPct val="100000"/>
              </a:lnSpc>
            </a:pPr>
            <a:r>
              <a:rPr lang="en-US" sz="3200" dirty="0">
                <a:solidFill>
                  <a:schemeClr val="bg1"/>
                </a:solidFill>
                <a:latin typeface="Arial" panose="020B0604020202020204" pitchFamily="34" charset="0"/>
              </a:rPr>
              <a:t>This is the great, eternal mystery is simply stated in six phrases—YOU can know and understand it!</a:t>
            </a:r>
            <a:endParaRPr lang="en-US" sz="3200" dirty="0">
              <a:solidFill>
                <a:schemeClr val="bg1"/>
              </a:solidFill>
              <a:latin typeface="+mj-lt"/>
            </a:endParaRPr>
          </a:p>
        </p:txBody>
      </p:sp>
    </p:spTree>
    <p:extLst>
      <p:ext uri="{BB962C8B-B14F-4D97-AF65-F5344CB8AC3E}">
        <p14:creationId xmlns:p14="http://schemas.microsoft.com/office/powerpoint/2010/main" val="4032069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You Can Be Part of this Mystery</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13622</TotalTime>
  <Words>672</Words>
  <Application>Microsoft Office PowerPoint</Application>
  <PresentationFormat>Widescreen</PresentationFormat>
  <Paragraphs>57</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Cambria</vt:lpstr>
      <vt:lpstr>Office Theme</vt:lpstr>
      <vt:lpstr>The Great Mystery of Godliness</vt:lpstr>
      <vt:lpstr>The Text—1 Tim. 3:14-16</vt:lpstr>
      <vt:lpstr>The Text—1 Tim. 3:14-16</vt:lpstr>
      <vt:lpstr>The Mystery of Godliness God Was Manifested in the Flesh</vt:lpstr>
      <vt:lpstr>The Mystery of Godliness Justified in the Spirit</vt:lpstr>
      <vt:lpstr>The Mystery of Godliness Seen by Angels</vt:lpstr>
      <vt:lpstr>The Mystery of Godliness Preached Among the Gentiles</vt:lpstr>
      <vt:lpstr>The Mystery of Godliness Received Up in Glory</vt:lpstr>
      <vt:lpstr>You Can Be Part of this Mystery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181</cp:revision>
  <cp:lastPrinted>2023-06-18T21:29:09Z</cp:lastPrinted>
  <dcterms:modified xsi:type="dcterms:W3CDTF">2024-04-08T13:30:01Z</dcterms:modified>
</cp:coreProperties>
</file>