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CC3D-19FC-6054-A8E7-46BB3BD91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0EEB8-5C44-1765-2B4C-A8AA73504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C9365-A330-70F3-D86A-03D14DCB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72BFB-CBAF-F7D3-84E7-D4A8E40B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74D4-9D44-9323-8BB1-C7498DA6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ck with a hole in it&#10;&#10;Description automatically generated">
            <a:extLst>
              <a:ext uri="{FF2B5EF4-FFF2-40B4-BE49-F238E27FC236}">
                <a16:creationId xmlns:a16="http://schemas.microsoft.com/office/drawing/2014/main" id="{8A19A266-C3D8-02C4-01F5-8B7FA2684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584F-3E26-A9F3-B740-B21B1D85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F83F-A621-8484-4939-E014B361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7DB98-1FB6-CA26-0A43-742A374B2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857B-6789-72B8-1846-EB8BF8DB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D3D91-D0B0-131D-D9D9-A5496370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BFDA5-4DF0-063B-1CE5-84C62FCA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42F9-B98B-1BC1-68B4-EF803727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F0497-0796-BA88-7FCE-281EF38D4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185E8-ADE5-3B45-FAAB-A29CF4634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5AED3-96F9-A734-BE89-6B4F0BFB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9595-3A41-F120-0354-8333D7AB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C023-DE48-FCB7-E4E4-D961BF13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480E-CFF1-34EE-C37E-8E2C967B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782A0-CE0F-B720-2249-7CAE8E6F7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EB84-BAF5-5013-3580-CDEDD0EE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9EA10-05F8-2933-5DB1-9BF485A1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0EA6E-3892-E92E-311A-62F4CF53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0EDE8-D10A-F6A4-1ACE-DB4E3F420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519CF-5D0E-9C07-EC24-EBF61F119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3247-18BC-9DBD-10C4-C162923A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9EED-A780-A50D-5255-19A4E2D3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AA7A6-FFF3-CCC2-5D43-05BF641E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ight coming out of a cave&#10;&#10;Description automatically generated">
            <a:extLst>
              <a:ext uri="{FF2B5EF4-FFF2-40B4-BE49-F238E27FC236}">
                <a16:creationId xmlns:a16="http://schemas.microsoft.com/office/drawing/2014/main" id="{0AAD1757-FD7C-F258-8CFF-CF4196B9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0E03-6F28-D403-29C1-F23D388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939" y="1202634"/>
            <a:ext cx="8672741" cy="56553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1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ght coming out of a cave&#10;&#10;Description automatically generated">
            <a:extLst>
              <a:ext uri="{FF2B5EF4-FFF2-40B4-BE49-F238E27FC236}">
                <a16:creationId xmlns:a16="http://schemas.microsoft.com/office/drawing/2014/main" id="{852994A4-50D6-C11C-C2BD-B10BB1967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0E03-6F28-D403-29C1-F23D388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939" y="1202634"/>
            <a:ext cx="8672741" cy="56553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11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ave&#10;&#10;Description automatically generated">
            <a:extLst>
              <a:ext uri="{FF2B5EF4-FFF2-40B4-BE49-F238E27FC236}">
                <a16:creationId xmlns:a16="http://schemas.microsoft.com/office/drawing/2014/main" id="{743D026A-806D-297B-447D-10CEED1B5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0E03-6F28-D403-29C1-F23D388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939" y="1202634"/>
            <a:ext cx="8672741" cy="56553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738B-F517-9F66-DC49-C95054EC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E9E1-7A85-DBEC-DEA7-75F5ED03A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61D58-4766-9A12-E80B-4291A887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AC8FE-DDED-4D03-FFF1-06FEA671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1E82-2911-EAFC-81C4-481ADED7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0051-5BAD-8FDA-9B42-BF756FB0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3146-65AD-2DA9-A425-E98AE270E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6FDB5-442C-C596-51FA-0B5CB9AE3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94782-91F4-5841-0953-B3641AC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9D92C-60F2-A78F-C9BD-7F8FB60C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56563-6928-B76A-08B5-DB20B9A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41A-6109-C08B-3404-92D3F3A6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5464C-5EFF-002C-D768-F2459697A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4CE7B-C23E-07DD-6F67-42935285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51FD1-4107-96EA-6101-ECDA13B8C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6DD0B-E33D-2994-F249-AAE872F83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EFDE9-1729-CD64-70DF-F2DE1318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50A08-EEA4-1288-18F5-16FCDAF3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665D6-F78A-EBBD-1E3D-7E103181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B210-7A5F-D446-192D-546F9B54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71903-96AE-748E-90A4-54F3BE12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4E6E8-100A-44B6-0C4C-DE492C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C3FF9-8671-E241-890D-36B5CDB9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4475E-2F51-86CD-C9F7-DFD0569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F2C40-76C8-9B14-DABB-2ABDDA2E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6D1A8-4B24-8D9C-9CD2-D4ED01B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46DDC-6375-23F9-478A-9D596317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01157-1C2D-6CE3-A945-C238938F1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6F442-5D8A-00AB-36B0-DCD38E3A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99B1-C5F3-4D1E-A730-D0F945D2FA3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6140-2D94-67AB-1C1A-4107B3A9E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3286F-1C66-DCD0-F51A-D427AB57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CBBF-1A0D-4061-A596-54AFAF62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53500D-4B3F-4D28-274B-45F6529CD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plan was fulfilled in the condemnation of Christ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(13:27; Isa. 53:3-4; Matt. 20:18)</a:t>
            </a:r>
          </a:p>
          <a:p>
            <a:r>
              <a:rPr lang="en-US" dirty="0"/>
              <a:t>God’s plan was fulfilled in the crucifixion of Christ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(13:28-29; Psa. 22:16; Isa. 53:5)</a:t>
            </a:r>
          </a:p>
          <a:p>
            <a:r>
              <a:rPr lang="en-US" dirty="0"/>
              <a:t>God’s plan was fulfilled in the resurrection of Christ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(13:30-33; Psa. 16:10)</a:t>
            </a:r>
          </a:p>
          <a:p>
            <a:r>
              <a:rPr lang="en-US" dirty="0"/>
              <a:t>The plain fulfillment of specific prophecies:</a:t>
            </a:r>
          </a:p>
          <a:p>
            <a:pPr lvl="1"/>
            <a:r>
              <a:rPr lang="en-US" dirty="0"/>
              <a:t>Proves that Jesus is </a:t>
            </a:r>
            <a:r>
              <a:rPr lang="en-US"/>
              <a:t>the Christ/Messiah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(Acts 2:25-36; 17:2-3; Luke 24:25-27, 44)</a:t>
            </a:r>
          </a:p>
          <a:p>
            <a:pPr lvl="1"/>
            <a:r>
              <a:rPr lang="en-US" dirty="0"/>
              <a:t>Proves that God is eternal and omniscient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(Isa. 46:9-10; 57:15; Psa. 90:1-2)</a:t>
            </a:r>
          </a:p>
          <a:p>
            <a:pPr lvl="1"/>
            <a:r>
              <a:rPr lang="en-US" dirty="0"/>
              <a:t>Proves that God keeps His promises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(13:23, 32; 26:6-8; Tit. 1:2)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37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53500D-4B3F-4D28-274B-45F6529CD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was truly dead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(13:28-30, 34; cf. John 19:30-34, 38-42)</a:t>
            </a:r>
          </a:p>
          <a:p>
            <a:r>
              <a:rPr lang="en-US" dirty="0"/>
              <a:t>Jesus was brought back to life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(13:30, 33, 34, 37; cf. John 20:14-29)</a:t>
            </a:r>
          </a:p>
          <a:p>
            <a:r>
              <a:rPr lang="en-US" dirty="0"/>
              <a:t>Jesus never died again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(13:34, 35, 37; cf. Rom. 6:9; Rev. 1:18)</a:t>
            </a:r>
          </a:p>
          <a:p>
            <a:r>
              <a:rPr lang="en-US" dirty="0"/>
              <a:t>To conquer death in such fashion:</a:t>
            </a:r>
          </a:p>
          <a:p>
            <a:pPr lvl="1"/>
            <a:r>
              <a:rPr lang="en-US" dirty="0"/>
              <a:t>Demonstrates the power of God over man’s greatest fear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(Rom. 8:34-39)</a:t>
            </a:r>
          </a:p>
          <a:p>
            <a:pPr lvl="1"/>
            <a:r>
              <a:rPr lang="en-US" dirty="0"/>
              <a:t>Demonstrates the power of God over the devil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 John 3:8; Heb. 2:14-15)</a:t>
            </a:r>
          </a:p>
          <a:p>
            <a:pPr lvl="1"/>
            <a:r>
              <a:rPr lang="en-US" dirty="0"/>
              <a:t>Demonstrates the omnipotence of God to do all things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(Eph. 3:20-21)</a:t>
            </a:r>
          </a:p>
        </p:txBody>
      </p:sp>
    </p:spTree>
    <p:extLst>
      <p:ext uri="{BB962C8B-B14F-4D97-AF65-F5344CB8AC3E}">
        <p14:creationId xmlns:p14="http://schemas.microsoft.com/office/powerpoint/2010/main" val="1222579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53500D-4B3F-4D28-274B-45F6529CD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came to be our “Savior”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(13:23; cf. Matt. 1:21; Luke 19:10; 1 John 4:14)</a:t>
            </a:r>
          </a:p>
          <a:p>
            <a:r>
              <a:rPr lang="en-US" dirty="0"/>
              <a:t>Jesus offers salvation through an objective message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(13:26; cf. Rom. 1:16)</a:t>
            </a:r>
          </a:p>
          <a:p>
            <a:r>
              <a:rPr lang="en-US" dirty="0"/>
              <a:t>Only through His resurrection:</a:t>
            </a:r>
          </a:p>
          <a:p>
            <a:pPr lvl="1"/>
            <a:r>
              <a:rPr lang="en-US" dirty="0"/>
              <a:t>Can “glad tidings” be preached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(13:32; cf. 1 Cor. 15:1-4)</a:t>
            </a:r>
          </a:p>
          <a:p>
            <a:pPr lvl="1"/>
            <a:r>
              <a:rPr lang="en-US" dirty="0"/>
              <a:t>Is “forgiveness of sins” possible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(13:38; cf. 1 Cor. 15:17; Rom. 5:10)</a:t>
            </a:r>
          </a:p>
          <a:p>
            <a:pPr lvl="1"/>
            <a:r>
              <a:rPr lang="en-US" dirty="0"/>
              <a:t>Is “justification from all” past sins possible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(13:39; cf. Rom. 4:25-5:1)</a:t>
            </a:r>
          </a:p>
          <a:p>
            <a:pPr lvl="1"/>
            <a:r>
              <a:rPr lang="en-US" dirty="0"/>
              <a:t>Is eternal life after death possible for us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(13:46, 48; cf. 1 Cor. 15:12-23, 50-57; Rom. 5:21)</a:t>
            </a:r>
          </a:p>
        </p:txBody>
      </p:sp>
    </p:spTree>
    <p:extLst>
      <p:ext uri="{BB962C8B-B14F-4D97-AF65-F5344CB8AC3E}">
        <p14:creationId xmlns:p14="http://schemas.microsoft.com/office/powerpoint/2010/main" val="1631059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53500D-4B3F-4D28-274B-45F6529C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939" y="1202634"/>
            <a:ext cx="8753061" cy="56553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For those who believe Jesus is God’s Son (Romans 10:9)</a:t>
            </a:r>
          </a:p>
          <a:p>
            <a:pPr>
              <a:lnSpc>
                <a:spcPct val="100000"/>
              </a:lnSpc>
            </a:pPr>
            <a:r>
              <a:rPr lang="en-US" dirty="0"/>
              <a:t>For those who repent of their sins (Acts 17:30-31)</a:t>
            </a:r>
          </a:p>
          <a:p>
            <a:pPr>
              <a:lnSpc>
                <a:spcPct val="100000"/>
              </a:lnSpc>
            </a:pPr>
            <a:r>
              <a:rPr lang="en-US" dirty="0"/>
              <a:t>For those who confess their faith (Romans 10:10)</a:t>
            </a:r>
          </a:p>
          <a:p>
            <a:pPr>
              <a:lnSpc>
                <a:spcPct val="100000"/>
              </a:lnSpc>
            </a:pPr>
            <a:r>
              <a:rPr lang="en-US" dirty="0"/>
              <a:t>For those who are baptized into Christ (Romans 6:3-4)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Then God will forgive all of their sins (Acts 2:38)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Then God will add them to His church (Acts 2:47)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Then God will enroll them in heaven (Hebrews 12:23)</a:t>
            </a:r>
          </a:p>
          <a:p>
            <a:pPr>
              <a:lnSpc>
                <a:spcPct val="100000"/>
              </a:lnSpc>
            </a:pPr>
            <a:r>
              <a:rPr lang="en-US" dirty="0"/>
              <a:t>For those who live faithfully (1 Corinthians 15:58)</a:t>
            </a:r>
          </a:p>
        </p:txBody>
      </p:sp>
    </p:spTree>
    <p:extLst>
      <p:ext uri="{BB962C8B-B14F-4D97-AF65-F5344CB8AC3E}">
        <p14:creationId xmlns:p14="http://schemas.microsoft.com/office/powerpoint/2010/main" val="344146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459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4</cp:revision>
  <dcterms:created xsi:type="dcterms:W3CDTF">2024-03-29T23:47:27Z</dcterms:created>
  <dcterms:modified xsi:type="dcterms:W3CDTF">2024-04-01T15:05:25Z</dcterms:modified>
</cp:coreProperties>
</file>