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1650-EADD-6A47-77A6-33B4B7573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B459-5128-BA57-4345-EBC338950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A0C2-6A03-1C6B-64E9-9969AFCE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37498-DDC7-5329-9B0F-7A878021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BB33-A8C4-1D4C-8D10-5CB49C934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artoon of a person climbing a wall&#10;&#10;Description automatically generated">
            <a:extLst>
              <a:ext uri="{FF2B5EF4-FFF2-40B4-BE49-F238E27FC236}">
                <a16:creationId xmlns:a16="http://schemas.microsoft.com/office/drawing/2014/main" id="{DA793587-DDE4-7EA2-0849-FB81B9BF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4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3487-4891-AD32-1938-C7269016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7FB345-2A9B-34E8-6151-70B3CA6B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41BB7-7CF9-7347-61E5-C2AE98F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74C4-627A-F130-E5A1-25D95BE16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EFDC7-C959-1C73-0234-2B82EB72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CF50B-36DF-C86A-E966-B6D75CDEE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3A02A-62A6-D0F3-9391-75133DC2C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2BD8-556A-FE6F-7515-1A35B754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447A-3243-AE9C-0C2D-2FB75515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FAE53-7194-2E3E-D375-CC1497E8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all&#10;&#10;Description automatically generated">
            <a:extLst>
              <a:ext uri="{FF2B5EF4-FFF2-40B4-BE49-F238E27FC236}">
                <a16:creationId xmlns:a16="http://schemas.microsoft.com/office/drawing/2014/main" id="{A1CDEFEB-8C4A-D9C6-1FC2-4B190C1F6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A6CF638E-D5DE-5514-E54C-4388B5A4C1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136C450-13EB-4B32-9CFD-4353D4B97F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E5B28-6C50-DCDE-F5C2-5C80954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1252881"/>
            <a:ext cx="9547654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BE423-D002-ED27-A867-47C71AEE0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9" y="2734962"/>
            <a:ext cx="11961341" cy="412303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17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A999-C9E8-8337-347E-764B2509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CE828-B4A4-3F20-D632-7E2794D2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724B-3B8D-49DD-2429-B3AD9990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8B2D3-493D-CB33-D69F-C5895933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95C0-B172-6A8A-EFD3-6C3EFCE0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1B88-A9F3-0FBC-55B1-BF72267F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C5EF-A8E2-5951-4463-5AB8533B2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FF147-5CBF-AC61-DB2B-20A935E7F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4DE69-7725-102C-F0B6-2B8E6EF3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D4614-B19F-D652-CC16-8E0D8DD3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BF110-54CE-183D-A5CB-B2516C73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6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0A01-5A6D-7644-6342-637D2EDD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E4ADA-0B1D-35FB-9CA7-FA700CBF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272BE-9FFC-0299-274A-DB65B75AD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AE54E-454D-DA47-CA2E-C0827AEB6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B1E31-06A6-7B6C-0389-28E7D33A0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F85E2-7AE3-CD84-B039-62AECF22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8148D-E996-E01D-8F18-D3763022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4F6D5-1632-0A3B-3B5B-D827F977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C17-E4D4-03D5-AC1C-F4DD3876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10B62-C395-9FA8-BB05-C16A6FD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A006C-A4BF-A7A3-D4AD-1FB02BD0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EE2A-69B7-2CB9-8B0E-C4B3C239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0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5E2F99-7764-F4A3-7154-6B058ECA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20673-0518-47A0-32D2-7310504C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2825-2656-E106-4AE1-4F53286E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4E7E-B797-18D0-A330-2FB12B4E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99ADE-8D7E-2132-42B5-F175DBD5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F721E-3E50-009F-99D0-46804CA50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2BEAE-4AF2-F542-9F3B-5E004EF5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19010-4A2A-7E83-A92A-B9FA82EA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76140-190B-F273-B48A-9F7E78CA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6C27-1075-A374-9204-3E6B8FF8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4C375-EACE-41EE-4800-D330C70B4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29F6C-1110-7DED-DACD-41453BA5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67870-F063-1459-12D5-8FFE7726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0339C-D58E-9EE7-1E21-E02BDA34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0D625-827D-14D6-6886-5EDD0848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0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9454A-9D61-06F3-4322-A287B12B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DDA8-5DA2-D384-E8A2-F6903056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27D0F-B2A9-6641-1550-3605DFAA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32F7-63EB-41C8-9E25-42DBFBE8359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FAE5-85E2-6A03-6F47-C5DA42EBF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A17DE-FE5D-5A2B-0676-C5D17AD63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E403-DAE6-4289-8B93-B89D914D8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all&#10;&#10;Description automatically generated">
            <a:extLst>
              <a:ext uri="{FF2B5EF4-FFF2-40B4-BE49-F238E27FC236}">
                <a16:creationId xmlns:a16="http://schemas.microsoft.com/office/drawing/2014/main" id="{8425F4AC-EABF-6474-565E-B939C0D04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person climbing a wall&#10;&#10;Description automatically generated">
            <a:extLst>
              <a:ext uri="{FF2B5EF4-FFF2-40B4-BE49-F238E27FC236}">
                <a16:creationId xmlns:a16="http://schemas.microsoft.com/office/drawing/2014/main" id="{C7A610A6-F75D-9076-12C9-667E246CC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POWERFUL:</a:t>
            </a:r>
            <a:br>
              <a:rPr lang="en-US" dirty="0"/>
            </a:br>
            <a:r>
              <a:rPr lang="en-US" sz="4000" dirty="0"/>
              <a:t>It Can Transform Who You 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659" y="2734962"/>
            <a:ext cx="12038926" cy="4123037"/>
          </a:xfrm>
        </p:spPr>
        <p:txBody>
          <a:bodyPr>
            <a:normAutofit fontScale="92500"/>
          </a:bodyPr>
          <a:lstStyle/>
          <a:p>
            <a:r>
              <a:rPr lang="en-US" dirty="0"/>
              <a:t>She was known as “Rahab, the harlot” (Josh. 2:1; 6:17, 25; Heb. 11:31; Jas. 2:25)</a:t>
            </a:r>
          </a:p>
          <a:p>
            <a:r>
              <a:rPr lang="en-US" dirty="0"/>
              <a:t>God used “harlotry” to portray the apostasy of His people (Ezek. 16, 23; Hosea)</a:t>
            </a:r>
          </a:p>
          <a:p>
            <a:r>
              <a:rPr lang="en-US" dirty="0"/>
              <a:t>Her faith in God transformed her out of the darkness of sin (like Paul, 1 Tim. 1:12-15)</a:t>
            </a:r>
          </a:p>
          <a:p>
            <a:r>
              <a:rPr lang="en-US" dirty="0"/>
              <a:t>One sin is as much sin as another and all sin separates from God (Isa. 59:1-2)</a:t>
            </a:r>
          </a:p>
          <a:p>
            <a:r>
              <a:rPr lang="en-US" dirty="0"/>
              <a:t>Yet, through faith and repentance:</a:t>
            </a:r>
          </a:p>
          <a:p>
            <a:pPr lvl="1"/>
            <a:r>
              <a:rPr lang="en-US" dirty="0"/>
              <a:t>The “manifold grace of God” (1 Pet. 4:10; cf. Eph. 2:5)</a:t>
            </a:r>
          </a:p>
          <a:p>
            <a:pPr lvl="1"/>
            <a:r>
              <a:rPr lang="en-US" dirty="0"/>
              <a:t>And “the precious blood of Christ” (1 Pet. 1:19; cf. Rev. 1:5)</a:t>
            </a:r>
          </a:p>
          <a:p>
            <a:pPr lvl="1"/>
            <a:r>
              <a:rPr lang="en-US" dirty="0"/>
              <a:t>Save us from sin (Heb. 9:15), transforming us into a new creature (2 Cor. 5:17)</a:t>
            </a:r>
          </a:p>
        </p:txBody>
      </p:sp>
    </p:spTree>
    <p:extLst>
      <p:ext uri="{BB962C8B-B14F-4D97-AF65-F5344CB8AC3E}">
        <p14:creationId xmlns:p14="http://schemas.microsoft.com/office/powerpoint/2010/main" val="16278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INFLEXIBLE:</a:t>
            </a:r>
            <a:br>
              <a:rPr lang="en-US" dirty="0"/>
            </a:br>
            <a:r>
              <a:rPr lang="en-US" sz="4000" dirty="0"/>
              <a:t>It Is Not Deterred By Faithlessness in Others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Rahab was living in a “defiled” land, which was getting ready to “vomit out its inhabitants” (Lev. 18:25)</a:t>
            </a:r>
          </a:p>
          <a:p>
            <a:r>
              <a:rPr lang="en-US" dirty="0"/>
              <a:t>The “iniquity” of the land was “full” and their punishment had come (Gen. 15:16)</a:t>
            </a:r>
          </a:p>
          <a:p>
            <a:r>
              <a:rPr lang="en-US" dirty="0"/>
              <a:t>But Rahab (1) had faith, which she (2) expressed and (3) lived (Josh. 2:9-13)</a:t>
            </a:r>
          </a:p>
          <a:p>
            <a:r>
              <a:rPr lang="en-US" dirty="0"/>
              <a:t>She was following in the footsteps of Lot (2 Pet. 2:6-9)</a:t>
            </a:r>
          </a:p>
          <a:p>
            <a:r>
              <a:rPr lang="en-US" dirty="0"/>
              <a:t>One who truly has faith in God:</a:t>
            </a:r>
          </a:p>
          <a:p>
            <a:pPr lvl="1"/>
            <a:r>
              <a:rPr lang="en-US" dirty="0"/>
              <a:t>Will “believe” even when others “mock” (Acts 17:32-34)</a:t>
            </a:r>
          </a:p>
          <a:p>
            <a:pPr lvl="1"/>
            <a:r>
              <a:rPr lang="en-US" dirty="0"/>
              <a:t>Will not follow a crowd to do evil (Ex. 23:2)</a:t>
            </a:r>
          </a:p>
          <a:p>
            <a:pPr lvl="1"/>
            <a:r>
              <a:rPr lang="en-US" dirty="0"/>
              <a:t>Will not hang around evil associations that corrupt good morals (1 Cor. 15:33)</a:t>
            </a:r>
          </a:p>
          <a:p>
            <a:pPr lvl="1"/>
            <a:r>
              <a:rPr lang="en-US" dirty="0"/>
              <a:t>Will not be conformed to this world and its evil allurements (Rom. 12:2)</a:t>
            </a:r>
          </a:p>
          <a:p>
            <a:pPr lvl="1"/>
            <a:r>
              <a:rPr lang="en-US" dirty="0"/>
              <a:t>Will let his light of righteousness constantly shine (Matt. 5:16; Phil. 2:15-16)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RATIONAL:</a:t>
            </a:r>
            <a:br>
              <a:rPr lang="en-US" dirty="0"/>
            </a:br>
            <a:r>
              <a:rPr lang="en-US" sz="4000" dirty="0"/>
              <a:t>It Is Based Upon Evidence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Rahab “HEARD” what the Lord had done (2:10a)</a:t>
            </a:r>
          </a:p>
          <a:p>
            <a:r>
              <a:rPr lang="en-US" dirty="0"/>
              <a:t>Rahab “HEARD” what the Lord did through His people (2:10b)</a:t>
            </a:r>
          </a:p>
          <a:p>
            <a:r>
              <a:rPr lang="en-US" dirty="0"/>
              <a:t>When “all the inhabitants of the land” HEARD these things:</a:t>
            </a:r>
          </a:p>
          <a:p>
            <a:pPr lvl="1"/>
            <a:r>
              <a:rPr lang="en-US" dirty="0"/>
              <a:t>“Terror” fell on them and they became “fainthearted” (2:9)</a:t>
            </a:r>
          </a:p>
          <a:p>
            <a:pPr lvl="1"/>
            <a:r>
              <a:rPr lang="en-US" dirty="0"/>
              <a:t>Their “hearts melted” and no “courage” remained (2:11)</a:t>
            </a:r>
          </a:p>
          <a:p>
            <a:pPr lvl="1"/>
            <a:r>
              <a:rPr lang="en-US" dirty="0"/>
              <a:t>All of this was fulfillment of prophecy (Ex. 15:14-16; 23:27; Deut. 2:25)</a:t>
            </a:r>
          </a:p>
          <a:p>
            <a:r>
              <a:rPr lang="en-US" dirty="0"/>
              <a:t>When Rahab HEARD, her faith in God was established and fortified (2:9, 11)</a:t>
            </a:r>
          </a:p>
          <a:p>
            <a:r>
              <a:rPr lang="en-US" dirty="0"/>
              <a:t>Faith in God is NOT a leap in the dark based upon speculation or hearsay</a:t>
            </a:r>
          </a:p>
          <a:p>
            <a:r>
              <a:rPr lang="en-US" dirty="0"/>
              <a:t>Faith in God is rooted in knowledge that is based upon real evidence (Rom. 10:17 + John 20:30-31 + 1 John 1:1-4; 5:20)</a:t>
            </a:r>
          </a:p>
        </p:txBody>
      </p:sp>
    </p:spTree>
    <p:extLst>
      <p:ext uri="{BB962C8B-B14F-4D97-AF65-F5344CB8AC3E}">
        <p14:creationId xmlns:p14="http://schemas.microsoft.com/office/powerpoint/2010/main" val="26566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OPERATIONAL:</a:t>
            </a:r>
            <a:br>
              <a:rPr lang="en-US" dirty="0"/>
            </a:br>
            <a:r>
              <a:rPr lang="en-US" sz="4000" dirty="0"/>
              <a:t>It Is Characterized By Active Obedience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Abraham and “likewise” Rahab as examples (Jas. 2:21, 25), James emphasizes that “faith without works is dead” (2:20, 26)</a:t>
            </a:r>
          </a:p>
          <a:p>
            <a:r>
              <a:rPr lang="en-US" dirty="0"/>
              <a:t>Faith “works together with works…by works faith is made perfect” (2:22)</a:t>
            </a:r>
          </a:p>
          <a:p>
            <a:r>
              <a:rPr lang="en-US" dirty="0"/>
              <a:t>Rahab risked her life to save God’s men (Josh. 2:1-7, 14)</a:t>
            </a:r>
          </a:p>
          <a:p>
            <a:r>
              <a:rPr lang="en-US" dirty="0"/>
              <a:t>Rahab had to meet the conditions of the spies in order for her family to be saved by the grace of God (Josh. 2:17-21; 6:17, 22-25)</a:t>
            </a:r>
          </a:p>
          <a:p>
            <a:r>
              <a:rPr lang="en-US" dirty="0"/>
              <a:t>Faith in one’s heart alone will not save (Jas. 2:14-26)</a:t>
            </a:r>
          </a:p>
          <a:p>
            <a:r>
              <a:rPr lang="en-US" dirty="0"/>
              <a:t>Saving faith will “do the will of God” (Matt. 7:21; Luke 8:21; John 14:15)</a:t>
            </a:r>
          </a:p>
        </p:txBody>
      </p:sp>
    </p:spTree>
    <p:extLst>
      <p:ext uri="{BB962C8B-B14F-4D97-AF65-F5344CB8AC3E}">
        <p14:creationId xmlns:p14="http://schemas.microsoft.com/office/powerpoint/2010/main" val="7803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EFFECTUAL:</a:t>
            </a:r>
            <a:br>
              <a:rPr lang="en-US" dirty="0"/>
            </a:br>
            <a:r>
              <a:rPr lang="en-US" sz="4000" dirty="0"/>
              <a:t>It Is Rewarded By God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Rahab and other </a:t>
            </a:r>
            <a:r>
              <a:rPr lang="en-US" dirty="0"/>
              <a:t>faith-filled family members were saved by God (Josh. 6:25)</a:t>
            </a:r>
          </a:p>
          <a:p>
            <a:r>
              <a:rPr lang="en-US" dirty="0"/>
              <a:t>Rahab dwelt safely and faithfully among God’s people (Josh. 6:25)</a:t>
            </a:r>
          </a:p>
          <a:p>
            <a:r>
              <a:rPr lang="en-US" dirty="0"/>
              <a:t>Rahab married a Jew named Salmon and was the great-great-grandmother of David and was an ancestor of Jesus Christ Himself (Matt. 1:4-5, 16)</a:t>
            </a:r>
          </a:p>
          <a:p>
            <a:r>
              <a:rPr lang="en-US" dirty="0"/>
              <a:t>Rahab is remembered in the N.T. for her faith (Heb. 11:31; Jas. 2:25)</a:t>
            </a:r>
          </a:p>
        </p:txBody>
      </p:sp>
    </p:spTree>
    <p:extLst>
      <p:ext uri="{BB962C8B-B14F-4D97-AF65-F5344CB8AC3E}">
        <p14:creationId xmlns:p14="http://schemas.microsoft.com/office/powerpoint/2010/main" val="19903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IMPACTFUL:</a:t>
            </a:r>
            <a:br>
              <a:rPr lang="en-US" dirty="0"/>
            </a:br>
            <a:r>
              <a:rPr lang="en-US" sz="4000" dirty="0"/>
              <a:t>It Makes One’s House a Safe House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Rahab made one request: Save everyone in my family, in my house (Josh. 2:12-13)</a:t>
            </a:r>
          </a:p>
          <a:p>
            <a:r>
              <a:rPr lang="en-US" dirty="0"/>
              <a:t>Is your house a moral haven in the midst of this corrupt world (Rom. 12:2; Jas. 4:4)?</a:t>
            </a:r>
          </a:p>
          <a:p>
            <a:r>
              <a:rPr lang="en-US" dirty="0"/>
              <a:t>Do you let sin and its influences into your home (Mark 7:21-23; 1 John 2:15-17)?</a:t>
            </a:r>
          </a:p>
          <a:p>
            <a:r>
              <a:rPr lang="en-US" dirty="0"/>
              <a:t>Does your home have heavenward priorities that are uncompromisable (Phil. 3:20)?</a:t>
            </a:r>
          </a:p>
          <a:p>
            <a:r>
              <a:rPr lang="en-US" dirty="0"/>
              <a:t>Do faith, hope, love, truth, holiness, worship and prayer dominate in your home?</a:t>
            </a:r>
          </a:p>
          <a:p>
            <a:r>
              <a:rPr lang="en-US" dirty="0"/>
              <a:t>If only one home was going to be saved in this city, would it be yours?</a:t>
            </a:r>
          </a:p>
        </p:txBody>
      </p:sp>
    </p:spTree>
    <p:extLst>
      <p:ext uri="{BB962C8B-B14F-4D97-AF65-F5344CB8AC3E}">
        <p14:creationId xmlns:p14="http://schemas.microsoft.com/office/powerpoint/2010/main" val="35990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F408-7F8B-5D7C-6320-DA83F128A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Bible Faith Is INSTRUCTIONAL:</a:t>
            </a:r>
            <a:br>
              <a:rPr lang="en-US" dirty="0"/>
            </a:br>
            <a:r>
              <a:rPr lang="en-US" sz="4000" dirty="0"/>
              <a:t>It Makes One’s House a Safe House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70837-F96A-F3D0-DD55-75872E4A0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did not destroy Jericho until this woman of faith had the opportunity to save herself and her family</a:t>
            </a:r>
          </a:p>
          <a:p>
            <a:r>
              <a:rPr lang="en-US" dirty="0"/>
              <a:t>God did not destroy Sodom until righteous Lot had the opportunity to save himself and his family (Gen. 19:22)</a:t>
            </a:r>
          </a:p>
          <a:p>
            <a:r>
              <a:rPr lang="en-US" dirty="0"/>
              <a:t>God would not destroy Nineveh until they were given an opportunity to believe and repent (Jonah 3:4-5; 4:2)</a:t>
            </a:r>
          </a:p>
          <a:p>
            <a:r>
              <a:rPr lang="en-US" dirty="0"/>
              <a:t>God’s “longsuffering” today “is salvation,” for God </a:t>
            </a:r>
            <a:r>
              <a:rPr lang="en-US"/>
              <a:t>is “not willing that any should perish but that all should come to repentance” (2 Pet. </a:t>
            </a:r>
            <a:r>
              <a:rPr lang="en-US" dirty="0"/>
              <a:t>3:9, 15)</a:t>
            </a:r>
          </a:p>
        </p:txBody>
      </p:sp>
    </p:spTree>
    <p:extLst>
      <p:ext uri="{BB962C8B-B14F-4D97-AF65-F5344CB8AC3E}">
        <p14:creationId xmlns:p14="http://schemas.microsoft.com/office/powerpoint/2010/main" val="20048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966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Bible Faith Is POWERFUL: It Can Transform Who You Are</vt:lpstr>
      <vt:lpstr>Bible Faith Is INFLEXIBLE: It Is Not Deterred By Faithlessness in Others</vt:lpstr>
      <vt:lpstr>Bible Faith Is RATIONAL: It Is Based Upon Evidence </vt:lpstr>
      <vt:lpstr>Bible Faith Is OPERATIONAL: It Is Characterized By Active Obedience </vt:lpstr>
      <vt:lpstr>Bible Faith Is EFFECTUAL: It Is Rewarded By God</vt:lpstr>
      <vt:lpstr>Bible Faith Is IMPACTFUL: It Makes One’s House a Safe House</vt:lpstr>
      <vt:lpstr>Bible Faith Is INSTRUCTIONAL: It Makes One’s House a Safe House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2024-03-08T00:02:25Z</dcterms:created>
  <dcterms:modified xsi:type="dcterms:W3CDTF">2024-03-10T12:33:12Z</dcterms:modified>
</cp:coreProperties>
</file>