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1" r:id="rId2"/>
    <p:sldId id="257" r:id="rId3"/>
    <p:sldId id="266" r:id="rId4"/>
    <p:sldId id="305" r:id="rId5"/>
    <p:sldId id="309" r:id="rId6"/>
    <p:sldId id="316" r:id="rId7"/>
    <p:sldId id="306" r:id="rId8"/>
    <p:sldId id="310" r:id="rId9"/>
    <p:sldId id="311" r:id="rId10"/>
    <p:sldId id="315" r:id="rId11"/>
    <p:sldId id="314" r:id="rId12"/>
    <p:sldId id="313" r:id="rId13"/>
    <p:sldId id="312" r:id="rId14"/>
    <p:sldId id="307" r:id="rId15"/>
    <p:sldId id="308"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DC0"/>
    <a:srgbClr val="D2D6C6"/>
    <a:srgbClr val="A1A396"/>
    <a:srgbClr val="4E5157"/>
    <a:srgbClr val="AAA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2"/>
    <p:restoredTop sz="81127"/>
  </p:normalViewPr>
  <p:slideViewPr>
    <p:cSldViewPr snapToGrid="0">
      <p:cViewPr varScale="1">
        <p:scale>
          <a:sx n="90" d="100"/>
          <a:sy n="90" d="100"/>
        </p:scale>
        <p:origin x="14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52DCA6B-1BD9-884B-8C2B-56E6AE4BC73B}"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54198-DBA0-BE4B-8619-8230C722CFF4}" type="slidenum">
              <a:rPr lang="en-US" smtClean="0"/>
              <a:t>‹#›</a:t>
            </a:fld>
            <a:endParaRPr lang="en-US"/>
          </a:p>
        </p:txBody>
      </p:sp>
    </p:spTree>
    <p:extLst>
      <p:ext uri="{BB962C8B-B14F-4D97-AF65-F5344CB8AC3E}">
        <p14:creationId xmlns:p14="http://schemas.microsoft.com/office/powerpoint/2010/main" val="99112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1</a:t>
            </a:fld>
            <a:endParaRPr lang="en-US"/>
          </a:p>
        </p:txBody>
      </p:sp>
    </p:spTree>
    <p:extLst>
      <p:ext uri="{BB962C8B-B14F-4D97-AF65-F5344CB8AC3E}">
        <p14:creationId xmlns:p14="http://schemas.microsoft.com/office/powerpoint/2010/main" val="305156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Galatians 5:19–21 (NKJV)</a:t>
            </a:r>
          </a:p>
          <a:p>
            <a:r>
              <a:rPr lang="en-US" baseline="30000" dirty="0">
                <a:effectLst/>
                <a:latin typeface="Helvetica" pitchFamily="2" charset="0"/>
              </a:rPr>
              <a:t>19 </a:t>
            </a:r>
            <a:r>
              <a:rPr lang="en-US" dirty="0">
                <a:effectLst/>
                <a:latin typeface="Helvetica" pitchFamily="2" charset="0"/>
              </a:rPr>
              <a:t>Now the works of the flesh are evident, which are: adultery, fornication, uncleanness, lewdness, </a:t>
            </a:r>
            <a:r>
              <a:rPr lang="en-US" baseline="30000" dirty="0">
                <a:effectLst/>
                <a:latin typeface="Helvetica" pitchFamily="2" charset="0"/>
              </a:rPr>
              <a:t>20 </a:t>
            </a:r>
            <a:r>
              <a:rPr lang="en-US" dirty="0">
                <a:effectLst/>
                <a:latin typeface="Helvetica" pitchFamily="2" charset="0"/>
              </a:rPr>
              <a:t>idolatry, sorcery, hatred, contentions, jealousies, outbursts of wrath, selfish ambitions, dissensions, heresies, </a:t>
            </a:r>
            <a:r>
              <a:rPr lang="en-US" baseline="30000" dirty="0">
                <a:effectLst/>
                <a:latin typeface="Helvetica" pitchFamily="2" charset="0"/>
              </a:rPr>
              <a:t>21 </a:t>
            </a:r>
            <a:r>
              <a:rPr lang="en-US" dirty="0">
                <a:effectLst/>
                <a:latin typeface="Helvetica" pitchFamily="2" charset="0"/>
              </a:rPr>
              <a:t>envy, murders, drunkenness, revelries, and the like; of which I tell you beforehand, just as I also told </a:t>
            </a:r>
            <a:r>
              <a:rPr lang="en-US" i="1" dirty="0">
                <a:effectLst/>
                <a:latin typeface="Helvetica" pitchFamily="2" charset="0"/>
              </a:rPr>
              <a:t>you</a:t>
            </a:r>
            <a:r>
              <a:rPr lang="en-US" dirty="0">
                <a:effectLst/>
                <a:latin typeface="Helvetica" pitchFamily="2" charset="0"/>
              </a:rPr>
              <a:t> in time past, that those who practice such things will not inherit the kingdom of God.</a:t>
            </a:r>
          </a:p>
          <a:p>
            <a:endParaRPr lang="en-US" dirty="0">
              <a:effectLst/>
              <a:latin typeface="Helvetica" pitchFamily="2" charset="0"/>
            </a:endParaRPr>
          </a:p>
          <a:p>
            <a:r>
              <a:rPr lang="en-US" dirty="0">
                <a:effectLst/>
                <a:latin typeface="Helvetica" pitchFamily="2" charset="0"/>
              </a:rPr>
              <a:t>Ephesians 4:29 (NKJV)</a:t>
            </a:r>
          </a:p>
          <a:p>
            <a:r>
              <a:rPr lang="en-US" baseline="30000" dirty="0">
                <a:effectLst/>
                <a:latin typeface="Helvetica" pitchFamily="2" charset="0"/>
              </a:rPr>
              <a:t>29 </a:t>
            </a:r>
            <a:r>
              <a:rPr lang="en-US" dirty="0">
                <a:effectLst/>
                <a:latin typeface="Helvetica" pitchFamily="2" charset="0"/>
              </a:rPr>
              <a:t>Let no corrupt word proceed out of your mouth, but what is good for necessary edification, that it may impart grace to the hearers.</a:t>
            </a:r>
          </a:p>
          <a:p>
            <a:endParaRPr lang="en-US" dirty="0">
              <a:effectLst/>
              <a:latin typeface="Helvetica" pitchFamily="2" charset="0"/>
            </a:endParaRPr>
          </a:p>
          <a:p>
            <a:r>
              <a:rPr lang="en-US" dirty="0">
                <a:effectLst/>
                <a:latin typeface="Helvetica" pitchFamily="2" charset="0"/>
              </a:rPr>
              <a:t>Mark 7:21 (NKJV)</a:t>
            </a:r>
          </a:p>
          <a:p>
            <a:r>
              <a:rPr lang="en-US" baseline="30000" dirty="0">
                <a:solidFill>
                  <a:srgbClr val="000000"/>
                </a:solidFill>
                <a:effectLst/>
                <a:latin typeface="Helvetica" pitchFamily="2" charset="0"/>
              </a:rPr>
              <a:t>21 </a:t>
            </a:r>
            <a:r>
              <a:rPr lang="en-US" dirty="0">
                <a:solidFill>
                  <a:srgbClr val="FF0000"/>
                </a:solidFill>
                <a:effectLst/>
                <a:latin typeface="Helvetica" pitchFamily="2" charset="0"/>
              </a:rPr>
              <a:t>For from within, out of the heart of men, proceed evil thoughts, adulteries, fornications, murders,</a:t>
            </a:r>
          </a:p>
          <a:p>
            <a:endParaRPr lang="en-US" dirty="0">
              <a:solidFill>
                <a:srgbClr val="FF0000"/>
              </a:solidFill>
              <a:effectLst/>
              <a:latin typeface="Helvetica" pitchFamily="2" charset="0"/>
            </a:endParaRPr>
          </a:p>
          <a:p>
            <a:r>
              <a:rPr lang="en-US" dirty="0">
                <a:effectLst/>
                <a:latin typeface="Helvetica" pitchFamily="2" charset="0"/>
              </a:rPr>
              <a:t>Philippians 4:6–7 (NKJV)</a:t>
            </a:r>
          </a:p>
          <a:p>
            <a:r>
              <a:rPr lang="en-US" baseline="30000" dirty="0">
                <a:effectLst/>
                <a:latin typeface="Helvetica" pitchFamily="2" charset="0"/>
              </a:rPr>
              <a:t>6 </a:t>
            </a:r>
            <a:r>
              <a:rPr lang="en-US" dirty="0">
                <a:effectLst/>
                <a:latin typeface="Helvetica" pitchFamily="2" charset="0"/>
              </a:rPr>
              <a:t>Be anxious for nothing, but in everything by prayer and supplication, with thanksgiving, let your requests be made known to God; </a:t>
            </a:r>
            <a:r>
              <a:rPr lang="en-US" baseline="30000" dirty="0">
                <a:effectLst/>
                <a:latin typeface="Helvetica" pitchFamily="2" charset="0"/>
              </a:rPr>
              <a:t>7 </a:t>
            </a:r>
            <a:r>
              <a:rPr lang="en-US" dirty="0">
                <a:effectLst/>
                <a:latin typeface="Helvetica" pitchFamily="2" charset="0"/>
              </a:rPr>
              <a:t>and the peace of God, which surpasses all understanding, will guard your hearts and minds through Christ Jesus.</a:t>
            </a:r>
          </a:p>
          <a:p>
            <a:endParaRPr lang="en-US" dirty="0">
              <a:solidFill>
                <a:srgbClr val="FF0000"/>
              </a:solidFill>
              <a:effectLst/>
              <a:latin typeface="Helvetica" pitchFamily="2" charset="0"/>
            </a:endParaRPr>
          </a:p>
          <a:p>
            <a:endParaRPr lang="en-US" dirty="0">
              <a:effectLst/>
              <a:latin typeface="Helvetica" pitchFamily="2" charset="0"/>
            </a:endParaRPr>
          </a:p>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fld id="{A4254198-DBA0-BE4B-8619-8230C722CFF4}" type="slidenum">
              <a:rPr lang="en-US" smtClean="0"/>
              <a:t>10</a:t>
            </a:fld>
            <a:endParaRPr lang="en-US"/>
          </a:p>
        </p:txBody>
      </p:sp>
    </p:spTree>
    <p:extLst>
      <p:ext uri="{BB962C8B-B14F-4D97-AF65-F5344CB8AC3E}">
        <p14:creationId xmlns:p14="http://schemas.microsoft.com/office/powerpoint/2010/main" val="412897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effectLst/>
                <a:latin typeface="Helvetica" pitchFamily="2" charset="0"/>
              </a:rPr>
              <a:t>Proverbs 14:34 (NKJV)</a:t>
            </a:r>
          </a:p>
          <a:p>
            <a:r>
              <a:rPr lang="en-US" baseline="30000" dirty="0">
                <a:effectLst/>
                <a:latin typeface="Helvetica" pitchFamily="2" charset="0"/>
              </a:rPr>
              <a:t>34</a:t>
            </a:r>
            <a:r>
              <a:rPr lang="en-US" dirty="0">
                <a:effectLst/>
                <a:latin typeface="Helvetica" pitchFamily="2" charset="0"/>
              </a:rPr>
              <a:t> Righteousness exalts a nation,</a:t>
            </a:r>
          </a:p>
          <a:p>
            <a:r>
              <a:rPr lang="en-US" dirty="0">
                <a:effectLst/>
                <a:latin typeface="Helvetica" pitchFamily="2" charset="0"/>
              </a:rPr>
              <a:t>But sin </a:t>
            </a:r>
            <a:r>
              <a:rPr lang="en-US" i="1" dirty="0">
                <a:effectLst/>
                <a:latin typeface="Helvetica" pitchFamily="2" charset="0"/>
              </a:rPr>
              <a:t>is</a:t>
            </a:r>
            <a:r>
              <a:rPr lang="en-US" dirty="0">
                <a:effectLst/>
                <a:latin typeface="Helvetica" pitchFamily="2" charset="0"/>
              </a:rPr>
              <a:t> a reproach to </a:t>
            </a:r>
            <a:r>
              <a:rPr lang="en-US" i="1" dirty="0">
                <a:effectLst/>
                <a:latin typeface="Helvetica" pitchFamily="2" charset="0"/>
              </a:rPr>
              <a:t>any</a:t>
            </a:r>
            <a:r>
              <a:rPr lang="en-US" dirty="0">
                <a:effectLst/>
                <a:latin typeface="Helvetica" pitchFamily="2" charset="0"/>
              </a:rPr>
              <a:t> people.</a:t>
            </a:r>
          </a:p>
          <a:p>
            <a:endParaRPr lang="en-US" dirty="0"/>
          </a:p>
          <a:p>
            <a:r>
              <a:rPr lang="en-US" dirty="0">
                <a:effectLst/>
                <a:latin typeface="Helvetica" pitchFamily="2" charset="0"/>
              </a:rPr>
              <a:t>Jude 6–7 (NKJV)</a:t>
            </a:r>
          </a:p>
          <a:p>
            <a:r>
              <a:rPr lang="en-US" baseline="30000" dirty="0">
                <a:effectLst/>
                <a:latin typeface="Helvetica" pitchFamily="2" charset="0"/>
              </a:rPr>
              <a:t>6 </a:t>
            </a:r>
            <a:r>
              <a:rPr lang="en-US" dirty="0">
                <a:effectLst/>
                <a:latin typeface="Helvetica" pitchFamily="2" charset="0"/>
              </a:rPr>
              <a:t>And the angels who did not keep their proper domain, but left their own abode, He has reserved in everlasting chains under darkness for the judgment of the great day; </a:t>
            </a:r>
            <a:r>
              <a:rPr lang="en-US" baseline="30000" dirty="0">
                <a:effectLst/>
                <a:latin typeface="Helvetica" pitchFamily="2" charset="0"/>
              </a:rPr>
              <a:t>7 </a:t>
            </a:r>
            <a:r>
              <a:rPr lang="en-US" dirty="0">
                <a:effectLst/>
                <a:latin typeface="Helvetica" pitchFamily="2" charset="0"/>
              </a:rPr>
              <a:t>as Sodom and Gomorrah, and the cities around them in a similar manner to these, having given themselves over to sexual immorality and gone after strange flesh, are set forth as an example, suffering the vengeance of eternal fire.</a:t>
            </a:r>
          </a:p>
          <a:p>
            <a:endParaRPr lang="en-US" dirty="0"/>
          </a:p>
          <a:p>
            <a:r>
              <a:rPr lang="en-US" dirty="0">
                <a:effectLst/>
                <a:latin typeface="Helvetica" pitchFamily="2" charset="0"/>
              </a:rPr>
              <a:t>Proverbs 19:26 (NKJV)</a:t>
            </a:r>
          </a:p>
          <a:p>
            <a:r>
              <a:rPr lang="en-US" baseline="30000" dirty="0">
                <a:effectLst/>
                <a:latin typeface="Helvetica" pitchFamily="2" charset="0"/>
              </a:rPr>
              <a:t>26</a:t>
            </a:r>
            <a:r>
              <a:rPr lang="en-US" dirty="0">
                <a:effectLst/>
                <a:latin typeface="Helvetica" pitchFamily="2" charset="0"/>
              </a:rPr>
              <a:t> He who mistreats </a:t>
            </a:r>
            <a:r>
              <a:rPr lang="en-US" i="1" dirty="0">
                <a:effectLst/>
                <a:latin typeface="Helvetica" pitchFamily="2" charset="0"/>
              </a:rPr>
              <a:t>his</a:t>
            </a:r>
            <a:r>
              <a:rPr lang="en-US" dirty="0">
                <a:effectLst/>
                <a:latin typeface="Helvetica" pitchFamily="2" charset="0"/>
              </a:rPr>
              <a:t> father </a:t>
            </a:r>
            <a:r>
              <a:rPr lang="en-US" i="1" dirty="0">
                <a:effectLst/>
                <a:latin typeface="Helvetica" pitchFamily="2" charset="0"/>
              </a:rPr>
              <a:t>and</a:t>
            </a:r>
            <a:r>
              <a:rPr lang="en-US" dirty="0">
                <a:effectLst/>
                <a:latin typeface="Helvetica" pitchFamily="2" charset="0"/>
              </a:rPr>
              <a:t> chases away </a:t>
            </a:r>
            <a:r>
              <a:rPr lang="en-US" i="1" dirty="0">
                <a:effectLst/>
                <a:latin typeface="Helvetica" pitchFamily="2" charset="0"/>
              </a:rPr>
              <a:t>his</a:t>
            </a:r>
            <a:r>
              <a:rPr lang="en-US" dirty="0">
                <a:effectLst/>
                <a:latin typeface="Helvetica" pitchFamily="2" charset="0"/>
              </a:rPr>
              <a:t> mother</a:t>
            </a:r>
          </a:p>
          <a:p>
            <a:r>
              <a:rPr lang="en-US" i="1" dirty="0">
                <a:effectLst/>
                <a:latin typeface="Helvetica" pitchFamily="2" charset="0"/>
              </a:rPr>
              <a:t>Is</a:t>
            </a:r>
            <a:r>
              <a:rPr lang="en-US" dirty="0">
                <a:effectLst/>
                <a:latin typeface="Helvetica" pitchFamily="2" charset="0"/>
              </a:rPr>
              <a:t> a son who causes shame and brings reproach.</a:t>
            </a:r>
          </a:p>
          <a:p>
            <a:endParaRPr lang="en-US" dirty="0">
              <a:effectLst/>
              <a:latin typeface="Helvetica" pitchFamily="2" charset="0"/>
            </a:endParaRPr>
          </a:p>
          <a:p>
            <a:r>
              <a:rPr lang="en-US" dirty="0">
                <a:effectLst/>
                <a:latin typeface="Helvetica" pitchFamily="2" charset="0"/>
              </a:rPr>
              <a:t>1 Timothy 6:1 (NKJV)</a:t>
            </a:r>
          </a:p>
          <a:p>
            <a:r>
              <a:rPr lang="en-US" b="1" i="1" dirty="0">
                <a:effectLst/>
                <a:latin typeface="Helvetica" pitchFamily="2" charset="0"/>
              </a:rPr>
              <a:t>6</a:t>
            </a:r>
            <a:r>
              <a:rPr lang="en-US" dirty="0">
                <a:effectLst/>
                <a:latin typeface="Helvetica" pitchFamily="2" charset="0"/>
              </a:rPr>
              <a:t> Let as many bondservants as are under the yoke count their own masters worthy of all honor, so that the name of God and </a:t>
            </a:r>
            <a:r>
              <a:rPr lang="en-US" i="1" dirty="0">
                <a:effectLst/>
                <a:latin typeface="Helvetica" pitchFamily="2" charset="0"/>
              </a:rPr>
              <a:t>His</a:t>
            </a:r>
            <a:r>
              <a:rPr lang="en-US" dirty="0">
                <a:effectLst/>
                <a:latin typeface="Helvetica" pitchFamily="2" charset="0"/>
              </a:rPr>
              <a:t> doctrine may not be blasphemed.</a:t>
            </a:r>
          </a:p>
          <a:p>
            <a:endParaRPr lang="en-US" dirty="0">
              <a:effectLst/>
              <a:latin typeface="Helvetica" pitchFamily="2" charset="0"/>
            </a:endParaRPr>
          </a:p>
          <a:p>
            <a:r>
              <a:rPr lang="en-US" dirty="0">
                <a:effectLst/>
                <a:latin typeface="Helvetica" pitchFamily="2" charset="0"/>
              </a:rPr>
              <a:t>Titus 2:1–5 (NKJV)</a:t>
            </a:r>
          </a:p>
          <a:p>
            <a:r>
              <a:rPr lang="en-US" b="1" i="1" dirty="0">
                <a:effectLst/>
                <a:latin typeface="Helvetica" pitchFamily="2" charset="0"/>
              </a:rPr>
              <a:t>2</a:t>
            </a:r>
            <a:r>
              <a:rPr lang="en-US" dirty="0">
                <a:effectLst/>
                <a:latin typeface="Helvetica" pitchFamily="2" charset="0"/>
              </a:rPr>
              <a:t> But as for you, speak the things which are proper for sound doctrine: </a:t>
            </a:r>
            <a:r>
              <a:rPr lang="en-US" baseline="30000" dirty="0">
                <a:effectLst/>
                <a:latin typeface="Helvetica" pitchFamily="2" charset="0"/>
              </a:rPr>
              <a:t>2 </a:t>
            </a:r>
            <a:r>
              <a:rPr lang="en-US" dirty="0">
                <a:effectLst/>
                <a:latin typeface="Helvetica" pitchFamily="2" charset="0"/>
              </a:rPr>
              <a:t>that the older men be sober, reverent, temperate, sound in faith, in love, in patience; </a:t>
            </a:r>
            <a:r>
              <a:rPr lang="en-US" baseline="30000" dirty="0">
                <a:effectLst/>
                <a:latin typeface="Helvetica" pitchFamily="2" charset="0"/>
              </a:rPr>
              <a:t>3 </a:t>
            </a:r>
            <a:r>
              <a:rPr lang="en-US" dirty="0">
                <a:effectLst/>
                <a:latin typeface="Helvetica" pitchFamily="2" charset="0"/>
              </a:rPr>
              <a:t>the older women likewise, that they be reverent in behavior, not slanderers, not given to much wine, teachers of good things—</a:t>
            </a:r>
            <a:r>
              <a:rPr lang="en-US" baseline="30000" dirty="0">
                <a:effectLst/>
                <a:latin typeface="Helvetica" pitchFamily="2" charset="0"/>
              </a:rPr>
              <a:t>4 </a:t>
            </a:r>
            <a:r>
              <a:rPr lang="en-US" dirty="0">
                <a:effectLst/>
                <a:latin typeface="Helvetica" pitchFamily="2" charset="0"/>
              </a:rPr>
              <a:t>that they admonish the young women to love their husbands, to love their children, </a:t>
            </a:r>
            <a:r>
              <a:rPr lang="en-US" baseline="30000" dirty="0">
                <a:effectLst/>
                <a:latin typeface="Helvetica" pitchFamily="2" charset="0"/>
              </a:rPr>
              <a:t>5 </a:t>
            </a:r>
            <a:r>
              <a:rPr lang="en-US" i="1" dirty="0">
                <a:effectLst/>
                <a:latin typeface="Helvetica" pitchFamily="2" charset="0"/>
              </a:rPr>
              <a:t>to be</a:t>
            </a:r>
            <a:r>
              <a:rPr lang="en-US" dirty="0">
                <a:effectLst/>
                <a:latin typeface="Helvetica" pitchFamily="2" charset="0"/>
              </a:rPr>
              <a:t> discreet, chaste, homemakers, good, obedient to their own husbands, that the word of God may not be blasphemed.</a:t>
            </a:r>
          </a:p>
          <a:p>
            <a:endParaRPr lang="en-US" dirty="0">
              <a:effectLst/>
              <a:latin typeface="Helvetica" pitchFamily="2" charset="0"/>
            </a:endParaRPr>
          </a:p>
          <a:p>
            <a:endParaRPr lang="en-US" dirty="0">
              <a:effectLst/>
              <a:latin typeface="Helvetica" pitchFamily="2" charset="0"/>
            </a:endParaRPr>
          </a:p>
          <a:p>
            <a:r>
              <a:rPr lang="en-US" dirty="0">
                <a:effectLst/>
                <a:latin typeface="Helvetica" pitchFamily="2" charset="0"/>
              </a:rPr>
              <a:t>Proverbs 6:32–33 (NKJV)</a:t>
            </a:r>
          </a:p>
          <a:p>
            <a:r>
              <a:rPr lang="en-US" baseline="30000" dirty="0">
                <a:effectLst/>
                <a:latin typeface="Helvetica" pitchFamily="2" charset="0"/>
              </a:rPr>
              <a:t>32</a:t>
            </a:r>
            <a:r>
              <a:rPr lang="en-US" dirty="0">
                <a:effectLst/>
                <a:latin typeface="Helvetica" pitchFamily="2" charset="0"/>
              </a:rPr>
              <a:t> Whoever commits adultery with a woman lacks understanding;</a:t>
            </a:r>
          </a:p>
          <a:p>
            <a:r>
              <a:rPr lang="en-US" dirty="0">
                <a:effectLst/>
                <a:latin typeface="Helvetica" pitchFamily="2" charset="0"/>
              </a:rPr>
              <a:t>He </a:t>
            </a:r>
            <a:r>
              <a:rPr lang="en-US" i="1" dirty="0">
                <a:effectLst/>
                <a:latin typeface="Helvetica" pitchFamily="2" charset="0"/>
              </a:rPr>
              <a:t>who</a:t>
            </a:r>
            <a:r>
              <a:rPr lang="en-US" dirty="0">
                <a:effectLst/>
                <a:latin typeface="Helvetica" pitchFamily="2" charset="0"/>
              </a:rPr>
              <a:t> does so destroys his own soul.</a:t>
            </a:r>
          </a:p>
          <a:p>
            <a:r>
              <a:rPr lang="en-US" baseline="30000" dirty="0">
                <a:effectLst/>
                <a:latin typeface="Helvetica" pitchFamily="2" charset="0"/>
              </a:rPr>
              <a:t>33</a:t>
            </a:r>
            <a:r>
              <a:rPr lang="en-US" dirty="0">
                <a:effectLst/>
                <a:latin typeface="Helvetica" pitchFamily="2" charset="0"/>
              </a:rPr>
              <a:t> Wounds and dishonor he will get,</a:t>
            </a:r>
          </a:p>
          <a:p>
            <a:r>
              <a:rPr lang="en-US" dirty="0">
                <a:effectLst/>
                <a:latin typeface="Helvetica" pitchFamily="2" charset="0"/>
              </a:rPr>
              <a:t>And his reproach will not be wiped away.</a:t>
            </a: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11</a:t>
            </a:fld>
            <a:endParaRPr lang="en-US"/>
          </a:p>
        </p:txBody>
      </p:sp>
    </p:spTree>
    <p:extLst>
      <p:ext uri="{BB962C8B-B14F-4D97-AF65-F5344CB8AC3E}">
        <p14:creationId xmlns:p14="http://schemas.microsoft.com/office/powerpoint/2010/main" val="2689526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12</a:t>
            </a:fld>
            <a:endParaRPr lang="en-US"/>
          </a:p>
        </p:txBody>
      </p:sp>
    </p:spTree>
    <p:extLst>
      <p:ext uri="{BB962C8B-B14F-4D97-AF65-F5344CB8AC3E}">
        <p14:creationId xmlns:p14="http://schemas.microsoft.com/office/powerpoint/2010/main" val="277959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13</a:t>
            </a:fld>
            <a:endParaRPr lang="en-US"/>
          </a:p>
        </p:txBody>
      </p:sp>
    </p:spTree>
    <p:extLst>
      <p:ext uri="{BB962C8B-B14F-4D97-AF65-F5344CB8AC3E}">
        <p14:creationId xmlns:p14="http://schemas.microsoft.com/office/powerpoint/2010/main" val="121367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14</a:t>
            </a:fld>
            <a:endParaRPr lang="en-US"/>
          </a:p>
        </p:txBody>
      </p:sp>
    </p:spTree>
    <p:extLst>
      <p:ext uri="{BB962C8B-B14F-4D97-AF65-F5344CB8AC3E}">
        <p14:creationId xmlns:p14="http://schemas.microsoft.com/office/powerpoint/2010/main" val="2155288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Ephesians 6:10–20 (NKJV)</a:t>
            </a:r>
          </a:p>
          <a:p>
            <a:r>
              <a:rPr lang="en-US" baseline="30000" dirty="0">
                <a:effectLst/>
                <a:latin typeface="Helvetica" pitchFamily="2" charset="0"/>
              </a:rPr>
              <a:t>10 </a:t>
            </a:r>
            <a:r>
              <a:rPr lang="en-US" dirty="0">
                <a:effectLst/>
                <a:latin typeface="Helvetica" pitchFamily="2" charset="0"/>
              </a:rPr>
              <a:t>Finally, my brethren, be strong in the Lord and in the power of His might. </a:t>
            </a:r>
            <a:r>
              <a:rPr lang="en-US" baseline="30000" dirty="0">
                <a:effectLst/>
                <a:latin typeface="Helvetica" pitchFamily="2" charset="0"/>
              </a:rPr>
              <a:t>11 </a:t>
            </a:r>
            <a:r>
              <a:rPr lang="en-US" dirty="0">
                <a:effectLst/>
                <a:latin typeface="Helvetica" pitchFamily="2" charset="0"/>
              </a:rPr>
              <a:t>Put on the whole armor of God, that you may be able to stand against the wiles of the devil. </a:t>
            </a:r>
            <a:r>
              <a:rPr lang="en-US" baseline="30000" dirty="0">
                <a:effectLst/>
                <a:latin typeface="Helvetica" pitchFamily="2" charset="0"/>
              </a:rPr>
              <a:t>12 </a:t>
            </a:r>
            <a:r>
              <a:rPr lang="en-US" dirty="0">
                <a:effectLst/>
                <a:latin typeface="Helvetica" pitchFamily="2" charset="0"/>
              </a:rPr>
              <a:t>For we do not wrestle against flesh and blood, but against principalities, against powers, against the rulers of the darkness of this age, against spiritual </a:t>
            </a:r>
            <a:r>
              <a:rPr lang="en-US" i="1" dirty="0">
                <a:effectLst/>
                <a:latin typeface="Helvetica" pitchFamily="2" charset="0"/>
              </a:rPr>
              <a:t>hosts</a:t>
            </a:r>
            <a:r>
              <a:rPr lang="en-US" dirty="0">
                <a:effectLst/>
                <a:latin typeface="Helvetica" pitchFamily="2" charset="0"/>
              </a:rPr>
              <a:t> of wickedness in the heavenly </a:t>
            </a:r>
            <a:r>
              <a:rPr lang="en-US" i="1" dirty="0">
                <a:effectLst/>
                <a:latin typeface="Helvetica" pitchFamily="2" charset="0"/>
              </a:rPr>
              <a:t>places</a:t>
            </a:r>
            <a:r>
              <a:rPr lang="en-US" dirty="0">
                <a:effectLst/>
                <a:latin typeface="Helvetica" pitchFamily="2" charset="0"/>
              </a:rPr>
              <a:t>. </a:t>
            </a:r>
            <a:r>
              <a:rPr lang="en-US" baseline="30000" dirty="0">
                <a:effectLst/>
                <a:latin typeface="Helvetica" pitchFamily="2" charset="0"/>
              </a:rPr>
              <a:t>13 </a:t>
            </a:r>
            <a:r>
              <a:rPr lang="en-US" dirty="0">
                <a:effectLst/>
                <a:latin typeface="Helvetica" pitchFamily="2" charset="0"/>
              </a:rPr>
              <a:t>Therefore take up the whole armor of God, that you may be able to withstand in the evil day, and having done all, to stand.</a:t>
            </a:r>
          </a:p>
          <a:p>
            <a:r>
              <a:rPr lang="en-US" baseline="30000" dirty="0">
                <a:effectLst/>
                <a:latin typeface="Helvetica" pitchFamily="2" charset="0"/>
              </a:rPr>
              <a:t>14 </a:t>
            </a:r>
            <a:r>
              <a:rPr lang="en-US" dirty="0">
                <a:effectLst/>
                <a:latin typeface="Helvetica" pitchFamily="2" charset="0"/>
              </a:rPr>
              <a:t>Stand therefore, having girded your waist with truth, having put on the breastplate of righteousness, </a:t>
            </a:r>
            <a:r>
              <a:rPr lang="en-US" baseline="30000" dirty="0">
                <a:effectLst/>
                <a:latin typeface="Helvetica" pitchFamily="2" charset="0"/>
              </a:rPr>
              <a:t>15 </a:t>
            </a:r>
            <a:r>
              <a:rPr lang="en-US" dirty="0">
                <a:effectLst/>
                <a:latin typeface="Helvetica" pitchFamily="2" charset="0"/>
              </a:rPr>
              <a:t>and having shod your feet with the preparation of the gospel of peace; </a:t>
            </a:r>
            <a:r>
              <a:rPr lang="en-US" baseline="30000" dirty="0">
                <a:effectLst/>
                <a:latin typeface="Helvetica" pitchFamily="2" charset="0"/>
              </a:rPr>
              <a:t>16 </a:t>
            </a:r>
            <a:r>
              <a:rPr lang="en-US" dirty="0">
                <a:effectLst/>
                <a:latin typeface="Helvetica" pitchFamily="2" charset="0"/>
              </a:rPr>
              <a:t>above all, taking the shield of faith with which you will be able to quench all the fiery darts of the wicked one. </a:t>
            </a:r>
            <a:r>
              <a:rPr lang="en-US" baseline="30000" dirty="0">
                <a:effectLst/>
                <a:latin typeface="Helvetica" pitchFamily="2" charset="0"/>
              </a:rPr>
              <a:t>17 </a:t>
            </a:r>
            <a:r>
              <a:rPr lang="en-US" dirty="0">
                <a:effectLst/>
                <a:latin typeface="Helvetica" pitchFamily="2" charset="0"/>
              </a:rPr>
              <a:t>And take the helmet of salvation, and the sword of the Spirit, which is the word of God; </a:t>
            </a:r>
            <a:r>
              <a:rPr lang="en-US" baseline="30000" dirty="0">
                <a:effectLst/>
                <a:latin typeface="Helvetica" pitchFamily="2" charset="0"/>
              </a:rPr>
              <a:t>18 </a:t>
            </a:r>
            <a:r>
              <a:rPr lang="en-US" dirty="0">
                <a:effectLst/>
                <a:latin typeface="Helvetica" pitchFamily="2" charset="0"/>
              </a:rPr>
              <a:t>praying always with all prayer and supplication in the Spirit, being watchful to this end with all perseverance and supplication for all the saints—</a:t>
            </a:r>
            <a:r>
              <a:rPr lang="en-US" baseline="30000" dirty="0">
                <a:effectLst/>
                <a:latin typeface="Helvetica" pitchFamily="2" charset="0"/>
              </a:rPr>
              <a:t>19 </a:t>
            </a:r>
            <a:r>
              <a:rPr lang="en-US" dirty="0">
                <a:effectLst/>
                <a:latin typeface="Helvetica" pitchFamily="2" charset="0"/>
              </a:rPr>
              <a:t>and for me, that utterance may be given to me, that I may open my mouth boldly to make known the mystery of the gospel, </a:t>
            </a:r>
            <a:r>
              <a:rPr lang="en-US" baseline="30000" dirty="0">
                <a:effectLst/>
                <a:latin typeface="Helvetica" pitchFamily="2" charset="0"/>
              </a:rPr>
              <a:t>20 </a:t>
            </a:r>
            <a:r>
              <a:rPr lang="en-US" dirty="0">
                <a:effectLst/>
                <a:latin typeface="Helvetica" pitchFamily="2" charset="0"/>
              </a:rPr>
              <a:t>for which I am an ambassador in chains; that in it I may speak boldly, as I ought to speak.</a:t>
            </a: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15</a:t>
            </a:fld>
            <a:endParaRPr lang="en-US"/>
          </a:p>
        </p:txBody>
      </p:sp>
    </p:spTree>
    <p:extLst>
      <p:ext uri="{BB962C8B-B14F-4D97-AF65-F5344CB8AC3E}">
        <p14:creationId xmlns:p14="http://schemas.microsoft.com/office/powerpoint/2010/main" val="1463028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16</a:t>
            </a:fld>
            <a:endParaRPr lang="en-US"/>
          </a:p>
        </p:txBody>
      </p:sp>
    </p:spTree>
    <p:extLst>
      <p:ext uri="{BB962C8B-B14F-4D97-AF65-F5344CB8AC3E}">
        <p14:creationId xmlns:p14="http://schemas.microsoft.com/office/powerpoint/2010/main" val="48132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2</a:t>
            </a:fld>
            <a:endParaRPr lang="en-US"/>
          </a:p>
        </p:txBody>
      </p:sp>
    </p:spTree>
    <p:extLst>
      <p:ext uri="{BB962C8B-B14F-4D97-AF65-F5344CB8AC3E}">
        <p14:creationId xmlns:p14="http://schemas.microsoft.com/office/powerpoint/2010/main" val="395044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3</a:t>
            </a:fld>
            <a:endParaRPr lang="en-US"/>
          </a:p>
        </p:txBody>
      </p:sp>
    </p:spTree>
    <p:extLst>
      <p:ext uri="{BB962C8B-B14F-4D97-AF65-F5344CB8AC3E}">
        <p14:creationId xmlns:p14="http://schemas.microsoft.com/office/powerpoint/2010/main" val="308952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4</a:t>
            </a:fld>
            <a:endParaRPr lang="en-US"/>
          </a:p>
        </p:txBody>
      </p:sp>
    </p:spTree>
    <p:extLst>
      <p:ext uri="{BB962C8B-B14F-4D97-AF65-F5344CB8AC3E}">
        <p14:creationId xmlns:p14="http://schemas.microsoft.com/office/powerpoint/2010/main" val="408643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 7:11-13 </a:t>
            </a:r>
            <a:endParaRPr lang="en-US" dirty="0">
              <a:effectLst/>
              <a:latin typeface="Helvetica" pitchFamily="2" charset="0"/>
            </a:endParaRPr>
          </a:p>
          <a:p>
            <a:r>
              <a:rPr lang="en-US" baseline="30000" dirty="0">
                <a:effectLst/>
                <a:latin typeface="Helvetica" pitchFamily="2" charset="0"/>
              </a:rPr>
              <a:t>11 </a:t>
            </a:r>
            <a:r>
              <a:rPr lang="en-US" dirty="0">
                <a:effectLst/>
                <a:latin typeface="Helvetica" pitchFamily="2" charset="0"/>
              </a:rPr>
              <a:t>For sin, taking occasion by the commandment, deceived me, and by it killed </a:t>
            </a:r>
            <a:r>
              <a:rPr lang="en-US" i="1" dirty="0">
                <a:effectLst/>
                <a:latin typeface="Helvetica" pitchFamily="2" charset="0"/>
              </a:rPr>
              <a:t>me</a:t>
            </a:r>
            <a:r>
              <a:rPr lang="en-US" dirty="0">
                <a:effectLst/>
                <a:latin typeface="Helvetica" pitchFamily="2" charset="0"/>
              </a:rPr>
              <a:t>. </a:t>
            </a:r>
            <a:r>
              <a:rPr lang="en-US" baseline="30000" dirty="0">
                <a:effectLst/>
                <a:latin typeface="Helvetica" pitchFamily="2" charset="0"/>
              </a:rPr>
              <a:t>12 </a:t>
            </a:r>
            <a:r>
              <a:rPr lang="en-US" dirty="0">
                <a:effectLst/>
                <a:latin typeface="Helvetica" pitchFamily="2" charset="0"/>
              </a:rPr>
              <a:t>Therefore the law </a:t>
            </a:r>
            <a:r>
              <a:rPr lang="en-US" i="1" dirty="0">
                <a:effectLst/>
                <a:latin typeface="Helvetica" pitchFamily="2" charset="0"/>
              </a:rPr>
              <a:t>is</a:t>
            </a:r>
            <a:r>
              <a:rPr lang="en-US" dirty="0">
                <a:effectLst/>
                <a:latin typeface="Helvetica" pitchFamily="2" charset="0"/>
              </a:rPr>
              <a:t> holy, and the commandment holy and just and good.</a:t>
            </a:r>
          </a:p>
          <a:p>
            <a:r>
              <a:rPr lang="en-US" baseline="30000" dirty="0">
                <a:effectLst/>
                <a:latin typeface="Helvetica" pitchFamily="2" charset="0"/>
              </a:rPr>
              <a:t>13 </a:t>
            </a:r>
            <a:r>
              <a:rPr lang="en-US" dirty="0">
                <a:effectLst/>
                <a:latin typeface="Helvetica" pitchFamily="2" charset="0"/>
              </a:rPr>
              <a:t>Has then what is good become death to me? Certainly not! But sin, that it might appear sin, was producing death in me through what is good, so that sin through the commandment might become exceedingly sinful.</a:t>
            </a:r>
          </a:p>
          <a:p>
            <a:endParaRPr lang="en-US" dirty="0">
              <a:effectLst/>
              <a:latin typeface="Helvetica" pitchFamily="2" charset="0"/>
            </a:endParaRPr>
          </a:p>
          <a:p>
            <a:r>
              <a:rPr lang="en-US" dirty="0">
                <a:effectLst/>
                <a:latin typeface="Helvetica" pitchFamily="2" charset="0"/>
              </a:rPr>
              <a:t>Romans 12:9 (NKJV)</a:t>
            </a:r>
          </a:p>
          <a:p>
            <a:r>
              <a:rPr lang="en-US" baseline="30000" dirty="0">
                <a:effectLst/>
                <a:latin typeface="Helvetica" pitchFamily="2" charset="0"/>
              </a:rPr>
              <a:t>9 </a:t>
            </a:r>
            <a:r>
              <a:rPr lang="en-US" i="1" dirty="0">
                <a:effectLst/>
                <a:latin typeface="Helvetica" pitchFamily="2" charset="0"/>
              </a:rPr>
              <a:t>Let</a:t>
            </a:r>
            <a:r>
              <a:rPr lang="en-US" dirty="0">
                <a:effectLst/>
                <a:latin typeface="Helvetica" pitchFamily="2" charset="0"/>
              </a:rPr>
              <a:t> love </a:t>
            </a:r>
            <a:r>
              <a:rPr lang="en-US" i="1" dirty="0">
                <a:effectLst/>
                <a:latin typeface="Helvetica" pitchFamily="2" charset="0"/>
              </a:rPr>
              <a:t>be</a:t>
            </a:r>
            <a:r>
              <a:rPr lang="en-US" dirty="0">
                <a:effectLst/>
                <a:latin typeface="Helvetica" pitchFamily="2" charset="0"/>
              </a:rPr>
              <a:t> without hypocrisy. Abhor what is evil. Cling to what is good.</a:t>
            </a:r>
          </a:p>
          <a:p>
            <a:endParaRPr lang="en-US" dirty="0">
              <a:effectLst/>
              <a:latin typeface="Helvetica" pitchFamily="2" charset="0"/>
            </a:endParaRPr>
          </a:p>
          <a:p>
            <a:pPr marL="0" marR="0">
              <a:lnSpc>
                <a:spcPct val="115000"/>
              </a:lnSpc>
              <a:spcBef>
                <a:spcPts val="0"/>
              </a:spcBef>
              <a:spcAft>
                <a:spcPts val="1000"/>
              </a:spcAft>
            </a:pPr>
            <a:r>
              <a:rPr lang="en-US" sz="1200" dirty="0">
                <a:effectLst/>
                <a:latin typeface="Helvetica" pitchFamily="2" charset="0"/>
              </a:rPr>
              <a:t>Isaiah 1:16 (NKJV) </a:t>
            </a:r>
          </a:p>
          <a:p>
            <a:pPr marL="457200" marR="0" indent="-457200">
              <a:lnSpc>
                <a:spcPct val="115000"/>
              </a:lnSpc>
              <a:spcBef>
                <a:spcPts val="900"/>
              </a:spcBef>
              <a:spcAft>
                <a:spcPts val="1000"/>
              </a:spcAft>
              <a:tabLst>
                <a:tab pos="228600" algn="l"/>
              </a:tabLst>
            </a:pPr>
            <a:r>
              <a:rPr lang="en-US" sz="1200" baseline="30000" dirty="0">
                <a:effectLst/>
                <a:latin typeface="Helvetica" pitchFamily="2" charset="0"/>
              </a:rPr>
              <a:t>16</a:t>
            </a:r>
            <a:r>
              <a:rPr lang="en-US" sz="1200" dirty="0">
                <a:effectLst/>
                <a:latin typeface="Helvetica" pitchFamily="2" charset="0"/>
              </a:rPr>
              <a:t>	“Wash yourselves, make yourselves clean; </a:t>
            </a:r>
          </a:p>
          <a:p>
            <a:pPr marL="457200" marR="0" indent="-228600">
              <a:lnSpc>
                <a:spcPct val="115000"/>
              </a:lnSpc>
              <a:spcBef>
                <a:spcPts val="0"/>
              </a:spcBef>
              <a:spcAft>
                <a:spcPts val="1000"/>
              </a:spcAft>
            </a:pPr>
            <a:r>
              <a:rPr lang="en-US" sz="1200" dirty="0">
                <a:effectLst/>
                <a:latin typeface="Helvetica" pitchFamily="2" charset="0"/>
              </a:rPr>
              <a:t>Put away the evil of your doings from before My eyes. </a:t>
            </a:r>
          </a:p>
          <a:p>
            <a:pPr marL="457200" marR="0" indent="-228600">
              <a:lnSpc>
                <a:spcPct val="115000"/>
              </a:lnSpc>
              <a:spcBef>
                <a:spcPts val="0"/>
              </a:spcBef>
              <a:spcAft>
                <a:spcPts val="1000"/>
              </a:spcAft>
            </a:pPr>
            <a:r>
              <a:rPr lang="en-US" sz="1200" dirty="0">
                <a:effectLst/>
                <a:latin typeface="Helvetica" pitchFamily="2" charset="0"/>
              </a:rPr>
              <a:t>Cease to do evil, </a:t>
            </a:r>
          </a:p>
          <a:p>
            <a:endParaRPr lang="en-US" dirty="0">
              <a:effectLst/>
              <a:latin typeface="Helvetica" pitchFamily="2" charset="0"/>
            </a:endParaRPr>
          </a:p>
          <a:p>
            <a:r>
              <a:rPr lang="en-US" baseline="0" dirty="0">
                <a:effectLst/>
                <a:latin typeface="Helvetica" pitchFamily="2" charset="0"/>
              </a:rPr>
              <a:t>Matthew 26:28. </a:t>
            </a:r>
            <a:r>
              <a:rPr lang="en-US" baseline="30000" dirty="0">
                <a:effectLst/>
                <a:latin typeface="Helvetica" pitchFamily="2" charset="0"/>
              </a:rPr>
              <a:t>28 </a:t>
            </a:r>
            <a:r>
              <a:rPr lang="en-US" dirty="0">
                <a:effectLst/>
                <a:latin typeface="Helvetica" pitchFamily="2" charset="0"/>
              </a:rPr>
              <a:t>For this is My blood of the new covenant, which is shed for many for the remission of sins</a:t>
            </a:r>
          </a:p>
          <a:p>
            <a:r>
              <a:rPr lang="en-US" dirty="0">
                <a:effectLst/>
                <a:latin typeface="Calibri" panose="020F0502020204030204" pitchFamily="34" charset="0"/>
              </a:rPr>
              <a:t> </a:t>
            </a:r>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5</a:t>
            </a:fld>
            <a:endParaRPr lang="en-US"/>
          </a:p>
        </p:txBody>
      </p:sp>
    </p:spTree>
    <p:extLst>
      <p:ext uri="{BB962C8B-B14F-4D97-AF65-F5344CB8AC3E}">
        <p14:creationId xmlns:p14="http://schemas.microsoft.com/office/powerpoint/2010/main" val="160278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6</a:t>
            </a:fld>
            <a:endParaRPr lang="en-US"/>
          </a:p>
        </p:txBody>
      </p:sp>
    </p:spTree>
    <p:extLst>
      <p:ext uri="{BB962C8B-B14F-4D97-AF65-F5344CB8AC3E}">
        <p14:creationId xmlns:p14="http://schemas.microsoft.com/office/powerpoint/2010/main" val="161096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James 4:3–4 (NKJV)</a:t>
            </a:r>
          </a:p>
          <a:p>
            <a:r>
              <a:rPr lang="en-US" baseline="30000" dirty="0">
                <a:effectLst/>
                <a:latin typeface="Helvetica" pitchFamily="2" charset="0"/>
              </a:rPr>
              <a:t>3 </a:t>
            </a:r>
            <a:r>
              <a:rPr lang="en-US" dirty="0">
                <a:effectLst/>
                <a:latin typeface="Helvetica" pitchFamily="2" charset="0"/>
              </a:rPr>
              <a:t>You ask and do not receive, because you ask amiss, that you may spend </a:t>
            </a:r>
            <a:r>
              <a:rPr lang="en-US" i="1" dirty="0">
                <a:effectLst/>
                <a:latin typeface="Helvetica" pitchFamily="2" charset="0"/>
              </a:rPr>
              <a:t>it</a:t>
            </a:r>
            <a:r>
              <a:rPr lang="en-US" dirty="0">
                <a:effectLst/>
                <a:latin typeface="Helvetica" pitchFamily="2" charset="0"/>
              </a:rPr>
              <a:t> on your pleasures. </a:t>
            </a:r>
            <a:r>
              <a:rPr lang="en-US" baseline="30000" dirty="0">
                <a:effectLst/>
                <a:latin typeface="Helvetica" pitchFamily="2" charset="0"/>
              </a:rPr>
              <a:t>4 </a:t>
            </a:r>
            <a:r>
              <a:rPr lang="en-US" dirty="0">
                <a:effectLst/>
                <a:latin typeface="Helvetica" pitchFamily="2" charset="0"/>
              </a:rPr>
              <a:t>Adulterers and adulteresses! Do you not know that friendship with the world is enmity with God? Whoever therefore wants to be a friend of the world makes himself an enemy of God.</a:t>
            </a:r>
          </a:p>
          <a:p>
            <a:endParaRPr lang="en-US" dirty="0">
              <a:effectLst/>
              <a:latin typeface="Helvetica" pitchFamily="2" charset="0"/>
            </a:endParaRPr>
          </a:p>
          <a:p>
            <a:r>
              <a:rPr lang="en-US" dirty="0">
                <a:effectLst/>
                <a:latin typeface="Helvetica" pitchFamily="2" charset="0"/>
              </a:rPr>
              <a:t>Galatians 5:16–17 (NKJV)</a:t>
            </a:r>
          </a:p>
          <a:p>
            <a:r>
              <a:rPr lang="en-US" baseline="30000" dirty="0">
                <a:effectLst/>
                <a:latin typeface="Helvetica" pitchFamily="2" charset="0"/>
              </a:rPr>
              <a:t>16 </a:t>
            </a:r>
            <a:r>
              <a:rPr lang="en-US" dirty="0">
                <a:effectLst/>
                <a:latin typeface="Helvetica" pitchFamily="2" charset="0"/>
              </a:rPr>
              <a:t>I say then: Walk in the Spirit, and you shall not fulfill the lust of the flesh. </a:t>
            </a:r>
            <a:r>
              <a:rPr lang="en-US" baseline="30000" dirty="0">
                <a:effectLst/>
                <a:latin typeface="Helvetica" pitchFamily="2" charset="0"/>
              </a:rPr>
              <a:t>17 </a:t>
            </a:r>
            <a:r>
              <a:rPr lang="en-US" dirty="0">
                <a:effectLst/>
                <a:latin typeface="Helvetica" pitchFamily="2" charset="0"/>
              </a:rPr>
              <a:t>For the flesh lusts against the Spirit, and the Spirit against the flesh; and these are contrary to one another, so that you do not do the things that you wish.</a:t>
            </a:r>
          </a:p>
          <a:p>
            <a:endParaRPr lang="en-US" dirty="0">
              <a:effectLst/>
              <a:latin typeface="Helvetica" pitchFamily="2" charset="0"/>
            </a:endParaRPr>
          </a:p>
          <a:p>
            <a:r>
              <a:rPr lang="en-US" dirty="0">
                <a:effectLst/>
                <a:latin typeface="Helvetica" pitchFamily="2" charset="0"/>
              </a:rPr>
              <a:t>Luke 12:49–53 (NKJV)</a:t>
            </a:r>
          </a:p>
          <a:p>
            <a:r>
              <a:rPr lang="en-US" baseline="30000" dirty="0">
                <a:solidFill>
                  <a:srgbClr val="000000"/>
                </a:solidFill>
                <a:effectLst/>
                <a:latin typeface="Helvetica" pitchFamily="2" charset="0"/>
              </a:rPr>
              <a:t>49 </a:t>
            </a:r>
            <a:r>
              <a:rPr lang="en-US" dirty="0">
                <a:solidFill>
                  <a:srgbClr val="FF0000"/>
                </a:solidFill>
                <a:effectLst/>
                <a:latin typeface="Helvetica" pitchFamily="2" charset="0"/>
              </a:rPr>
              <a:t>“I came to send fire on the earth, and how I wish it were already kindled! </a:t>
            </a:r>
            <a:r>
              <a:rPr lang="en-US" baseline="30000" dirty="0">
                <a:solidFill>
                  <a:srgbClr val="000000"/>
                </a:solidFill>
                <a:effectLst/>
                <a:latin typeface="Helvetica" pitchFamily="2" charset="0"/>
              </a:rPr>
              <a:t>50 </a:t>
            </a:r>
            <a:r>
              <a:rPr lang="en-US" dirty="0">
                <a:solidFill>
                  <a:srgbClr val="FF0000"/>
                </a:solidFill>
                <a:effectLst/>
                <a:latin typeface="Helvetica" pitchFamily="2" charset="0"/>
              </a:rPr>
              <a:t>But I have a baptism to be baptized with, and how distressed I am till it is accomplished! </a:t>
            </a:r>
            <a:r>
              <a:rPr lang="en-US" baseline="30000" dirty="0">
                <a:solidFill>
                  <a:srgbClr val="000000"/>
                </a:solidFill>
                <a:effectLst/>
                <a:latin typeface="Helvetica" pitchFamily="2" charset="0"/>
              </a:rPr>
              <a:t>51 </a:t>
            </a:r>
            <a:r>
              <a:rPr lang="en-US" dirty="0">
                <a:solidFill>
                  <a:srgbClr val="FF0000"/>
                </a:solidFill>
                <a:effectLst/>
                <a:latin typeface="Helvetica" pitchFamily="2" charset="0"/>
              </a:rPr>
              <a:t>Do </a:t>
            </a:r>
            <a:r>
              <a:rPr lang="en-US" i="1" dirty="0">
                <a:solidFill>
                  <a:srgbClr val="FF0000"/>
                </a:solidFill>
                <a:effectLst/>
                <a:latin typeface="Helvetica" pitchFamily="2" charset="0"/>
              </a:rPr>
              <a:t>you</a:t>
            </a:r>
            <a:r>
              <a:rPr lang="en-US" dirty="0">
                <a:solidFill>
                  <a:srgbClr val="FF0000"/>
                </a:solidFill>
                <a:effectLst/>
                <a:latin typeface="Helvetica" pitchFamily="2" charset="0"/>
              </a:rPr>
              <a:t> suppose that I came to give peace on earth? I tell you, not at all, but rather division. </a:t>
            </a:r>
            <a:r>
              <a:rPr lang="en-US" baseline="30000" dirty="0">
                <a:solidFill>
                  <a:srgbClr val="000000"/>
                </a:solidFill>
                <a:effectLst/>
                <a:latin typeface="Helvetica" pitchFamily="2" charset="0"/>
              </a:rPr>
              <a:t>52 </a:t>
            </a:r>
            <a:r>
              <a:rPr lang="en-US" dirty="0">
                <a:solidFill>
                  <a:srgbClr val="FF0000"/>
                </a:solidFill>
                <a:effectLst/>
                <a:latin typeface="Helvetica" pitchFamily="2" charset="0"/>
              </a:rPr>
              <a:t>For from now on five in one house will be divided: three against two, and two against three. </a:t>
            </a:r>
            <a:r>
              <a:rPr lang="en-US" baseline="30000" dirty="0">
                <a:solidFill>
                  <a:srgbClr val="000000"/>
                </a:solidFill>
                <a:effectLst/>
                <a:latin typeface="Helvetica" pitchFamily="2" charset="0"/>
              </a:rPr>
              <a:t>53 </a:t>
            </a:r>
            <a:r>
              <a:rPr lang="en-US" dirty="0">
                <a:solidFill>
                  <a:srgbClr val="FF0000"/>
                </a:solidFill>
                <a:effectLst/>
                <a:latin typeface="Helvetica" pitchFamily="2" charset="0"/>
              </a:rPr>
              <a:t>Father will be divided against son and son against father, mother against daughter and daughter against mother, mother-in-law against her daughter-in-law and daughter-in-law against her mother-in-law.”</a:t>
            </a:r>
          </a:p>
          <a:p>
            <a:endParaRPr lang="en-US" dirty="0"/>
          </a:p>
          <a:p>
            <a:r>
              <a:rPr lang="en-US" dirty="0">
                <a:effectLst/>
                <a:latin typeface="Helvetica" pitchFamily="2" charset="0"/>
              </a:rPr>
              <a:t>Romans 16:17–18 (NKJV)</a:t>
            </a:r>
          </a:p>
          <a:p>
            <a:r>
              <a:rPr lang="en-US" baseline="30000" dirty="0">
                <a:effectLst/>
                <a:latin typeface="Helvetica" pitchFamily="2" charset="0"/>
              </a:rPr>
              <a:t>17 </a:t>
            </a:r>
            <a:r>
              <a:rPr lang="en-US" dirty="0">
                <a:effectLst/>
                <a:latin typeface="Helvetica" pitchFamily="2" charset="0"/>
              </a:rPr>
              <a:t>Now I urge you, brethren, note those who cause divisions and offenses, contrary to the doctrine which you learned, and avoid them. </a:t>
            </a:r>
            <a:r>
              <a:rPr lang="en-US" baseline="30000" dirty="0">
                <a:effectLst/>
                <a:latin typeface="Helvetica" pitchFamily="2" charset="0"/>
              </a:rPr>
              <a:t>18 </a:t>
            </a:r>
            <a:r>
              <a:rPr lang="en-US" dirty="0">
                <a:effectLst/>
                <a:latin typeface="Helvetica" pitchFamily="2" charset="0"/>
              </a:rPr>
              <a:t>For those who are such do not serve our Lord Jesus Christ, but their own belly, and by smooth words and flattering speech deceive the hearts of the simple.</a:t>
            </a:r>
          </a:p>
          <a:p>
            <a:endParaRPr lang="en-US" dirty="0">
              <a:effectLst/>
              <a:latin typeface="Helvetica" pitchFamily="2" charset="0"/>
            </a:endParaRPr>
          </a:p>
          <a:p>
            <a:r>
              <a:rPr lang="en-US" dirty="0">
                <a:effectLst/>
                <a:latin typeface="Helvetica" pitchFamily="2" charset="0"/>
              </a:rPr>
              <a:t>Proverbs 16:28 (NKJV)</a:t>
            </a:r>
          </a:p>
          <a:p>
            <a:r>
              <a:rPr lang="en-US" baseline="30000" dirty="0">
                <a:effectLst/>
                <a:latin typeface="Helvetica" pitchFamily="2" charset="0"/>
              </a:rPr>
              <a:t>28</a:t>
            </a:r>
            <a:r>
              <a:rPr lang="en-US" dirty="0">
                <a:effectLst/>
                <a:latin typeface="Helvetica" pitchFamily="2" charset="0"/>
              </a:rPr>
              <a:t> A perverse man sows strife,</a:t>
            </a:r>
          </a:p>
          <a:p>
            <a:r>
              <a:rPr lang="en-US" dirty="0">
                <a:effectLst/>
                <a:latin typeface="Helvetica" pitchFamily="2" charset="0"/>
              </a:rPr>
              <a:t>And a whisperer separates the best of friends.</a:t>
            </a:r>
          </a:p>
          <a:p>
            <a:endParaRPr lang="en-US" dirty="0">
              <a:effectLst/>
              <a:latin typeface="Helvetica" pitchFamily="2" charset="0"/>
            </a:endParaRPr>
          </a:p>
          <a:p>
            <a:r>
              <a:rPr lang="en-US" dirty="0">
                <a:effectLst/>
                <a:latin typeface="Helvetica" pitchFamily="2" charset="0"/>
              </a:rPr>
              <a:t>Matthew 7:23 (NKJV)</a:t>
            </a:r>
          </a:p>
          <a:p>
            <a:r>
              <a:rPr lang="en-US" baseline="30000" dirty="0">
                <a:solidFill>
                  <a:srgbClr val="000000"/>
                </a:solidFill>
                <a:effectLst/>
                <a:latin typeface="Helvetica" pitchFamily="2" charset="0"/>
              </a:rPr>
              <a:t>23 </a:t>
            </a:r>
            <a:r>
              <a:rPr lang="en-US" dirty="0">
                <a:solidFill>
                  <a:srgbClr val="FF0000"/>
                </a:solidFill>
                <a:effectLst/>
                <a:latin typeface="Helvetica" pitchFamily="2" charset="0"/>
              </a:rPr>
              <a:t>And then I will declare to them, ‘I never knew you; depart from Me, you who practice lawlessness!’</a:t>
            </a:r>
          </a:p>
          <a:p>
            <a:endParaRPr lang="en-US" dirty="0">
              <a:solidFill>
                <a:srgbClr val="FF0000"/>
              </a:solidFill>
              <a:effectLst/>
              <a:latin typeface="Helvetica" pitchFamily="2" charset="0"/>
            </a:endParaRPr>
          </a:p>
          <a:p>
            <a:r>
              <a:rPr lang="en-US" dirty="0">
                <a:effectLst/>
                <a:latin typeface="Helvetica" pitchFamily="2" charset="0"/>
              </a:rPr>
              <a:t>Matthew 25:41 (NKJV)</a:t>
            </a:r>
          </a:p>
          <a:p>
            <a:r>
              <a:rPr lang="en-US" baseline="30000" dirty="0">
                <a:solidFill>
                  <a:srgbClr val="000000"/>
                </a:solidFill>
                <a:effectLst/>
                <a:latin typeface="Helvetica" pitchFamily="2" charset="0"/>
              </a:rPr>
              <a:t>41 </a:t>
            </a:r>
            <a:r>
              <a:rPr lang="en-US" dirty="0">
                <a:solidFill>
                  <a:srgbClr val="FF0000"/>
                </a:solidFill>
                <a:effectLst/>
                <a:latin typeface="Helvetica" pitchFamily="2" charset="0"/>
              </a:rPr>
              <a:t>“Then He will also say to those on the left hand, ‘Depart from Me, you cursed, into the everlasting fire prepared for the devil and his angels:</a:t>
            </a:r>
          </a:p>
          <a:p>
            <a:endParaRPr lang="en-US" dirty="0">
              <a:solidFill>
                <a:srgbClr val="FF0000"/>
              </a:solidFill>
              <a:effectLst/>
              <a:latin typeface="Helvetica" pitchFamily="2" charset="0"/>
            </a:endParaRPr>
          </a:p>
          <a:p>
            <a:endParaRPr lang="en-US" dirty="0">
              <a:effectLst/>
              <a:latin typeface="Helvetica" pitchFamily="2" charset="0"/>
            </a:endParaRPr>
          </a:p>
          <a:p>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7</a:t>
            </a:fld>
            <a:endParaRPr lang="en-US"/>
          </a:p>
        </p:txBody>
      </p:sp>
    </p:spTree>
    <p:extLst>
      <p:ext uri="{BB962C8B-B14F-4D97-AF65-F5344CB8AC3E}">
        <p14:creationId xmlns:p14="http://schemas.microsoft.com/office/powerpoint/2010/main" val="259277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Galatians 6:7 (NKJV)</a:t>
            </a:r>
          </a:p>
          <a:p>
            <a:r>
              <a:rPr lang="en-US" baseline="30000" dirty="0">
                <a:effectLst/>
                <a:latin typeface="Helvetica" pitchFamily="2" charset="0"/>
              </a:rPr>
              <a:t>7 </a:t>
            </a:r>
            <a:r>
              <a:rPr lang="en-US" dirty="0">
                <a:effectLst/>
                <a:latin typeface="Helvetica" pitchFamily="2" charset="0"/>
              </a:rPr>
              <a:t>Do not be deceived, God is not mocked; for whatever a man sows, that he will also reap.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rPr>
              <a:t>2 </a:t>
            </a:r>
            <a:r>
              <a:rPr lang="en-US" dirty="0" err="1">
                <a:effectLst/>
                <a:latin typeface="Calibri" panose="020F0502020204030204" pitchFamily="34" charset="0"/>
              </a:rPr>
              <a:t>Ti</a:t>
            </a:r>
            <a:r>
              <a:rPr lang="en-US" dirty="0">
                <a:effectLst/>
                <a:latin typeface="Calibri" panose="020F0502020204030204" pitchFamily="34" charset="0"/>
              </a:rPr>
              <a:t> 2:25–26.</a:t>
            </a:r>
          </a:p>
          <a:p>
            <a:r>
              <a:rPr lang="en-US" dirty="0">
                <a:effectLst/>
                <a:latin typeface="Helvetica" pitchFamily="2" charset="0"/>
              </a:rPr>
              <a:t>…if God perhaps will grant them repentance, so that they may know the truth, </a:t>
            </a:r>
            <a:r>
              <a:rPr lang="en-US" baseline="30000" dirty="0">
                <a:effectLst/>
                <a:latin typeface="Helvetica" pitchFamily="2" charset="0"/>
              </a:rPr>
              <a:t>26 </a:t>
            </a:r>
            <a:r>
              <a:rPr lang="en-US" dirty="0">
                <a:effectLst/>
                <a:latin typeface="Helvetica" pitchFamily="2" charset="0"/>
              </a:rPr>
              <a:t>and </a:t>
            </a:r>
            <a:r>
              <a:rPr lang="en-US" i="1" dirty="0">
                <a:effectLst/>
                <a:latin typeface="Helvetica" pitchFamily="2" charset="0"/>
              </a:rPr>
              <a:t>that</a:t>
            </a:r>
            <a:r>
              <a:rPr lang="en-US" dirty="0">
                <a:effectLst/>
                <a:latin typeface="Helvetica" pitchFamily="2" charset="0"/>
              </a:rPr>
              <a:t> they may come to their senses </a:t>
            </a:r>
            <a:r>
              <a:rPr lang="en-US" i="1" dirty="0">
                <a:effectLst/>
                <a:latin typeface="Helvetica" pitchFamily="2" charset="0"/>
              </a:rPr>
              <a:t>and</a:t>
            </a:r>
            <a:r>
              <a:rPr lang="en-US" dirty="0">
                <a:effectLst/>
                <a:latin typeface="Helvetica" pitchFamily="2" charset="0"/>
              </a:rPr>
              <a:t> </a:t>
            </a:r>
            <a:r>
              <a:rPr lang="en-US" i="1" dirty="0">
                <a:effectLst/>
                <a:latin typeface="Helvetica" pitchFamily="2" charset="0"/>
              </a:rPr>
              <a:t>escape</a:t>
            </a:r>
            <a:r>
              <a:rPr lang="en-US" dirty="0">
                <a:effectLst/>
                <a:latin typeface="Helvetica" pitchFamily="2" charset="0"/>
              </a:rPr>
              <a:t> the snare of the devil, having been taken captive by him to </a:t>
            </a:r>
            <a:r>
              <a:rPr lang="en-US" i="1" dirty="0">
                <a:effectLst/>
                <a:latin typeface="Helvetica" pitchFamily="2" charset="0"/>
              </a:rPr>
              <a:t>do</a:t>
            </a:r>
            <a:r>
              <a:rPr lang="en-US" dirty="0">
                <a:effectLst/>
                <a:latin typeface="Helvetica" pitchFamily="2" charset="0"/>
              </a:rPr>
              <a:t> his will.</a:t>
            </a:r>
          </a:p>
          <a:p>
            <a:endParaRPr lang="en-US" dirty="0">
              <a:effectLst/>
              <a:latin typeface="Helvetica" pitchFamily="2" charset="0"/>
            </a:endParaRPr>
          </a:p>
          <a:p>
            <a:r>
              <a:rPr lang="en-US" dirty="0">
                <a:effectLst/>
                <a:latin typeface="Helvetica" pitchFamily="2" charset="0"/>
              </a:rPr>
              <a:t>1 John 1:8–10 (NKJV)</a:t>
            </a:r>
          </a:p>
          <a:p>
            <a:r>
              <a:rPr lang="en-US" baseline="30000" dirty="0">
                <a:effectLst/>
                <a:latin typeface="Helvetica" pitchFamily="2" charset="0"/>
              </a:rPr>
              <a:t>8 </a:t>
            </a:r>
            <a:r>
              <a:rPr lang="en-US" dirty="0">
                <a:effectLst/>
                <a:latin typeface="Helvetica" pitchFamily="2" charset="0"/>
              </a:rPr>
              <a:t>If we say that we have no sin, we deceive ourselves, and the truth is not in us. </a:t>
            </a:r>
            <a:r>
              <a:rPr lang="en-US" baseline="30000" dirty="0">
                <a:effectLst/>
                <a:latin typeface="Helvetica" pitchFamily="2" charset="0"/>
              </a:rPr>
              <a:t>9 </a:t>
            </a:r>
            <a:r>
              <a:rPr lang="en-US" dirty="0">
                <a:effectLst/>
                <a:latin typeface="Helvetica" pitchFamily="2" charset="0"/>
              </a:rPr>
              <a:t>If we confess our sins, He is faithful and just to forgive us </a:t>
            </a:r>
            <a:r>
              <a:rPr lang="en-US" i="1" dirty="0">
                <a:effectLst/>
                <a:latin typeface="Helvetica" pitchFamily="2" charset="0"/>
              </a:rPr>
              <a:t>our</a:t>
            </a:r>
            <a:r>
              <a:rPr lang="en-US" dirty="0">
                <a:effectLst/>
                <a:latin typeface="Helvetica" pitchFamily="2" charset="0"/>
              </a:rPr>
              <a:t> sins and to cleanse us from all unrighteousness. </a:t>
            </a:r>
            <a:r>
              <a:rPr lang="en-US" baseline="30000" dirty="0">
                <a:effectLst/>
                <a:latin typeface="Helvetica" pitchFamily="2" charset="0"/>
              </a:rPr>
              <a:t>10 </a:t>
            </a:r>
            <a:r>
              <a:rPr lang="en-US" dirty="0">
                <a:effectLst/>
                <a:latin typeface="Helvetica" pitchFamily="2" charset="0"/>
              </a:rPr>
              <a:t>If we say that we have not sinned, we make Him a liar, and His word is not in us.</a:t>
            </a:r>
          </a:p>
          <a:p>
            <a:endParaRPr lang="en-US" dirty="0">
              <a:effectLst/>
              <a:latin typeface="Helvetica" pitchFamily="2" charset="0"/>
            </a:endParaRPr>
          </a:p>
          <a:p>
            <a:r>
              <a:rPr lang="en-US" dirty="0">
                <a:effectLst/>
                <a:latin typeface="Helvetica" pitchFamily="2" charset="0"/>
              </a:rPr>
              <a:t>1 Corinthians 15:33 (NKJV)</a:t>
            </a:r>
          </a:p>
          <a:p>
            <a:r>
              <a:rPr lang="en-US" baseline="30000" dirty="0">
                <a:effectLst/>
                <a:latin typeface="Helvetica" pitchFamily="2" charset="0"/>
              </a:rPr>
              <a:t>33 </a:t>
            </a:r>
            <a:r>
              <a:rPr lang="en-US" dirty="0">
                <a:effectLst/>
                <a:latin typeface="Helvetica" pitchFamily="2" charset="0"/>
              </a:rPr>
              <a:t>Do not be deceived: “Evil company corrupts good habits.”</a:t>
            </a:r>
          </a:p>
          <a:p>
            <a:endParaRPr lang="en-US" dirty="0">
              <a:effectLst/>
              <a:latin typeface="Helvetica" pitchFamily="2" charset="0"/>
            </a:endParaRPr>
          </a:p>
          <a:p>
            <a:r>
              <a:rPr lang="en-US" dirty="0">
                <a:effectLst/>
                <a:latin typeface="Helvetica" pitchFamily="2" charset="0"/>
              </a:rPr>
              <a:t>Galatians 6:7–8 (NKJV)</a:t>
            </a:r>
          </a:p>
          <a:p>
            <a:r>
              <a:rPr lang="en-US" baseline="30000" dirty="0">
                <a:effectLst/>
                <a:latin typeface="Helvetica" pitchFamily="2" charset="0"/>
              </a:rPr>
              <a:t>7 </a:t>
            </a:r>
            <a:r>
              <a:rPr lang="en-US" dirty="0">
                <a:effectLst/>
                <a:latin typeface="Helvetica" pitchFamily="2" charset="0"/>
              </a:rPr>
              <a:t>Do not be deceived, God is not mocked; for whatever a man sows, that he will also reap. </a:t>
            </a:r>
            <a:r>
              <a:rPr lang="en-US" baseline="30000" dirty="0">
                <a:effectLst/>
                <a:latin typeface="Helvetica" pitchFamily="2" charset="0"/>
              </a:rPr>
              <a:t>8 </a:t>
            </a:r>
            <a:r>
              <a:rPr lang="en-US" dirty="0">
                <a:effectLst/>
                <a:latin typeface="Helvetica" pitchFamily="2" charset="0"/>
              </a:rPr>
              <a:t>For he who sows to his flesh will of the flesh reap corruption, but he who sows to the Spirit will of the Spirit reap everlasting life.</a:t>
            </a:r>
          </a:p>
          <a:p>
            <a:endParaRPr lang="en-US" dirty="0">
              <a:effectLst/>
              <a:latin typeface="Helvetica" pitchFamily="2" charset="0"/>
            </a:endParaRPr>
          </a:p>
          <a:p>
            <a:r>
              <a:rPr lang="en-US" dirty="0">
                <a:effectLst/>
                <a:latin typeface="Helvetica" pitchFamily="2" charset="0"/>
              </a:rPr>
              <a:t>1 Corinthians 3:18 (NKJV)</a:t>
            </a:r>
          </a:p>
          <a:p>
            <a:r>
              <a:rPr lang="en-US" baseline="30000" dirty="0">
                <a:effectLst/>
                <a:latin typeface="Helvetica" pitchFamily="2" charset="0"/>
              </a:rPr>
              <a:t>18 </a:t>
            </a:r>
            <a:r>
              <a:rPr lang="en-US" dirty="0">
                <a:effectLst/>
                <a:latin typeface="Helvetica" pitchFamily="2" charset="0"/>
              </a:rPr>
              <a:t>Let no one deceive himself. If anyone among you seems to be wise in this age, let him become a fool that he may become wise.</a:t>
            </a:r>
          </a:p>
          <a:p>
            <a:endParaRPr lang="en-US" dirty="0">
              <a:effectLst/>
              <a:latin typeface="Helvetica" pitchFamily="2" charset="0"/>
            </a:endParaRPr>
          </a:p>
          <a:p>
            <a:r>
              <a:rPr lang="en-US" dirty="0">
                <a:effectLst/>
                <a:latin typeface="Helvetica" pitchFamily="2" charset="0"/>
              </a:rPr>
              <a:t>James 1:26 (NKJV)</a:t>
            </a:r>
          </a:p>
          <a:p>
            <a:r>
              <a:rPr lang="en-US" baseline="30000" dirty="0">
                <a:effectLst/>
                <a:latin typeface="Helvetica" pitchFamily="2" charset="0"/>
              </a:rPr>
              <a:t>26 </a:t>
            </a:r>
            <a:r>
              <a:rPr lang="en-US" dirty="0">
                <a:effectLst/>
                <a:latin typeface="Helvetica" pitchFamily="2" charset="0"/>
              </a:rPr>
              <a:t>If anyone among you thinks he is religious, and does not bridle his tongue but deceives his own heart, this one’s religion </a:t>
            </a:r>
            <a:r>
              <a:rPr lang="en-US" i="1" dirty="0">
                <a:effectLst/>
                <a:latin typeface="Helvetica" pitchFamily="2" charset="0"/>
              </a:rPr>
              <a:t>is</a:t>
            </a:r>
            <a:r>
              <a:rPr lang="en-US" dirty="0">
                <a:effectLst/>
                <a:latin typeface="Helvetica" pitchFamily="2" charset="0"/>
              </a:rPr>
              <a:t> useless.</a:t>
            </a:r>
          </a:p>
          <a:p>
            <a:endParaRPr lang="en-US" dirty="0">
              <a:effectLst/>
              <a:latin typeface="Helvetica" pitchFamily="2" charset="0"/>
            </a:endParaRPr>
          </a:p>
          <a:p>
            <a:r>
              <a:rPr lang="en-US" dirty="0">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8</a:t>
            </a:fld>
            <a:endParaRPr lang="en-US"/>
          </a:p>
        </p:txBody>
      </p:sp>
    </p:spTree>
    <p:extLst>
      <p:ext uri="{BB962C8B-B14F-4D97-AF65-F5344CB8AC3E}">
        <p14:creationId xmlns:p14="http://schemas.microsoft.com/office/powerpoint/2010/main" val="233538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Proverbs 22:1 (NKJV)</a:t>
            </a:r>
          </a:p>
          <a:p>
            <a:r>
              <a:rPr lang="en-US" b="1" dirty="0">
                <a:effectLst/>
                <a:latin typeface="Helvetica" pitchFamily="2" charset="0"/>
              </a:rPr>
              <a:t>22</a:t>
            </a:r>
            <a:r>
              <a:rPr lang="en-US" dirty="0">
                <a:effectLst/>
                <a:latin typeface="Helvetica" pitchFamily="2" charset="0"/>
              </a:rPr>
              <a:t> A </a:t>
            </a:r>
            <a:r>
              <a:rPr lang="en-US" i="1" dirty="0">
                <a:effectLst/>
                <a:latin typeface="Helvetica" pitchFamily="2" charset="0"/>
              </a:rPr>
              <a:t>good</a:t>
            </a:r>
            <a:r>
              <a:rPr lang="en-US" dirty="0">
                <a:effectLst/>
                <a:latin typeface="Helvetica" pitchFamily="2" charset="0"/>
              </a:rPr>
              <a:t> name is to be chosen rather than great riches,</a:t>
            </a:r>
          </a:p>
          <a:p>
            <a:r>
              <a:rPr lang="en-US" dirty="0">
                <a:effectLst/>
                <a:latin typeface="Helvetica" pitchFamily="2" charset="0"/>
              </a:rPr>
              <a:t>Loving favor rather than silver and gold.</a:t>
            </a:r>
          </a:p>
          <a:p>
            <a:endParaRPr lang="en-US" dirty="0"/>
          </a:p>
          <a:p>
            <a:r>
              <a:rPr lang="en-US" dirty="0">
                <a:effectLst/>
                <a:latin typeface="Helvetica" pitchFamily="2" charset="0"/>
              </a:rPr>
              <a:t>1 Corinthians 6:18 (NKJV)</a:t>
            </a:r>
          </a:p>
          <a:p>
            <a:r>
              <a:rPr lang="en-US" baseline="30000" dirty="0">
                <a:effectLst/>
                <a:latin typeface="Helvetica" pitchFamily="2" charset="0"/>
              </a:rPr>
              <a:t>18 </a:t>
            </a:r>
            <a:r>
              <a:rPr lang="en-US" dirty="0">
                <a:effectLst/>
                <a:latin typeface="Helvetica" pitchFamily="2" charset="0"/>
              </a:rPr>
              <a:t>Flee sexual immorality. Every sin that a man does is outside the body, but he who commits sexual immorality sins against his own body.</a:t>
            </a:r>
          </a:p>
          <a:p>
            <a:endParaRPr lang="en-US" dirty="0">
              <a:effectLst/>
              <a:latin typeface="Helvetica" pitchFamily="2" charset="0"/>
            </a:endParaRPr>
          </a:p>
          <a:p>
            <a:r>
              <a:rPr lang="en-US" dirty="0">
                <a:effectLst/>
                <a:latin typeface="Helvetica" pitchFamily="2" charset="0"/>
              </a:rPr>
              <a:t>Romans 12:1–2 (NKJV)</a:t>
            </a:r>
          </a:p>
          <a:p>
            <a:r>
              <a:rPr lang="en-US" b="1" i="1" dirty="0">
                <a:effectLst/>
                <a:latin typeface="Helvetica" pitchFamily="2" charset="0"/>
              </a:rPr>
              <a:t>Living Sacrifices to God</a:t>
            </a:r>
            <a:endParaRPr lang="en-US" dirty="0">
              <a:effectLst/>
              <a:latin typeface="Helvetica" pitchFamily="2" charset="0"/>
            </a:endParaRPr>
          </a:p>
          <a:p>
            <a:r>
              <a:rPr lang="en-US" b="1" dirty="0">
                <a:effectLst/>
                <a:latin typeface="Helvetica" pitchFamily="2" charset="0"/>
              </a:rPr>
              <a:t>12</a:t>
            </a:r>
            <a:r>
              <a:rPr lang="en-US" dirty="0">
                <a:effectLst/>
                <a:latin typeface="Helvetica" pitchFamily="2" charset="0"/>
              </a:rPr>
              <a:t> I beseech you therefore, brethren, by the mercies of God, that you present your bodies a living sacrifice, holy, acceptable to God, </a:t>
            </a:r>
            <a:r>
              <a:rPr lang="en-US" i="1" dirty="0">
                <a:effectLst/>
                <a:latin typeface="Helvetica" pitchFamily="2" charset="0"/>
              </a:rPr>
              <a:t>which is</a:t>
            </a:r>
            <a:r>
              <a:rPr lang="en-US" dirty="0">
                <a:effectLst/>
                <a:latin typeface="Helvetica" pitchFamily="2" charset="0"/>
              </a:rPr>
              <a:t> your reasonable service. </a:t>
            </a:r>
            <a:r>
              <a:rPr lang="en-US" baseline="30000" dirty="0">
                <a:effectLst/>
                <a:latin typeface="Helvetica" pitchFamily="2" charset="0"/>
              </a:rPr>
              <a:t>2 </a:t>
            </a:r>
            <a:r>
              <a:rPr lang="en-US" dirty="0">
                <a:effectLst/>
                <a:latin typeface="Helvetica" pitchFamily="2" charset="0"/>
              </a:rPr>
              <a:t>And do not be conformed to this world, but be transformed by the renewing of your mind, that you may prove what </a:t>
            </a:r>
            <a:r>
              <a:rPr lang="en-US" i="1" dirty="0">
                <a:effectLst/>
                <a:latin typeface="Helvetica" pitchFamily="2" charset="0"/>
              </a:rPr>
              <a:t>is</a:t>
            </a:r>
            <a:r>
              <a:rPr lang="en-US" dirty="0">
                <a:effectLst/>
                <a:latin typeface="Helvetica" pitchFamily="2" charset="0"/>
              </a:rPr>
              <a:t> that good and acceptable and perfect will of God.</a:t>
            </a:r>
          </a:p>
          <a:p>
            <a:endParaRPr lang="en-US" dirty="0">
              <a:effectLst/>
              <a:latin typeface="Helvetica" pitchFamily="2" charset="0"/>
            </a:endParaRPr>
          </a:p>
          <a:p>
            <a:r>
              <a:rPr lang="en-US" dirty="0">
                <a:effectLst/>
                <a:latin typeface="Helvetica" pitchFamily="2" charset="0"/>
              </a:rPr>
              <a:t>Galatians 5:16–17 (NKJV)</a:t>
            </a:r>
          </a:p>
          <a:p>
            <a:r>
              <a:rPr lang="en-US" b="1" i="1" dirty="0">
                <a:effectLst/>
                <a:latin typeface="Helvetica" pitchFamily="2" charset="0"/>
              </a:rPr>
              <a:t>Walking in the Spirit</a:t>
            </a:r>
            <a:endParaRPr lang="en-US" dirty="0">
              <a:effectLst/>
              <a:latin typeface="Helvetica" pitchFamily="2" charset="0"/>
            </a:endParaRPr>
          </a:p>
          <a:p>
            <a:r>
              <a:rPr lang="en-US" baseline="30000" dirty="0">
                <a:effectLst/>
                <a:latin typeface="Helvetica" pitchFamily="2" charset="0"/>
              </a:rPr>
              <a:t>16 </a:t>
            </a:r>
            <a:r>
              <a:rPr lang="en-US" dirty="0">
                <a:effectLst/>
                <a:latin typeface="Helvetica" pitchFamily="2" charset="0"/>
              </a:rPr>
              <a:t>I say then: Walk in the Spirit, and you shall not fulfill the lust of the flesh. </a:t>
            </a:r>
            <a:r>
              <a:rPr lang="en-US" baseline="30000" dirty="0">
                <a:effectLst/>
                <a:latin typeface="Helvetica" pitchFamily="2" charset="0"/>
              </a:rPr>
              <a:t>17 </a:t>
            </a:r>
            <a:r>
              <a:rPr lang="en-US" dirty="0">
                <a:effectLst/>
                <a:latin typeface="Helvetica" pitchFamily="2" charset="0"/>
              </a:rPr>
              <a:t>For the flesh lusts against the Spirit, and the Spirit against the flesh; and these are contrary to one another, so that you do not do the things that you wish.</a:t>
            </a:r>
          </a:p>
          <a:p>
            <a:endParaRPr lang="en-US" dirty="0">
              <a:effectLst/>
              <a:latin typeface="Helvetica" pitchFamily="2" charset="0"/>
            </a:endParaRPr>
          </a:p>
          <a:p>
            <a:r>
              <a:rPr lang="en-US" dirty="0">
                <a:effectLst/>
                <a:latin typeface="Helvetica" pitchFamily="2" charset="0"/>
              </a:rPr>
              <a:t>Matthew 25:30 (NKJV)</a:t>
            </a:r>
          </a:p>
          <a:p>
            <a:r>
              <a:rPr lang="en-US" baseline="30000" dirty="0">
                <a:solidFill>
                  <a:srgbClr val="000000"/>
                </a:solidFill>
                <a:effectLst/>
                <a:latin typeface="Helvetica" pitchFamily="2" charset="0"/>
              </a:rPr>
              <a:t>30 </a:t>
            </a:r>
            <a:r>
              <a:rPr lang="en-US" dirty="0">
                <a:solidFill>
                  <a:srgbClr val="FF0000"/>
                </a:solidFill>
                <a:effectLst/>
                <a:latin typeface="Helvetica" pitchFamily="2" charset="0"/>
              </a:rPr>
              <a:t>And cast the unprofitable servant into the outer darkness. There will be weeping and gnashing of teeth.’</a:t>
            </a:r>
          </a:p>
          <a:p>
            <a:endParaRPr lang="en-US" dirty="0">
              <a:solidFill>
                <a:srgbClr val="FF0000"/>
              </a:solidFill>
              <a:effectLst/>
              <a:latin typeface="Helvetica" pitchFamily="2" charset="0"/>
            </a:endParaRPr>
          </a:p>
          <a:p>
            <a:r>
              <a:rPr lang="en-US" dirty="0">
                <a:effectLst/>
                <a:latin typeface="Helvetica" pitchFamily="2" charset="0"/>
              </a:rPr>
              <a:t>Luke 15:13–14 (NKJV)</a:t>
            </a:r>
          </a:p>
          <a:p>
            <a:r>
              <a:rPr lang="en-US" baseline="30000" dirty="0">
                <a:solidFill>
                  <a:srgbClr val="000000"/>
                </a:solidFill>
                <a:effectLst/>
                <a:latin typeface="Helvetica" pitchFamily="2" charset="0"/>
              </a:rPr>
              <a:t>13 </a:t>
            </a:r>
            <a:r>
              <a:rPr lang="en-US" dirty="0">
                <a:solidFill>
                  <a:srgbClr val="FF0000"/>
                </a:solidFill>
                <a:effectLst/>
                <a:latin typeface="Helvetica" pitchFamily="2" charset="0"/>
              </a:rPr>
              <a:t>And not many days after, the younger son gathered all together, journeyed to a far country, and there wasted his possessions with prodigal living. </a:t>
            </a:r>
            <a:r>
              <a:rPr lang="en-US" baseline="30000" dirty="0">
                <a:solidFill>
                  <a:srgbClr val="000000"/>
                </a:solidFill>
                <a:effectLst/>
                <a:latin typeface="Helvetica" pitchFamily="2" charset="0"/>
              </a:rPr>
              <a:t>14 </a:t>
            </a:r>
            <a:r>
              <a:rPr lang="en-US" dirty="0">
                <a:solidFill>
                  <a:srgbClr val="FF0000"/>
                </a:solidFill>
                <a:effectLst/>
                <a:latin typeface="Helvetica" pitchFamily="2" charset="0"/>
              </a:rPr>
              <a:t>But when he had spent all, there arose a severe famine in that land, and he began to be in want.</a:t>
            </a:r>
          </a:p>
          <a:p>
            <a:endParaRPr lang="en-US" dirty="0">
              <a:solidFill>
                <a:srgbClr val="FF0000"/>
              </a:solidFill>
              <a:effectLst/>
              <a:latin typeface="Helvetica" pitchFamily="2" charset="0"/>
            </a:endParaRPr>
          </a:p>
          <a:p>
            <a:r>
              <a:rPr lang="en-US" dirty="0">
                <a:effectLst/>
                <a:latin typeface="Helvetica" pitchFamily="2" charset="0"/>
              </a:rPr>
              <a:t>Psalm 66:18 (NKJV)</a:t>
            </a:r>
          </a:p>
          <a:p>
            <a:r>
              <a:rPr lang="en-US" baseline="30000" dirty="0">
                <a:effectLst/>
                <a:latin typeface="Helvetica" pitchFamily="2" charset="0"/>
              </a:rPr>
              <a:t>18</a:t>
            </a:r>
            <a:r>
              <a:rPr lang="en-US" dirty="0">
                <a:effectLst/>
                <a:latin typeface="Helvetica" pitchFamily="2" charset="0"/>
              </a:rPr>
              <a:t> If I regard iniquity in my heart,</a:t>
            </a:r>
          </a:p>
          <a:p>
            <a:r>
              <a:rPr lang="en-US" dirty="0">
                <a:effectLst/>
                <a:latin typeface="Helvetica" pitchFamily="2" charset="0"/>
              </a:rPr>
              <a:t>The Lord will not hear.</a:t>
            </a:r>
          </a:p>
          <a:p>
            <a:endParaRPr lang="en-US" dirty="0">
              <a:effectLst/>
              <a:latin typeface="Helvetica" pitchFamily="2" charset="0"/>
            </a:endParaRPr>
          </a:p>
          <a:p>
            <a:r>
              <a:rPr lang="en-US" dirty="0">
                <a:effectLst/>
                <a:latin typeface="Helvetica" pitchFamily="2" charset="0"/>
              </a:rPr>
              <a:t>Ephesians 4:17–18 (NKJV)</a:t>
            </a:r>
          </a:p>
          <a:p>
            <a:r>
              <a:rPr lang="en-US" b="1" i="1" dirty="0">
                <a:effectLst/>
                <a:latin typeface="Helvetica" pitchFamily="2" charset="0"/>
              </a:rPr>
              <a:t>The New Man</a:t>
            </a:r>
            <a:endParaRPr lang="en-US" dirty="0">
              <a:effectLst/>
              <a:latin typeface="Helvetica" pitchFamily="2" charset="0"/>
            </a:endParaRPr>
          </a:p>
          <a:p>
            <a:r>
              <a:rPr lang="en-US" baseline="30000" dirty="0">
                <a:effectLst/>
                <a:latin typeface="Helvetica" pitchFamily="2" charset="0"/>
              </a:rPr>
              <a:t>17 </a:t>
            </a:r>
            <a:r>
              <a:rPr lang="en-US" dirty="0">
                <a:effectLst/>
                <a:latin typeface="Helvetica" pitchFamily="2" charset="0"/>
              </a:rPr>
              <a:t>This I say, therefore, and testify in the Lord, that you should no longer walk as the rest of the Gentiles walk, in the futility of their mind, </a:t>
            </a:r>
            <a:r>
              <a:rPr lang="en-US" baseline="30000" dirty="0">
                <a:effectLst/>
                <a:latin typeface="Helvetica" pitchFamily="2" charset="0"/>
              </a:rPr>
              <a:t>18 </a:t>
            </a:r>
            <a:r>
              <a:rPr lang="en-US" dirty="0">
                <a:effectLst/>
                <a:latin typeface="Helvetica" pitchFamily="2" charset="0"/>
              </a:rPr>
              <a:t>having their understanding darkened, being alienated from the life of God, because of the ignorance that is in them, because of the blindness of their heart;</a:t>
            </a:r>
          </a:p>
          <a:p>
            <a:endParaRPr lang="en-US" dirty="0">
              <a:effectLst/>
              <a:latin typeface="Helvetica" pitchFamily="2" charset="0"/>
            </a:endParaRPr>
          </a:p>
          <a:p>
            <a:endParaRPr lang="en-US" dirty="0">
              <a:effectLst/>
              <a:latin typeface="Helvetica" pitchFamily="2" charset="0"/>
            </a:endParaRPr>
          </a:p>
          <a:p>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9</a:t>
            </a:fld>
            <a:endParaRPr lang="en-US"/>
          </a:p>
        </p:txBody>
      </p:sp>
    </p:spTree>
    <p:extLst>
      <p:ext uri="{BB962C8B-B14F-4D97-AF65-F5344CB8AC3E}">
        <p14:creationId xmlns:p14="http://schemas.microsoft.com/office/powerpoint/2010/main" val="213774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F308-2CDC-C2BD-92E1-448471F363A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8D8EA69-24A3-80CE-378D-1181073A9F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CA714F1-4B7B-A89F-D3A1-5AC18C4B4801}"/>
              </a:ext>
            </a:extLst>
          </p:cNvPr>
          <p:cNvSpPr>
            <a:spLocks noGrp="1"/>
          </p:cNvSpPr>
          <p:nvPr>
            <p:ph type="dt" sz="half" idx="10"/>
          </p:nvPr>
        </p:nvSpPr>
        <p:spPr/>
        <p:txBody>
          <a:bodyPr/>
          <a:lstStyle/>
          <a:p>
            <a:r>
              <a:rPr lang="en-US"/>
              <a:t>1/24/24</a:t>
            </a:r>
          </a:p>
        </p:txBody>
      </p:sp>
      <p:sp>
        <p:nvSpPr>
          <p:cNvPr id="5" name="Footer Placeholder 4">
            <a:extLst>
              <a:ext uri="{FF2B5EF4-FFF2-40B4-BE49-F238E27FC236}">
                <a16:creationId xmlns:a16="http://schemas.microsoft.com/office/drawing/2014/main" id="{9678E97B-FC51-EF8F-F56B-C70595B84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9E41D-083D-054A-0779-9DE05708288D}"/>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123628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3E6C-3D3B-2AFD-3819-5B372F1C46B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AD4A10-1364-B28F-B2D3-54462FEA210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B944-3FCA-1F16-0A8B-D48F5CF426F6}"/>
              </a:ext>
            </a:extLst>
          </p:cNvPr>
          <p:cNvSpPr>
            <a:spLocks noGrp="1"/>
          </p:cNvSpPr>
          <p:nvPr>
            <p:ph type="dt" sz="half" idx="10"/>
          </p:nvPr>
        </p:nvSpPr>
        <p:spPr/>
        <p:txBody>
          <a:bodyPr/>
          <a:lstStyle/>
          <a:p>
            <a:r>
              <a:rPr lang="en-US"/>
              <a:t>1/24/24</a:t>
            </a:r>
          </a:p>
        </p:txBody>
      </p:sp>
      <p:sp>
        <p:nvSpPr>
          <p:cNvPr id="5" name="Footer Placeholder 4">
            <a:extLst>
              <a:ext uri="{FF2B5EF4-FFF2-40B4-BE49-F238E27FC236}">
                <a16:creationId xmlns:a16="http://schemas.microsoft.com/office/drawing/2014/main" id="{5E8D5A0B-05AC-785E-C6D9-A1E850BA3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968E2-A803-DE7B-DBB6-75CE74529D24}"/>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67740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F262-0EDF-FBB1-2D22-301B8B2ADDF3}"/>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E0F3707-5C9C-FA9F-65D7-C11DC2003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70841-8E7E-6D80-C32B-F7F81C8BEEAA}"/>
              </a:ext>
            </a:extLst>
          </p:cNvPr>
          <p:cNvSpPr>
            <a:spLocks noGrp="1"/>
          </p:cNvSpPr>
          <p:nvPr>
            <p:ph type="dt" sz="half" idx="10"/>
          </p:nvPr>
        </p:nvSpPr>
        <p:spPr/>
        <p:txBody>
          <a:bodyPr/>
          <a:lstStyle/>
          <a:p>
            <a:r>
              <a:rPr lang="en-US"/>
              <a:t>1/24/24</a:t>
            </a:r>
          </a:p>
        </p:txBody>
      </p:sp>
      <p:sp>
        <p:nvSpPr>
          <p:cNvPr id="5" name="Footer Placeholder 4">
            <a:extLst>
              <a:ext uri="{FF2B5EF4-FFF2-40B4-BE49-F238E27FC236}">
                <a16:creationId xmlns:a16="http://schemas.microsoft.com/office/drawing/2014/main" id="{7239C4DE-C19A-0F2F-79B4-8F3465D0E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4F74E-4294-FBF5-DC66-E7BEF6F39889}"/>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245607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EF60-50F1-EE42-04E9-5452B6886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621FB-112E-0BEE-474A-36B72A4D286A}"/>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771C45F-60B0-3DB4-8211-DC357E4C92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AB0A9-2904-DA4E-0174-F0798405B7D3}"/>
              </a:ext>
            </a:extLst>
          </p:cNvPr>
          <p:cNvSpPr>
            <a:spLocks noGrp="1"/>
          </p:cNvSpPr>
          <p:nvPr>
            <p:ph type="dt" sz="half" idx="10"/>
          </p:nvPr>
        </p:nvSpPr>
        <p:spPr/>
        <p:txBody>
          <a:bodyPr/>
          <a:lstStyle/>
          <a:p>
            <a:r>
              <a:rPr lang="en-US"/>
              <a:t>1/24/24</a:t>
            </a:r>
          </a:p>
        </p:txBody>
      </p:sp>
      <p:sp>
        <p:nvSpPr>
          <p:cNvPr id="6" name="Footer Placeholder 5">
            <a:extLst>
              <a:ext uri="{FF2B5EF4-FFF2-40B4-BE49-F238E27FC236}">
                <a16:creationId xmlns:a16="http://schemas.microsoft.com/office/drawing/2014/main" id="{7526C629-AF36-DB4E-3D4C-F639AD028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AA1C6-EF89-4CD6-024C-DCAE721DF771}"/>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40971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9ED6-CB97-5954-DFCC-B8A7C3ED72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818D3-EAE0-CDDA-A299-5700A085D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FAC2BEE-3DA0-063D-276D-0CCED1BCD924}"/>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B1FDBF3-19DB-38A5-36C4-E7D344EE1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225778-0E7E-E401-D4B9-79EA7D36C0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EAD230-AC5B-ABAC-9C1A-0B985D308BCD}"/>
              </a:ext>
            </a:extLst>
          </p:cNvPr>
          <p:cNvSpPr>
            <a:spLocks noGrp="1"/>
          </p:cNvSpPr>
          <p:nvPr>
            <p:ph type="dt" sz="half" idx="10"/>
          </p:nvPr>
        </p:nvSpPr>
        <p:spPr/>
        <p:txBody>
          <a:bodyPr/>
          <a:lstStyle/>
          <a:p>
            <a:r>
              <a:rPr lang="en-US"/>
              <a:t>1/24/24</a:t>
            </a:r>
          </a:p>
        </p:txBody>
      </p:sp>
      <p:sp>
        <p:nvSpPr>
          <p:cNvPr id="8" name="Footer Placeholder 7">
            <a:extLst>
              <a:ext uri="{FF2B5EF4-FFF2-40B4-BE49-F238E27FC236}">
                <a16:creationId xmlns:a16="http://schemas.microsoft.com/office/drawing/2014/main" id="{4B37F9AB-F0A9-FD22-1D33-ADDEA39D8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AF4160-35D0-E87C-8B28-B18E89EB0FBC}"/>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129223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7647-A764-310E-E662-1D26230EC476}"/>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757DF8A-D85A-4FF6-B42F-8311BB17372D}"/>
              </a:ext>
            </a:extLst>
          </p:cNvPr>
          <p:cNvSpPr>
            <a:spLocks noGrp="1"/>
          </p:cNvSpPr>
          <p:nvPr>
            <p:ph type="dt" sz="half" idx="10"/>
          </p:nvPr>
        </p:nvSpPr>
        <p:spPr/>
        <p:txBody>
          <a:bodyPr/>
          <a:lstStyle/>
          <a:p>
            <a:r>
              <a:rPr lang="en-US"/>
              <a:t>1/24/24</a:t>
            </a:r>
          </a:p>
        </p:txBody>
      </p:sp>
      <p:sp>
        <p:nvSpPr>
          <p:cNvPr id="4" name="Footer Placeholder 3">
            <a:extLst>
              <a:ext uri="{FF2B5EF4-FFF2-40B4-BE49-F238E27FC236}">
                <a16:creationId xmlns:a16="http://schemas.microsoft.com/office/drawing/2014/main" id="{C45CEE67-3E23-1C4A-8F05-4AA1A4A171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6A48D5-5D63-8ED5-34EB-DC23D7F7B103}"/>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29037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0645C-6AE3-41D7-4212-E00489877818}"/>
              </a:ext>
            </a:extLst>
          </p:cNvPr>
          <p:cNvSpPr>
            <a:spLocks noGrp="1"/>
          </p:cNvSpPr>
          <p:nvPr>
            <p:ph type="dt" sz="half" idx="10"/>
          </p:nvPr>
        </p:nvSpPr>
        <p:spPr/>
        <p:txBody>
          <a:bodyPr/>
          <a:lstStyle/>
          <a:p>
            <a:r>
              <a:rPr lang="en-US"/>
              <a:t>1/24/24</a:t>
            </a:r>
          </a:p>
        </p:txBody>
      </p:sp>
      <p:sp>
        <p:nvSpPr>
          <p:cNvPr id="3" name="Footer Placeholder 2">
            <a:extLst>
              <a:ext uri="{FF2B5EF4-FFF2-40B4-BE49-F238E27FC236}">
                <a16:creationId xmlns:a16="http://schemas.microsoft.com/office/drawing/2014/main" id="{46A16F84-1E42-9806-74F0-AF14A110B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64117-EEDE-166E-4E0A-CF2CBBB08CE6}"/>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248453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9856-CECB-BB6C-1AC3-6B0FDEFE3B6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5CA10A4-1010-BA40-B497-8CE9EAF6F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902CFC-7CC3-0638-1EE0-427D43939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A4E9BFC-4335-F315-59D4-700F12907E12}"/>
              </a:ext>
            </a:extLst>
          </p:cNvPr>
          <p:cNvSpPr>
            <a:spLocks noGrp="1"/>
          </p:cNvSpPr>
          <p:nvPr>
            <p:ph type="dt" sz="half" idx="10"/>
          </p:nvPr>
        </p:nvSpPr>
        <p:spPr/>
        <p:txBody>
          <a:bodyPr/>
          <a:lstStyle/>
          <a:p>
            <a:r>
              <a:rPr lang="en-US"/>
              <a:t>1/24/24</a:t>
            </a:r>
          </a:p>
        </p:txBody>
      </p:sp>
      <p:sp>
        <p:nvSpPr>
          <p:cNvPr id="6" name="Footer Placeholder 5">
            <a:extLst>
              <a:ext uri="{FF2B5EF4-FFF2-40B4-BE49-F238E27FC236}">
                <a16:creationId xmlns:a16="http://schemas.microsoft.com/office/drawing/2014/main" id="{E0E88899-DC18-EBED-DC46-8397D31145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4A6CF-77CC-2B29-725B-026D7E4AAD82}"/>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35846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F499-BF3F-01B9-C7AD-F13B7A3649BA}"/>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53D156A-DB29-4645-6655-50B2C53DC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A962017-4324-38EE-053F-C8F767751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D1DC78F-374D-4151-3DEA-D29146779202}"/>
              </a:ext>
            </a:extLst>
          </p:cNvPr>
          <p:cNvSpPr>
            <a:spLocks noGrp="1"/>
          </p:cNvSpPr>
          <p:nvPr>
            <p:ph type="dt" sz="half" idx="10"/>
          </p:nvPr>
        </p:nvSpPr>
        <p:spPr/>
        <p:txBody>
          <a:bodyPr/>
          <a:lstStyle/>
          <a:p>
            <a:r>
              <a:rPr lang="en-US"/>
              <a:t>1/24/24</a:t>
            </a:r>
          </a:p>
        </p:txBody>
      </p:sp>
      <p:sp>
        <p:nvSpPr>
          <p:cNvPr id="6" name="Footer Placeholder 5">
            <a:extLst>
              <a:ext uri="{FF2B5EF4-FFF2-40B4-BE49-F238E27FC236}">
                <a16:creationId xmlns:a16="http://schemas.microsoft.com/office/drawing/2014/main" id="{968A8FD0-D235-CB59-FF3F-77617E5B7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720CA-3F24-E105-E3E3-649CA976A5A8}"/>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96341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61709-A178-9528-233C-E6D40E39CB40}"/>
              </a:ext>
            </a:extLst>
          </p:cNvPr>
          <p:cNvSpPr>
            <a:spLocks noGrp="1"/>
          </p:cNvSpPr>
          <p:nvPr>
            <p:ph type="title"/>
          </p:nvPr>
        </p:nvSpPr>
        <p:spPr>
          <a:xfrm>
            <a:off x="838200" y="365126"/>
            <a:ext cx="10515600" cy="10002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19A7F3-C582-48B1-4819-682397DE1E64}"/>
              </a:ext>
            </a:extLst>
          </p:cNvPr>
          <p:cNvSpPr>
            <a:spLocks noGrp="1"/>
          </p:cNvSpPr>
          <p:nvPr>
            <p:ph type="body" idx="1"/>
          </p:nvPr>
        </p:nvSpPr>
        <p:spPr>
          <a:xfrm>
            <a:off x="838200" y="1553227"/>
            <a:ext cx="10515600" cy="4623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5D7D74E1-CC8D-75E4-DF64-DA9086AB6B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1/24/24</a:t>
            </a:r>
          </a:p>
        </p:txBody>
      </p:sp>
      <p:sp>
        <p:nvSpPr>
          <p:cNvPr id="5" name="Footer Placeholder 4">
            <a:extLst>
              <a:ext uri="{FF2B5EF4-FFF2-40B4-BE49-F238E27FC236}">
                <a16:creationId xmlns:a16="http://schemas.microsoft.com/office/drawing/2014/main" id="{91A55BDD-62F1-165A-F3B6-303DA364C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6EC660-0A06-B128-3DBE-BA625D8CF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3BDD8-F5C0-994F-846B-AA2AD600EBB7}" type="slidenum">
              <a:rPr lang="en-US" smtClean="0"/>
              <a:t>‹#›</a:t>
            </a:fld>
            <a:endParaRPr lang="en-US"/>
          </a:p>
        </p:txBody>
      </p:sp>
    </p:spTree>
    <p:extLst>
      <p:ext uri="{BB962C8B-B14F-4D97-AF65-F5344CB8AC3E}">
        <p14:creationId xmlns:p14="http://schemas.microsoft.com/office/powerpoint/2010/main" val="205015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Date Placeholder 3">
            <a:extLst>
              <a:ext uri="{FF2B5EF4-FFF2-40B4-BE49-F238E27FC236}">
                <a16:creationId xmlns:a16="http://schemas.microsoft.com/office/drawing/2014/main" id="{F2E1CA42-3C78-2E47-2A08-FD4AC0403133}"/>
              </a:ext>
            </a:extLst>
          </p:cNvPr>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1/24/24</a:t>
            </a:r>
          </a:p>
        </p:txBody>
      </p:sp>
      <p:sp>
        <p:nvSpPr>
          <p:cNvPr id="5" name="Slide Number Placeholder 4">
            <a:extLst>
              <a:ext uri="{FF2B5EF4-FFF2-40B4-BE49-F238E27FC236}">
                <a16:creationId xmlns:a16="http://schemas.microsoft.com/office/drawing/2014/main" id="{60394D56-A593-7BAB-E640-E8BC25E4831B}"/>
              </a:ext>
            </a:extLst>
          </p:cNvPr>
          <p:cNvSpPr>
            <a:spLocks noGrp="1"/>
          </p:cNvSpPr>
          <p:nvPr>
            <p:ph type="sldNum" sz="quarter" idx="12"/>
          </p:nvPr>
        </p:nvSpPr>
        <p:spPr>
          <a:xfrm>
            <a:off x="8610600" y="6356350"/>
            <a:ext cx="2743200" cy="365125"/>
          </a:xfrm>
        </p:spPr>
        <p:txBody>
          <a:bodyPr>
            <a:normAutofit/>
          </a:bodyPr>
          <a:lstStyle/>
          <a:p>
            <a:pPr>
              <a:spcAft>
                <a:spcPts val="600"/>
              </a:spcAft>
            </a:pPr>
            <a:fld id="{5E53BDD8-F5C0-994F-846B-AA2AD600EBB7}" type="slidenum">
              <a:rPr lang="en-US">
                <a:solidFill>
                  <a:srgbClr val="FFFFFF"/>
                </a:solidFill>
              </a:rPr>
              <a:pPr>
                <a:spcAft>
                  <a:spcPts val="600"/>
                </a:spcAft>
              </a:pPr>
              <a:t>1</a:t>
            </a:fld>
            <a:endParaRPr lang="en-US">
              <a:solidFill>
                <a:srgbClr val="FFFFFF"/>
              </a:solidFill>
            </a:endParaRPr>
          </a:p>
        </p:txBody>
      </p:sp>
      <p:pic>
        <p:nvPicPr>
          <p:cNvPr id="7" name="Picture 6" descr="A person in a suit with a weight on his leg&#10;&#10;Description automatically generated">
            <a:extLst>
              <a:ext uri="{FF2B5EF4-FFF2-40B4-BE49-F238E27FC236}">
                <a16:creationId xmlns:a16="http://schemas.microsoft.com/office/drawing/2014/main" id="{11620003-8FE4-C34F-CBEE-AF6006D0C84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04" y="1282"/>
            <a:ext cx="12191980" cy="6856718"/>
          </a:xfrm>
          <a:prstGeom prst="rect">
            <a:avLst/>
          </a:prstGeom>
        </p:spPr>
      </p:pic>
      <p:sp useBgFill="1">
        <p:nvSpPr>
          <p:cNvPr id="2" name="TextBox 1">
            <a:extLst>
              <a:ext uri="{FF2B5EF4-FFF2-40B4-BE49-F238E27FC236}">
                <a16:creationId xmlns:a16="http://schemas.microsoft.com/office/drawing/2014/main" id="{CB341ED9-CA8B-CF06-3A34-BFA8813E0EB5}"/>
              </a:ext>
            </a:extLst>
          </p:cNvPr>
          <p:cNvSpPr txBox="1"/>
          <p:nvPr/>
        </p:nvSpPr>
        <p:spPr>
          <a:xfrm>
            <a:off x="4079543" y="3001585"/>
            <a:ext cx="7274257" cy="3354765"/>
          </a:xfrm>
          <a:prstGeom prst="rect">
            <a:avLst/>
          </a:prstGeom>
          <a:effectLst>
            <a:softEdge rad="125673"/>
          </a:effectLst>
        </p:spPr>
        <p:txBody>
          <a:bodyPr wrap="square" rtlCol="0">
            <a:spAutoFit/>
          </a:bodyPr>
          <a:lstStyle/>
          <a:p>
            <a:pPr algn="ctr"/>
            <a:r>
              <a:rPr lang="en-US" sz="3200" b="1" dirty="0">
                <a:latin typeface="Copperplate Gothic Bold" panose="020E0705020206020404" pitchFamily="34" charset="77"/>
                <a:cs typeface="Arial Narrow" panose="020B0604020202020204" pitchFamily="34" charset="0"/>
              </a:rPr>
              <a:t>Lesson 5</a:t>
            </a:r>
          </a:p>
          <a:p>
            <a:pPr algn="ctr"/>
            <a:endParaRPr lang="en-US" sz="3200" b="1" dirty="0">
              <a:latin typeface="Copperplate Gothic Bold" panose="020E0705020206020404" pitchFamily="34" charset="77"/>
              <a:cs typeface="Arial Narrow" panose="020B0604020202020204" pitchFamily="34" charset="0"/>
            </a:endParaRPr>
          </a:p>
          <a:p>
            <a:pPr algn="ctr"/>
            <a:r>
              <a:rPr lang="en-US" sz="4000" b="1" dirty="0">
                <a:latin typeface="Copperplate Gothic Bold" panose="020E0705020206020404" pitchFamily="34" charset="77"/>
                <a:cs typeface="Arial Narrow" panose="020B0604020202020204" pitchFamily="34" charset="0"/>
              </a:rPr>
              <a:t>What Sin will do to YOU</a:t>
            </a:r>
          </a:p>
          <a:p>
            <a:pPr algn="ctr"/>
            <a:endParaRPr lang="en-US" b="1" dirty="0">
              <a:latin typeface="Arial Narrow" panose="020B0604020202020204" pitchFamily="34" charset="0"/>
              <a:cs typeface="Arial Narrow" panose="020B0604020202020204" pitchFamily="34" charset="0"/>
            </a:endParaRPr>
          </a:p>
          <a:p>
            <a:pPr algn="ctr"/>
            <a:endParaRPr lang="en-US" b="1" dirty="0">
              <a:latin typeface="Arial Narrow" panose="020B0604020202020204" pitchFamily="34" charset="0"/>
              <a:cs typeface="Arial Narrow" panose="020B0604020202020204" pitchFamily="34" charset="0"/>
            </a:endParaRPr>
          </a:p>
          <a:p>
            <a:pPr algn="ctr"/>
            <a:endParaRPr lang="en-US" b="1" dirty="0">
              <a:latin typeface="Arial Narrow" panose="020B0604020202020204" pitchFamily="34" charset="0"/>
              <a:cs typeface="Arial Narrow" panose="020B0604020202020204" pitchFamily="34" charset="0"/>
            </a:endParaRPr>
          </a:p>
          <a:p>
            <a:pPr algn="ctr"/>
            <a:endParaRPr lang="en-US" b="1" dirty="0">
              <a:latin typeface="Arial Narrow" panose="020B0604020202020204" pitchFamily="34" charset="0"/>
              <a:cs typeface="Arial Narrow" panose="020B0604020202020204" pitchFamily="34" charset="0"/>
            </a:endParaRPr>
          </a:p>
          <a:p>
            <a:pPr algn="ctr"/>
            <a:endParaRPr lang="en-US" b="1" dirty="0">
              <a:latin typeface="Arial Narrow" panose="020B0604020202020204" pitchFamily="34" charset="0"/>
              <a:cs typeface="Arial Narrow" panose="020B0604020202020204" pitchFamily="34" charset="0"/>
            </a:endParaRPr>
          </a:p>
          <a:p>
            <a:pPr algn="ctr"/>
            <a:endParaRPr lang="en-US"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39841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5B4A6-0693-EB4A-B2C4-0D9F1E16A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E97C7-3E46-E840-2C29-3E73F30B435A}"/>
              </a:ext>
            </a:extLst>
          </p:cNvPr>
          <p:cNvSpPr>
            <a:spLocks noGrp="1"/>
          </p:cNvSpPr>
          <p:nvPr>
            <p:ph type="title"/>
          </p:nvPr>
        </p:nvSpPr>
        <p:spPr/>
        <p:txBody>
          <a:bodyPr/>
          <a:lstStyle/>
          <a:p>
            <a:pPr algn="ctr"/>
            <a:r>
              <a:rPr lang="en-US" dirty="0"/>
              <a:t>SIN IS</a:t>
            </a:r>
          </a:p>
        </p:txBody>
      </p:sp>
      <p:sp>
        <p:nvSpPr>
          <p:cNvPr id="3" name="Content Placeholder 2">
            <a:extLst>
              <a:ext uri="{FF2B5EF4-FFF2-40B4-BE49-F238E27FC236}">
                <a16:creationId xmlns:a16="http://schemas.microsoft.com/office/drawing/2014/main" id="{EF30A56D-2206-FFB9-D35A-52C40DC9E83D}"/>
              </a:ext>
            </a:extLst>
          </p:cNvPr>
          <p:cNvSpPr>
            <a:spLocks noGrp="1"/>
          </p:cNvSpPr>
          <p:nvPr>
            <p:ph sz="half" idx="1"/>
          </p:nvPr>
        </p:nvSpPr>
        <p:spPr>
          <a:xfrm>
            <a:off x="838200" y="1825625"/>
            <a:ext cx="3197352" cy="4351338"/>
          </a:xfrm>
        </p:spPr>
        <p:txBody>
          <a:bodyPr>
            <a:normAutofit/>
          </a:bodyPr>
          <a:lstStyle/>
          <a:p>
            <a:r>
              <a:rPr lang="en-US" sz="3600" dirty="0">
                <a:solidFill>
                  <a:schemeClr val="bg1">
                    <a:lumMod val="50000"/>
                  </a:schemeClr>
                </a:solidFill>
              </a:rPr>
              <a:t>Divisive</a:t>
            </a:r>
          </a:p>
          <a:p>
            <a:r>
              <a:rPr lang="en-US" sz="3600" dirty="0">
                <a:solidFill>
                  <a:schemeClr val="bg1">
                    <a:lumMod val="50000"/>
                  </a:schemeClr>
                </a:solidFill>
              </a:rPr>
              <a:t>Deceptive</a:t>
            </a:r>
          </a:p>
          <a:p>
            <a:r>
              <a:rPr lang="en-US" sz="3600" dirty="0">
                <a:solidFill>
                  <a:schemeClr val="bg1">
                    <a:lumMod val="50000"/>
                  </a:schemeClr>
                </a:solidFill>
              </a:rPr>
              <a:t>Destructive</a:t>
            </a:r>
          </a:p>
          <a:p>
            <a:r>
              <a:rPr lang="en-US" sz="3600" dirty="0"/>
              <a:t>Dominating</a:t>
            </a:r>
          </a:p>
        </p:txBody>
      </p:sp>
      <p:sp>
        <p:nvSpPr>
          <p:cNvPr id="6" name="Content Placeholder 5">
            <a:extLst>
              <a:ext uri="{FF2B5EF4-FFF2-40B4-BE49-F238E27FC236}">
                <a16:creationId xmlns:a16="http://schemas.microsoft.com/office/drawing/2014/main" id="{486AB5F6-485E-AAAD-E379-8CC44C1DC25F}"/>
              </a:ext>
            </a:extLst>
          </p:cNvPr>
          <p:cNvSpPr>
            <a:spLocks noGrp="1"/>
          </p:cNvSpPr>
          <p:nvPr>
            <p:ph sz="half" idx="2"/>
          </p:nvPr>
        </p:nvSpPr>
        <p:spPr>
          <a:xfrm>
            <a:off x="3413760" y="1544724"/>
            <a:ext cx="7940040" cy="4811625"/>
          </a:xfrm>
        </p:spPr>
        <p:txBody>
          <a:bodyPr>
            <a:normAutofit/>
          </a:bodyPr>
          <a:lstStyle/>
          <a:p>
            <a:r>
              <a:rPr lang="en-US" sz="3200" dirty="0"/>
              <a:t>We become servants of sin through</a:t>
            </a:r>
          </a:p>
          <a:p>
            <a:pPr lvl="1"/>
            <a:r>
              <a:rPr lang="en-US" sz="3200" dirty="0"/>
              <a:t>Drinking </a:t>
            </a:r>
            <a:r>
              <a:rPr lang="en-US" sz="3200" i="1" dirty="0"/>
              <a:t>Drugs Smoking</a:t>
            </a:r>
            <a:r>
              <a:rPr lang="en-US" sz="3200" dirty="0"/>
              <a:t> </a:t>
            </a:r>
            <a:r>
              <a:rPr lang="en-US" sz="3000" dirty="0"/>
              <a:t>(Gal. 5:19-21)</a:t>
            </a:r>
          </a:p>
          <a:p>
            <a:pPr lvl="1"/>
            <a:r>
              <a:rPr lang="en-US" sz="3200" dirty="0"/>
              <a:t>Cursing (Eph. 4:29)</a:t>
            </a:r>
          </a:p>
          <a:p>
            <a:pPr lvl="1"/>
            <a:r>
              <a:rPr lang="en-US" sz="3200" dirty="0"/>
              <a:t>Adultery/fornication (Mark 7:21)</a:t>
            </a:r>
          </a:p>
          <a:p>
            <a:pPr lvl="1"/>
            <a:r>
              <a:rPr lang="en-US" sz="3200" dirty="0"/>
              <a:t>Anxiety (Phil. 4:6-7)</a:t>
            </a:r>
          </a:p>
          <a:p>
            <a:r>
              <a:rPr lang="en-US" sz="3200" dirty="0"/>
              <a:t>AND MANY OTHER WAYS</a:t>
            </a:r>
          </a:p>
        </p:txBody>
      </p:sp>
      <p:sp>
        <p:nvSpPr>
          <p:cNvPr id="4" name="Date Placeholder 3">
            <a:extLst>
              <a:ext uri="{FF2B5EF4-FFF2-40B4-BE49-F238E27FC236}">
                <a16:creationId xmlns:a16="http://schemas.microsoft.com/office/drawing/2014/main" id="{5E8028FF-8CAF-796F-12EF-11515A2917BF}"/>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CAF11854-FEB0-8CA1-A140-226499618F8C}"/>
              </a:ext>
            </a:extLst>
          </p:cNvPr>
          <p:cNvSpPr>
            <a:spLocks noGrp="1"/>
          </p:cNvSpPr>
          <p:nvPr>
            <p:ph type="sldNum" sz="quarter" idx="12"/>
          </p:nvPr>
        </p:nvSpPr>
        <p:spPr/>
        <p:txBody>
          <a:bodyPr/>
          <a:lstStyle/>
          <a:p>
            <a:fld id="{5E53BDD8-F5C0-994F-846B-AA2AD600EBB7}" type="slidenum">
              <a:rPr lang="en-US" smtClean="0"/>
              <a:t>10</a:t>
            </a:fld>
            <a:endParaRPr lang="en-US"/>
          </a:p>
        </p:txBody>
      </p:sp>
    </p:spTree>
    <p:extLst>
      <p:ext uri="{BB962C8B-B14F-4D97-AF65-F5344CB8AC3E}">
        <p14:creationId xmlns:p14="http://schemas.microsoft.com/office/powerpoint/2010/main" val="196096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741A4-6BD5-0D7D-8638-699BF9DEC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A2AD6-BD5A-A648-446D-8EC8DED6D8AA}"/>
              </a:ext>
            </a:extLst>
          </p:cNvPr>
          <p:cNvSpPr>
            <a:spLocks noGrp="1"/>
          </p:cNvSpPr>
          <p:nvPr>
            <p:ph type="title"/>
          </p:nvPr>
        </p:nvSpPr>
        <p:spPr/>
        <p:txBody>
          <a:bodyPr/>
          <a:lstStyle/>
          <a:p>
            <a:pPr algn="ctr"/>
            <a:r>
              <a:rPr lang="en-US" dirty="0"/>
              <a:t>SIN IS</a:t>
            </a:r>
          </a:p>
        </p:txBody>
      </p:sp>
      <p:sp>
        <p:nvSpPr>
          <p:cNvPr id="3" name="Content Placeholder 2">
            <a:extLst>
              <a:ext uri="{FF2B5EF4-FFF2-40B4-BE49-F238E27FC236}">
                <a16:creationId xmlns:a16="http://schemas.microsoft.com/office/drawing/2014/main" id="{51CE101C-78F1-EDB5-D762-FA17C7B41693}"/>
              </a:ext>
            </a:extLst>
          </p:cNvPr>
          <p:cNvSpPr>
            <a:spLocks noGrp="1"/>
          </p:cNvSpPr>
          <p:nvPr>
            <p:ph sz="half" idx="1"/>
          </p:nvPr>
        </p:nvSpPr>
        <p:spPr>
          <a:xfrm>
            <a:off x="838200" y="1825625"/>
            <a:ext cx="3197352" cy="4351338"/>
          </a:xfrm>
        </p:spPr>
        <p:txBody>
          <a:bodyPr>
            <a:normAutofit/>
          </a:bodyPr>
          <a:lstStyle/>
          <a:p>
            <a:r>
              <a:rPr lang="en-US" sz="3600" dirty="0">
                <a:solidFill>
                  <a:schemeClr val="bg1">
                    <a:lumMod val="50000"/>
                  </a:schemeClr>
                </a:solidFill>
              </a:rPr>
              <a:t>Divisive</a:t>
            </a:r>
          </a:p>
          <a:p>
            <a:r>
              <a:rPr lang="en-US" sz="3600" dirty="0">
                <a:solidFill>
                  <a:schemeClr val="bg1">
                    <a:lumMod val="50000"/>
                  </a:schemeClr>
                </a:solidFill>
              </a:rPr>
              <a:t>Deceptive</a:t>
            </a:r>
          </a:p>
          <a:p>
            <a:r>
              <a:rPr lang="en-US" sz="3600" dirty="0">
                <a:solidFill>
                  <a:schemeClr val="bg1">
                    <a:lumMod val="50000"/>
                  </a:schemeClr>
                </a:solidFill>
              </a:rPr>
              <a:t>Destructive</a:t>
            </a:r>
          </a:p>
          <a:p>
            <a:r>
              <a:rPr lang="en-US" sz="3600" dirty="0">
                <a:solidFill>
                  <a:schemeClr val="bg1">
                    <a:lumMod val="50000"/>
                  </a:schemeClr>
                </a:solidFill>
              </a:rPr>
              <a:t>Dominating</a:t>
            </a:r>
          </a:p>
          <a:p>
            <a:r>
              <a:rPr lang="en-US" sz="3600" dirty="0"/>
              <a:t>Disgracing</a:t>
            </a:r>
          </a:p>
        </p:txBody>
      </p:sp>
      <p:sp>
        <p:nvSpPr>
          <p:cNvPr id="6" name="Content Placeholder 5">
            <a:extLst>
              <a:ext uri="{FF2B5EF4-FFF2-40B4-BE49-F238E27FC236}">
                <a16:creationId xmlns:a16="http://schemas.microsoft.com/office/drawing/2014/main" id="{4A12F732-705B-2E3D-BFBD-931C4BF5721F}"/>
              </a:ext>
            </a:extLst>
          </p:cNvPr>
          <p:cNvSpPr>
            <a:spLocks noGrp="1"/>
          </p:cNvSpPr>
          <p:nvPr>
            <p:ph sz="half" idx="2"/>
          </p:nvPr>
        </p:nvSpPr>
        <p:spPr>
          <a:xfrm>
            <a:off x="3318226" y="1365338"/>
            <a:ext cx="7940040" cy="4351338"/>
          </a:xfrm>
        </p:spPr>
        <p:txBody>
          <a:bodyPr>
            <a:normAutofit/>
          </a:bodyPr>
          <a:lstStyle/>
          <a:p>
            <a:r>
              <a:rPr lang="en-US" sz="3200" dirty="0"/>
              <a:t>A Nation (Prov. 14:34)</a:t>
            </a:r>
          </a:p>
          <a:p>
            <a:r>
              <a:rPr lang="en-US" sz="3200" dirty="0"/>
              <a:t>A city or community (Jude 7)</a:t>
            </a:r>
          </a:p>
          <a:p>
            <a:r>
              <a:rPr lang="en-US" sz="3200" dirty="0"/>
              <a:t>One’s family (Prov. 19:26; 28:7)</a:t>
            </a:r>
          </a:p>
          <a:p>
            <a:r>
              <a:rPr lang="en-US" sz="3200" dirty="0"/>
              <a:t>The church (1 Tim. 6:1; Titus 2:1)</a:t>
            </a:r>
          </a:p>
          <a:p>
            <a:r>
              <a:rPr lang="en-US" sz="3200" dirty="0"/>
              <a:t>The individual (Prov. 6:32-33)</a:t>
            </a:r>
          </a:p>
        </p:txBody>
      </p:sp>
      <p:sp>
        <p:nvSpPr>
          <p:cNvPr id="4" name="Date Placeholder 3">
            <a:extLst>
              <a:ext uri="{FF2B5EF4-FFF2-40B4-BE49-F238E27FC236}">
                <a16:creationId xmlns:a16="http://schemas.microsoft.com/office/drawing/2014/main" id="{FDA760DC-D202-884E-2999-20E569F87C70}"/>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E7B97EDF-39B7-03B2-4950-F4C7A3C09230}"/>
              </a:ext>
            </a:extLst>
          </p:cNvPr>
          <p:cNvSpPr>
            <a:spLocks noGrp="1"/>
          </p:cNvSpPr>
          <p:nvPr>
            <p:ph type="sldNum" sz="quarter" idx="12"/>
          </p:nvPr>
        </p:nvSpPr>
        <p:spPr/>
        <p:txBody>
          <a:bodyPr/>
          <a:lstStyle/>
          <a:p>
            <a:fld id="{5E53BDD8-F5C0-994F-846B-AA2AD600EBB7}" type="slidenum">
              <a:rPr lang="en-US" smtClean="0"/>
              <a:t>11</a:t>
            </a:fld>
            <a:endParaRPr lang="en-US"/>
          </a:p>
        </p:txBody>
      </p:sp>
    </p:spTree>
    <p:extLst>
      <p:ext uri="{BB962C8B-B14F-4D97-AF65-F5344CB8AC3E}">
        <p14:creationId xmlns:p14="http://schemas.microsoft.com/office/powerpoint/2010/main" val="80719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38814-D9F5-0C5E-D611-EBDAEEEFA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AE7D3-D900-AD2D-3826-0724C5710270}"/>
              </a:ext>
            </a:extLst>
          </p:cNvPr>
          <p:cNvSpPr>
            <a:spLocks noGrp="1"/>
          </p:cNvSpPr>
          <p:nvPr>
            <p:ph type="title"/>
          </p:nvPr>
        </p:nvSpPr>
        <p:spPr/>
        <p:txBody>
          <a:bodyPr/>
          <a:lstStyle/>
          <a:p>
            <a:pPr algn="ctr"/>
            <a:r>
              <a:rPr lang="en-US" dirty="0"/>
              <a:t>SIN IS</a:t>
            </a:r>
          </a:p>
        </p:txBody>
      </p:sp>
      <p:sp>
        <p:nvSpPr>
          <p:cNvPr id="3" name="Content Placeholder 2">
            <a:extLst>
              <a:ext uri="{FF2B5EF4-FFF2-40B4-BE49-F238E27FC236}">
                <a16:creationId xmlns:a16="http://schemas.microsoft.com/office/drawing/2014/main" id="{9EF6B948-736D-9831-C934-3055924FED0A}"/>
              </a:ext>
            </a:extLst>
          </p:cNvPr>
          <p:cNvSpPr>
            <a:spLocks noGrp="1"/>
          </p:cNvSpPr>
          <p:nvPr>
            <p:ph sz="half" idx="1"/>
          </p:nvPr>
        </p:nvSpPr>
        <p:spPr>
          <a:xfrm>
            <a:off x="838200" y="1825625"/>
            <a:ext cx="3197352" cy="4351338"/>
          </a:xfrm>
        </p:spPr>
        <p:txBody>
          <a:bodyPr>
            <a:normAutofit/>
          </a:bodyPr>
          <a:lstStyle/>
          <a:p>
            <a:r>
              <a:rPr lang="en-US" sz="3600" dirty="0">
                <a:solidFill>
                  <a:schemeClr val="bg1">
                    <a:lumMod val="50000"/>
                  </a:schemeClr>
                </a:solidFill>
              </a:rPr>
              <a:t>Divisive</a:t>
            </a:r>
          </a:p>
          <a:p>
            <a:r>
              <a:rPr lang="en-US" sz="3600" dirty="0">
                <a:solidFill>
                  <a:schemeClr val="bg1">
                    <a:lumMod val="50000"/>
                  </a:schemeClr>
                </a:solidFill>
              </a:rPr>
              <a:t>Deceptive</a:t>
            </a:r>
          </a:p>
          <a:p>
            <a:r>
              <a:rPr lang="en-US" sz="3600" dirty="0">
                <a:solidFill>
                  <a:schemeClr val="bg1">
                    <a:lumMod val="50000"/>
                  </a:schemeClr>
                </a:solidFill>
              </a:rPr>
              <a:t>Destructive</a:t>
            </a:r>
          </a:p>
          <a:p>
            <a:r>
              <a:rPr lang="en-US" sz="3600" dirty="0">
                <a:solidFill>
                  <a:schemeClr val="bg1">
                    <a:lumMod val="50000"/>
                  </a:schemeClr>
                </a:solidFill>
              </a:rPr>
              <a:t>Dominating</a:t>
            </a:r>
          </a:p>
          <a:p>
            <a:r>
              <a:rPr lang="en-US" sz="3600" dirty="0">
                <a:solidFill>
                  <a:schemeClr val="bg1">
                    <a:lumMod val="50000"/>
                  </a:schemeClr>
                </a:solidFill>
              </a:rPr>
              <a:t>Disgracing</a:t>
            </a:r>
          </a:p>
          <a:p>
            <a:r>
              <a:rPr lang="en-US" sz="3600" dirty="0"/>
              <a:t>Developable</a:t>
            </a:r>
          </a:p>
        </p:txBody>
      </p:sp>
      <p:sp>
        <p:nvSpPr>
          <p:cNvPr id="6" name="Content Placeholder 5">
            <a:extLst>
              <a:ext uri="{FF2B5EF4-FFF2-40B4-BE49-F238E27FC236}">
                <a16:creationId xmlns:a16="http://schemas.microsoft.com/office/drawing/2014/main" id="{816A5E2C-DBF7-F45E-C03D-A550723D58E6}"/>
              </a:ext>
            </a:extLst>
          </p:cNvPr>
          <p:cNvSpPr>
            <a:spLocks noGrp="1"/>
          </p:cNvSpPr>
          <p:nvPr>
            <p:ph sz="half" idx="2"/>
          </p:nvPr>
        </p:nvSpPr>
        <p:spPr>
          <a:xfrm>
            <a:off x="3413760" y="1825625"/>
            <a:ext cx="7940040" cy="4351338"/>
          </a:xfrm>
        </p:spPr>
        <p:txBody>
          <a:bodyPr>
            <a:normAutofit/>
          </a:bodyPr>
          <a:lstStyle/>
          <a:p>
            <a:r>
              <a:rPr lang="en-US" sz="3200" dirty="0"/>
              <a:t>Will permeate your body and soul like cancer</a:t>
            </a:r>
          </a:p>
          <a:p>
            <a:r>
              <a:rPr lang="en-US" sz="3200" dirty="0"/>
              <a:t>Prodigal son (Luke 15:11-32)</a:t>
            </a:r>
          </a:p>
          <a:p>
            <a:r>
              <a:rPr lang="en-US" sz="3200" dirty="0"/>
              <a:t>Attitude</a:t>
            </a:r>
          </a:p>
          <a:p>
            <a:r>
              <a:rPr lang="en-US" sz="3200" dirty="0"/>
              <a:t>Anger</a:t>
            </a:r>
          </a:p>
          <a:p>
            <a:r>
              <a:rPr lang="en-US" sz="3200" dirty="0"/>
              <a:t>Rebellion</a:t>
            </a:r>
          </a:p>
          <a:p>
            <a:r>
              <a:rPr lang="en-US" sz="3200" dirty="0"/>
              <a:t>Self-pity</a:t>
            </a:r>
          </a:p>
          <a:p>
            <a:r>
              <a:rPr lang="en-US" sz="3200" dirty="0"/>
              <a:t>In doctrine</a:t>
            </a:r>
          </a:p>
          <a:p>
            <a:endParaRPr lang="en-US" sz="3200" dirty="0"/>
          </a:p>
          <a:p>
            <a:endParaRPr lang="en-US" sz="3200" dirty="0"/>
          </a:p>
        </p:txBody>
      </p:sp>
      <p:sp>
        <p:nvSpPr>
          <p:cNvPr id="4" name="Date Placeholder 3">
            <a:extLst>
              <a:ext uri="{FF2B5EF4-FFF2-40B4-BE49-F238E27FC236}">
                <a16:creationId xmlns:a16="http://schemas.microsoft.com/office/drawing/2014/main" id="{7231AE42-203B-3031-EDEC-1438602D1F80}"/>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C238E270-0695-E9D7-E7AD-F8AE2030C199}"/>
              </a:ext>
            </a:extLst>
          </p:cNvPr>
          <p:cNvSpPr>
            <a:spLocks noGrp="1"/>
          </p:cNvSpPr>
          <p:nvPr>
            <p:ph type="sldNum" sz="quarter" idx="12"/>
          </p:nvPr>
        </p:nvSpPr>
        <p:spPr/>
        <p:txBody>
          <a:bodyPr/>
          <a:lstStyle/>
          <a:p>
            <a:fld id="{5E53BDD8-F5C0-994F-846B-AA2AD600EBB7}" type="slidenum">
              <a:rPr lang="en-US" smtClean="0"/>
              <a:t>12</a:t>
            </a:fld>
            <a:endParaRPr lang="en-US"/>
          </a:p>
        </p:txBody>
      </p:sp>
    </p:spTree>
    <p:extLst>
      <p:ext uri="{BB962C8B-B14F-4D97-AF65-F5344CB8AC3E}">
        <p14:creationId xmlns:p14="http://schemas.microsoft.com/office/powerpoint/2010/main" val="362030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6DF18-782D-34AC-6C13-E4725371A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126EE-3FC6-953D-DDC3-A9795A8CDF9F}"/>
              </a:ext>
            </a:extLst>
          </p:cNvPr>
          <p:cNvSpPr>
            <a:spLocks noGrp="1"/>
          </p:cNvSpPr>
          <p:nvPr>
            <p:ph type="title"/>
          </p:nvPr>
        </p:nvSpPr>
        <p:spPr/>
        <p:txBody>
          <a:bodyPr/>
          <a:lstStyle/>
          <a:p>
            <a:pPr algn="ctr"/>
            <a:r>
              <a:rPr lang="en-US" dirty="0"/>
              <a:t>SIN IS</a:t>
            </a:r>
          </a:p>
        </p:txBody>
      </p:sp>
      <p:sp>
        <p:nvSpPr>
          <p:cNvPr id="3" name="Content Placeholder 2">
            <a:extLst>
              <a:ext uri="{FF2B5EF4-FFF2-40B4-BE49-F238E27FC236}">
                <a16:creationId xmlns:a16="http://schemas.microsoft.com/office/drawing/2014/main" id="{664613E0-E801-EA9B-F0BA-FA4EC295CA38}"/>
              </a:ext>
            </a:extLst>
          </p:cNvPr>
          <p:cNvSpPr>
            <a:spLocks noGrp="1"/>
          </p:cNvSpPr>
          <p:nvPr>
            <p:ph sz="half" idx="1"/>
          </p:nvPr>
        </p:nvSpPr>
        <p:spPr>
          <a:xfrm>
            <a:off x="838200" y="1825625"/>
            <a:ext cx="3197352" cy="4351338"/>
          </a:xfrm>
        </p:spPr>
        <p:txBody>
          <a:bodyPr>
            <a:normAutofit/>
          </a:bodyPr>
          <a:lstStyle/>
          <a:p>
            <a:r>
              <a:rPr lang="en-US" sz="3600" dirty="0">
                <a:solidFill>
                  <a:schemeClr val="bg1">
                    <a:lumMod val="50000"/>
                  </a:schemeClr>
                </a:solidFill>
              </a:rPr>
              <a:t>Divisive</a:t>
            </a:r>
          </a:p>
          <a:p>
            <a:r>
              <a:rPr lang="en-US" sz="3600" dirty="0">
                <a:solidFill>
                  <a:schemeClr val="bg1">
                    <a:lumMod val="50000"/>
                  </a:schemeClr>
                </a:solidFill>
              </a:rPr>
              <a:t>Deceptive</a:t>
            </a:r>
          </a:p>
          <a:p>
            <a:r>
              <a:rPr lang="en-US" sz="3600" dirty="0">
                <a:solidFill>
                  <a:schemeClr val="bg1">
                    <a:lumMod val="50000"/>
                  </a:schemeClr>
                </a:solidFill>
              </a:rPr>
              <a:t>Destructive</a:t>
            </a:r>
          </a:p>
          <a:p>
            <a:r>
              <a:rPr lang="en-US" sz="3600" dirty="0">
                <a:solidFill>
                  <a:schemeClr val="bg1">
                    <a:lumMod val="50000"/>
                  </a:schemeClr>
                </a:solidFill>
              </a:rPr>
              <a:t>Dominating</a:t>
            </a:r>
          </a:p>
          <a:p>
            <a:r>
              <a:rPr lang="en-US" sz="3600" dirty="0">
                <a:solidFill>
                  <a:schemeClr val="bg1">
                    <a:lumMod val="50000"/>
                  </a:schemeClr>
                </a:solidFill>
              </a:rPr>
              <a:t>Disgracing</a:t>
            </a:r>
          </a:p>
          <a:p>
            <a:r>
              <a:rPr lang="en-US" sz="3600" dirty="0">
                <a:solidFill>
                  <a:schemeClr val="bg1">
                    <a:lumMod val="50000"/>
                  </a:schemeClr>
                </a:solidFill>
              </a:rPr>
              <a:t>Developable</a:t>
            </a:r>
          </a:p>
          <a:p>
            <a:r>
              <a:rPr lang="en-US" sz="3600" dirty="0"/>
              <a:t>Deadly</a:t>
            </a:r>
          </a:p>
        </p:txBody>
      </p:sp>
      <p:sp>
        <p:nvSpPr>
          <p:cNvPr id="6" name="Content Placeholder 5">
            <a:extLst>
              <a:ext uri="{FF2B5EF4-FFF2-40B4-BE49-F238E27FC236}">
                <a16:creationId xmlns:a16="http://schemas.microsoft.com/office/drawing/2014/main" id="{18650177-87E8-20B7-08CA-1DC158D325A1}"/>
              </a:ext>
            </a:extLst>
          </p:cNvPr>
          <p:cNvSpPr>
            <a:spLocks noGrp="1"/>
          </p:cNvSpPr>
          <p:nvPr>
            <p:ph sz="half" idx="2"/>
          </p:nvPr>
        </p:nvSpPr>
        <p:spPr>
          <a:xfrm>
            <a:off x="3413760" y="1825625"/>
            <a:ext cx="7940040" cy="4351338"/>
          </a:xfrm>
        </p:spPr>
        <p:txBody>
          <a:bodyPr>
            <a:normAutofit/>
          </a:bodyPr>
          <a:lstStyle/>
          <a:p>
            <a:r>
              <a:rPr lang="en-US" sz="3200" dirty="0"/>
              <a:t>Death-an inseparable consequence of </a:t>
            </a:r>
            <a:r>
              <a:rPr lang="en-US" sz="3200" u="sng" dirty="0"/>
              <a:t>unforgiven</a:t>
            </a:r>
            <a:r>
              <a:rPr lang="en-US" sz="3200" dirty="0"/>
              <a:t> Sin</a:t>
            </a:r>
          </a:p>
          <a:p>
            <a:r>
              <a:rPr lang="en-US" sz="3200" dirty="0"/>
              <a:t>	spiritual</a:t>
            </a:r>
          </a:p>
          <a:p>
            <a:r>
              <a:rPr lang="en-US" sz="3200" dirty="0"/>
              <a:t>	physical</a:t>
            </a:r>
          </a:p>
        </p:txBody>
      </p:sp>
      <p:sp>
        <p:nvSpPr>
          <p:cNvPr id="4" name="Date Placeholder 3">
            <a:extLst>
              <a:ext uri="{FF2B5EF4-FFF2-40B4-BE49-F238E27FC236}">
                <a16:creationId xmlns:a16="http://schemas.microsoft.com/office/drawing/2014/main" id="{6E5D01DE-F678-CEEF-9C5B-66745CA76997}"/>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E639B45E-AA44-58A5-7FB7-4EF72C94AEE9}"/>
              </a:ext>
            </a:extLst>
          </p:cNvPr>
          <p:cNvSpPr>
            <a:spLocks noGrp="1"/>
          </p:cNvSpPr>
          <p:nvPr>
            <p:ph type="sldNum" sz="quarter" idx="12"/>
          </p:nvPr>
        </p:nvSpPr>
        <p:spPr/>
        <p:txBody>
          <a:bodyPr/>
          <a:lstStyle/>
          <a:p>
            <a:fld id="{5E53BDD8-F5C0-994F-846B-AA2AD600EBB7}" type="slidenum">
              <a:rPr lang="en-US" smtClean="0"/>
              <a:t>13</a:t>
            </a:fld>
            <a:endParaRPr lang="en-US"/>
          </a:p>
        </p:txBody>
      </p:sp>
    </p:spTree>
    <p:extLst>
      <p:ext uri="{BB962C8B-B14F-4D97-AF65-F5344CB8AC3E}">
        <p14:creationId xmlns:p14="http://schemas.microsoft.com/office/powerpoint/2010/main" val="268256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0AB5-A524-563E-9901-E518D874D906}"/>
              </a:ext>
            </a:extLst>
          </p:cNvPr>
          <p:cNvSpPr>
            <a:spLocks noGrp="1"/>
          </p:cNvSpPr>
          <p:nvPr>
            <p:ph type="title"/>
          </p:nvPr>
        </p:nvSpPr>
        <p:spPr>
          <a:xfrm>
            <a:off x="838200" y="365126"/>
            <a:ext cx="10515600" cy="863173"/>
          </a:xfrm>
        </p:spPr>
        <p:txBody>
          <a:bodyPr/>
          <a:lstStyle/>
          <a:p>
            <a:pPr algn="ctr"/>
            <a:r>
              <a:rPr lang="en-US" dirty="0"/>
              <a:t>Is It Well With YOUR Soul?</a:t>
            </a:r>
          </a:p>
        </p:txBody>
      </p:sp>
      <p:sp>
        <p:nvSpPr>
          <p:cNvPr id="3" name="Content Placeholder 2">
            <a:extLst>
              <a:ext uri="{FF2B5EF4-FFF2-40B4-BE49-F238E27FC236}">
                <a16:creationId xmlns:a16="http://schemas.microsoft.com/office/drawing/2014/main" id="{08D43356-1B7F-A7DE-DD71-616A2A7C3D79}"/>
              </a:ext>
            </a:extLst>
          </p:cNvPr>
          <p:cNvSpPr>
            <a:spLocks noGrp="1"/>
          </p:cNvSpPr>
          <p:nvPr>
            <p:ph idx="1"/>
          </p:nvPr>
        </p:nvSpPr>
        <p:spPr>
          <a:xfrm>
            <a:off x="838200" y="1228298"/>
            <a:ext cx="10515600" cy="5264575"/>
          </a:xfrm>
        </p:spPr>
        <p:txBody>
          <a:bodyPr>
            <a:normAutofit/>
          </a:bodyPr>
          <a:lstStyle/>
          <a:p>
            <a:r>
              <a:rPr lang="en-US" sz="3200" dirty="0"/>
              <a:t>My Sin-O, the Bliss </a:t>
            </a:r>
          </a:p>
          <a:p>
            <a:r>
              <a:rPr lang="en-US" sz="3200" dirty="0"/>
              <a:t>Of this glorious though</a:t>
            </a:r>
          </a:p>
          <a:p>
            <a:r>
              <a:rPr lang="en-US" sz="3200" dirty="0"/>
              <a:t>My Sin not in part but the whole</a:t>
            </a:r>
          </a:p>
          <a:p>
            <a:r>
              <a:rPr lang="en-US" sz="3200" dirty="0"/>
              <a:t>Is nailed to the cross and I bear it no more</a:t>
            </a:r>
          </a:p>
          <a:p>
            <a:r>
              <a:rPr lang="en-US" sz="3200" dirty="0"/>
              <a:t>Praise the Lord, praise the Lord O, my soul</a:t>
            </a:r>
          </a:p>
          <a:p>
            <a:r>
              <a:rPr lang="en-US" sz="3200" dirty="0"/>
              <a:t>It is well </a:t>
            </a:r>
          </a:p>
          <a:p>
            <a:r>
              <a:rPr lang="en-US" sz="3200" dirty="0"/>
              <a:t>With my soul</a:t>
            </a:r>
          </a:p>
          <a:p>
            <a:r>
              <a:rPr lang="en-US" sz="3200" dirty="0"/>
              <a:t>It is well, it IS well</a:t>
            </a:r>
          </a:p>
          <a:p>
            <a:r>
              <a:rPr lang="en-US" sz="3200" dirty="0"/>
              <a:t>With my soul</a:t>
            </a:r>
          </a:p>
        </p:txBody>
      </p:sp>
      <p:sp>
        <p:nvSpPr>
          <p:cNvPr id="4" name="Date Placeholder 3">
            <a:extLst>
              <a:ext uri="{FF2B5EF4-FFF2-40B4-BE49-F238E27FC236}">
                <a16:creationId xmlns:a16="http://schemas.microsoft.com/office/drawing/2014/main" id="{C00A30DA-C08B-1AC1-0B9B-27B3B51DB965}"/>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0D75FBE0-72EC-5087-9FCF-6D6B4B02E13F}"/>
              </a:ext>
            </a:extLst>
          </p:cNvPr>
          <p:cNvSpPr>
            <a:spLocks noGrp="1"/>
          </p:cNvSpPr>
          <p:nvPr>
            <p:ph type="sldNum" sz="quarter" idx="12"/>
          </p:nvPr>
        </p:nvSpPr>
        <p:spPr/>
        <p:txBody>
          <a:bodyPr/>
          <a:lstStyle/>
          <a:p>
            <a:fld id="{5E53BDD8-F5C0-994F-846B-AA2AD600EBB7}" type="slidenum">
              <a:rPr lang="en-US" smtClean="0"/>
              <a:t>14</a:t>
            </a:fld>
            <a:endParaRPr lang="en-US"/>
          </a:p>
        </p:txBody>
      </p:sp>
    </p:spTree>
    <p:extLst>
      <p:ext uri="{BB962C8B-B14F-4D97-AF65-F5344CB8AC3E}">
        <p14:creationId xmlns:p14="http://schemas.microsoft.com/office/powerpoint/2010/main" val="106275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9DA7-9B6E-E9C4-5254-14411FFF7E29}"/>
              </a:ext>
            </a:extLst>
          </p:cNvPr>
          <p:cNvSpPr>
            <a:spLocks noGrp="1"/>
          </p:cNvSpPr>
          <p:nvPr>
            <p:ph type="ctrTitle"/>
          </p:nvPr>
        </p:nvSpPr>
        <p:spPr>
          <a:xfrm>
            <a:off x="1524000" y="1886637"/>
            <a:ext cx="9829800" cy="3599762"/>
          </a:xfrm>
        </p:spPr>
        <p:txBody>
          <a:bodyPr>
            <a:normAutofit fontScale="90000"/>
          </a:bodyPr>
          <a:lstStyle/>
          <a:p>
            <a:r>
              <a:rPr lang="en-US" dirty="0"/>
              <a:t>Know what Sin will do to you!</a:t>
            </a:r>
            <a:br>
              <a:rPr lang="en-US" dirty="0"/>
            </a:br>
            <a:br>
              <a:rPr lang="en-US" dirty="0"/>
            </a:br>
            <a:r>
              <a:rPr lang="en-US" dirty="0"/>
              <a:t>And put on the full armor of God, so that you may be able to stand against the wiles of the devi.</a:t>
            </a:r>
            <a:br>
              <a:rPr lang="en-US" dirty="0"/>
            </a:br>
            <a:r>
              <a:rPr lang="en-US" dirty="0"/>
              <a:t>Eph. 6:11</a:t>
            </a:r>
          </a:p>
        </p:txBody>
      </p:sp>
      <p:sp>
        <p:nvSpPr>
          <p:cNvPr id="4" name="Date Placeholder 3">
            <a:extLst>
              <a:ext uri="{FF2B5EF4-FFF2-40B4-BE49-F238E27FC236}">
                <a16:creationId xmlns:a16="http://schemas.microsoft.com/office/drawing/2014/main" id="{80E86E3E-5CD1-F135-FB09-770E1ADAE116}"/>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EF67D5B3-2372-1496-C375-4BF572DF11DF}"/>
              </a:ext>
            </a:extLst>
          </p:cNvPr>
          <p:cNvSpPr>
            <a:spLocks noGrp="1"/>
          </p:cNvSpPr>
          <p:nvPr>
            <p:ph type="sldNum" sz="quarter" idx="12"/>
          </p:nvPr>
        </p:nvSpPr>
        <p:spPr/>
        <p:txBody>
          <a:bodyPr/>
          <a:lstStyle/>
          <a:p>
            <a:fld id="{5E53BDD8-F5C0-994F-846B-AA2AD600EBB7}" type="slidenum">
              <a:rPr lang="en-US" smtClean="0"/>
              <a:t>15</a:t>
            </a:fld>
            <a:endParaRPr lang="en-US"/>
          </a:p>
        </p:txBody>
      </p:sp>
    </p:spTree>
    <p:extLst>
      <p:ext uri="{BB962C8B-B14F-4D97-AF65-F5344CB8AC3E}">
        <p14:creationId xmlns:p14="http://schemas.microsoft.com/office/powerpoint/2010/main" val="412200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9E927-C3B6-8A6B-91B7-EBD9DD8FA34C}"/>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BF0F7348-6D1B-C648-6947-41A8363A56F6}"/>
              </a:ext>
            </a:extLst>
          </p:cNvPr>
          <p:cNvSpPr>
            <a:spLocks noGrp="1"/>
          </p:cNvSpPr>
          <p:nvPr>
            <p:ph type="sldNum" sz="quarter" idx="12"/>
          </p:nvPr>
        </p:nvSpPr>
        <p:spPr/>
        <p:txBody>
          <a:bodyPr/>
          <a:lstStyle/>
          <a:p>
            <a:fld id="{5E53BDD8-F5C0-994F-846B-AA2AD600EBB7}" type="slidenum">
              <a:rPr lang="en-US" smtClean="0"/>
              <a:t>16</a:t>
            </a:fld>
            <a:endParaRPr lang="en-US" dirty="0"/>
          </a:p>
        </p:txBody>
      </p:sp>
      <p:sp>
        <p:nvSpPr>
          <p:cNvPr id="6" name="TextBox 5">
            <a:extLst>
              <a:ext uri="{FF2B5EF4-FFF2-40B4-BE49-F238E27FC236}">
                <a16:creationId xmlns:a16="http://schemas.microsoft.com/office/drawing/2014/main" id="{7EBFFA58-3AB0-4743-52A7-50844C3506A0}"/>
              </a:ext>
            </a:extLst>
          </p:cNvPr>
          <p:cNvSpPr txBox="1"/>
          <p:nvPr/>
        </p:nvSpPr>
        <p:spPr>
          <a:xfrm>
            <a:off x="306665" y="200596"/>
            <a:ext cx="2132763" cy="461665"/>
          </a:xfrm>
          <a:prstGeom prst="rect">
            <a:avLst/>
          </a:prstGeom>
          <a:noFill/>
        </p:spPr>
        <p:txBody>
          <a:bodyPr wrap="none" rtlCol="0">
            <a:spAutoFit/>
          </a:bodyPr>
          <a:lstStyle/>
          <a:p>
            <a:r>
              <a:rPr lang="en-US" sz="2400" dirty="0">
                <a:latin typeface="Copperplate Gothic Bold" panose="020E0705020206020404" pitchFamily="34" charset="77"/>
              </a:rPr>
              <a:t>Temptation</a:t>
            </a:r>
          </a:p>
        </p:txBody>
      </p:sp>
      <p:sp>
        <p:nvSpPr>
          <p:cNvPr id="7" name="TextBox 6">
            <a:extLst>
              <a:ext uri="{FF2B5EF4-FFF2-40B4-BE49-F238E27FC236}">
                <a16:creationId xmlns:a16="http://schemas.microsoft.com/office/drawing/2014/main" id="{E27EBEE3-329A-07A0-AAAD-564A1A82C523}"/>
              </a:ext>
            </a:extLst>
          </p:cNvPr>
          <p:cNvSpPr txBox="1"/>
          <p:nvPr/>
        </p:nvSpPr>
        <p:spPr>
          <a:xfrm>
            <a:off x="476875" y="962331"/>
            <a:ext cx="2308517" cy="461665"/>
          </a:xfrm>
          <a:prstGeom prst="rect">
            <a:avLst/>
          </a:prstGeom>
          <a:noFill/>
        </p:spPr>
        <p:txBody>
          <a:bodyPr wrap="none" rtlCol="0">
            <a:spAutoFit/>
          </a:bodyPr>
          <a:lstStyle/>
          <a:p>
            <a:r>
              <a:rPr lang="en-US" sz="2400" dirty="0">
                <a:latin typeface="Copperplate Gothic Bold" panose="020E0705020206020404" pitchFamily="34" charset="77"/>
              </a:rPr>
              <a:t>drawn Away</a:t>
            </a:r>
          </a:p>
        </p:txBody>
      </p:sp>
      <p:sp>
        <p:nvSpPr>
          <p:cNvPr id="8" name="TextBox 7">
            <a:extLst>
              <a:ext uri="{FF2B5EF4-FFF2-40B4-BE49-F238E27FC236}">
                <a16:creationId xmlns:a16="http://schemas.microsoft.com/office/drawing/2014/main" id="{24A56D16-3EF9-6085-0EF7-8B34B7086273}"/>
              </a:ext>
            </a:extLst>
          </p:cNvPr>
          <p:cNvSpPr txBox="1"/>
          <p:nvPr/>
        </p:nvSpPr>
        <p:spPr>
          <a:xfrm>
            <a:off x="769739" y="1738218"/>
            <a:ext cx="2866810" cy="461665"/>
          </a:xfrm>
          <a:prstGeom prst="rect">
            <a:avLst/>
          </a:prstGeom>
          <a:noFill/>
        </p:spPr>
        <p:txBody>
          <a:bodyPr wrap="none" rtlCol="0">
            <a:spAutoFit/>
          </a:bodyPr>
          <a:lstStyle/>
          <a:p>
            <a:r>
              <a:rPr lang="en-US" sz="2400" dirty="0">
                <a:latin typeface="Copperplate Gothic Bold" panose="020E0705020206020404" pitchFamily="34" charset="77"/>
              </a:rPr>
              <a:t>his own desires</a:t>
            </a:r>
          </a:p>
        </p:txBody>
      </p:sp>
      <p:sp>
        <p:nvSpPr>
          <p:cNvPr id="9" name="TextBox 8">
            <a:extLst>
              <a:ext uri="{FF2B5EF4-FFF2-40B4-BE49-F238E27FC236}">
                <a16:creationId xmlns:a16="http://schemas.microsoft.com/office/drawing/2014/main" id="{E58EB310-C15A-5D61-4A9B-70DA7AC438DE}"/>
              </a:ext>
            </a:extLst>
          </p:cNvPr>
          <p:cNvSpPr txBox="1"/>
          <p:nvPr/>
        </p:nvSpPr>
        <p:spPr>
          <a:xfrm>
            <a:off x="2102137" y="2438488"/>
            <a:ext cx="1503938" cy="461665"/>
          </a:xfrm>
          <a:prstGeom prst="rect">
            <a:avLst/>
          </a:prstGeom>
          <a:noFill/>
        </p:spPr>
        <p:txBody>
          <a:bodyPr wrap="none" rtlCol="0">
            <a:spAutoFit/>
          </a:bodyPr>
          <a:lstStyle/>
          <a:p>
            <a:r>
              <a:rPr lang="en-US" sz="2400" dirty="0">
                <a:latin typeface="Copperplate Gothic Bold" panose="020E0705020206020404" pitchFamily="34" charset="77"/>
              </a:rPr>
              <a:t>enticed</a:t>
            </a:r>
          </a:p>
        </p:txBody>
      </p:sp>
      <p:sp>
        <p:nvSpPr>
          <p:cNvPr id="10" name="TextBox 9">
            <a:extLst>
              <a:ext uri="{FF2B5EF4-FFF2-40B4-BE49-F238E27FC236}">
                <a16:creationId xmlns:a16="http://schemas.microsoft.com/office/drawing/2014/main" id="{2B304328-BABF-5C48-185B-FBB706C01050}"/>
              </a:ext>
            </a:extLst>
          </p:cNvPr>
          <p:cNvSpPr txBox="1"/>
          <p:nvPr/>
        </p:nvSpPr>
        <p:spPr>
          <a:xfrm>
            <a:off x="1837068" y="3214786"/>
            <a:ext cx="3146374" cy="461665"/>
          </a:xfrm>
          <a:prstGeom prst="rect">
            <a:avLst/>
          </a:prstGeom>
          <a:noFill/>
        </p:spPr>
        <p:txBody>
          <a:bodyPr wrap="none" rtlCol="0">
            <a:spAutoFit/>
          </a:bodyPr>
          <a:lstStyle/>
          <a:p>
            <a:r>
              <a:rPr lang="en-US" sz="2400" dirty="0">
                <a:latin typeface="Copperplate Gothic Bold" panose="020E0705020206020404" pitchFamily="34" charset="77"/>
              </a:rPr>
              <a:t>desire conceived</a:t>
            </a:r>
          </a:p>
        </p:txBody>
      </p:sp>
      <p:sp>
        <p:nvSpPr>
          <p:cNvPr id="11" name="TextBox 10">
            <a:extLst>
              <a:ext uri="{FF2B5EF4-FFF2-40B4-BE49-F238E27FC236}">
                <a16:creationId xmlns:a16="http://schemas.microsoft.com/office/drawing/2014/main" id="{5F584339-69FC-FD56-E1F3-15F3EDC4043F}"/>
              </a:ext>
            </a:extLst>
          </p:cNvPr>
          <p:cNvSpPr txBox="1"/>
          <p:nvPr/>
        </p:nvSpPr>
        <p:spPr>
          <a:xfrm>
            <a:off x="3182876" y="3919980"/>
            <a:ext cx="1995033" cy="461665"/>
          </a:xfrm>
          <a:prstGeom prst="rect">
            <a:avLst/>
          </a:prstGeom>
          <a:noFill/>
        </p:spPr>
        <p:txBody>
          <a:bodyPr wrap="none" rtlCol="0">
            <a:spAutoFit/>
          </a:bodyPr>
          <a:lstStyle/>
          <a:p>
            <a:r>
              <a:rPr lang="en-US" sz="2400" dirty="0">
                <a:latin typeface="Copperplate Gothic Bold" panose="020E0705020206020404" pitchFamily="34" charset="77"/>
              </a:rPr>
              <a:t>sin is born</a:t>
            </a:r>
          </a:p>
        </p:txBody>
      </p:sp>
      <p:sp>
        <p:nvSpPr>
          <p:cNvPr id="12" name="TextBox 11">
            <a:extLst>
              <a:ext uri="{FF2B5EF4-FFF2-40B4-BE49-F238E27FC236}">
                <a16:creationId xmlns:a16="http://schemas.microsoft.com/office/drawing/2014/main" id="{199E4362-707F-D16C-4D5C-061CEC886C72}"/>
              </a:ext>
            </a:extLst>
          </p:cNvPr>
          <p:cNvSpPr txBox="1"/>
          <p:nvPr/>
        </p:nvSpPr>
        <p:spPr>
          <a:xfrm>
            <a:off x="3784198" y="4633477"/>
            <a:ext cx="1885068" cy="461665"/>
          </a:xfrm>
          <a:prstGeom prst="rect">
            <a:avLst/>
          </a:prstGeom>
          <a:noFill/>
        </p:spPr>
        <p:txBody>
          <a:bodyPr wrap="none" rtlCol="0">
            <a:spAutoFit/>
          </a:bodyPr>
          <a:lstStyle/>
          <a:p>
            <a:r>
              <a:rPr lang="en-US" sz="2400" dirty="0">
                <a:latin typeface="Copperplate Gothic Bold" panose="020E0705020206020404" pitchFamily="34" charset="77"/>
              </a:rPr>
              <a:t>sin grows</a:t>
            </a:r>
          </a:p>
        </p:txBody>
      </p:sp>
      <p:sp>
        <p:nvSpPr>
          <p:cNvPr id="13" name="TextBox 12">
            <a:extLst>
              <a:ext uri="{FF2B5EF4-FFF2-40B4-BE49-F238E27FC236}">
                <a16:creationId xmlns:a16="http://schemas.microsoft.com/office/drawing/2014/main" id="{02DB3DB2-1D8C-D13A-CEC8-CA8C3BD23A44}"/>
              </a:ext>
            </a:extLst>
          </p:cNvPr>
          <p:cNvSpPr txBox="1"/>
          <p:nvPr/>
        </p:nvSpPr>
        <p:spPr>
          <a:xfrm>
            <a:off x="4140910" y="5367578"/>
            <a:ext cx="2221057" cy="461665"/>
          </a:xfrm>
          <a:prstGeom prst="rect">
            <a:avLst/>
          </a:prstGeom>
          <a:noFill/>
        </p:spPr>
        <p:txBody>
          <a:bodyPr wrap="none" rtlCol="0">
            <a:spAutoFit/>
          </a:bodyPr>
          <a:lstStyle/>
          <a:p>
            <a:r>
              <a:rPr lang="en-US" sz="2400" dirty="0">
                <a:latin typeface="Copperplate Gothic Bold" panose="020E0705020206020404" pitchFamily="34" charset="77"/>
              </a:rPr>
              <a:t>sin matures</a:t>
            </a:r>
          </a:p>
        </p:txBody>
      </p:sp>
      <p:sp>
        <p:nvSpPr>
          <p:cNvPr id="14" name="TextBox 13">
            <a:extLst>
              <a:ext uri="{FF2B5EF4-FFF2-40B4-BE49-F238E27FC236}">
                <a16:creationId xmlns:a16="http://schemas.microsoft.com/office/drawing/2014/main" id="{90C18937-F653-5C73-1BA4-B07E0401AE59}"/>
              </a:ext>
            </a:extLst>
          </p:cNvPr>
          <p:cNvSpPr txBox="1"/>
          <p:nvPr/>
        </p:nvSpPr>
        <p:spPr>
          <a:xfrm>
            <a:off x="3931138" y="6100009"/>
            <a:ext cx="4158959" cy="461665"/>
          </a:xfrm>
          <a:prstGeom prst="rect">
            <a:avLst/>
          </a:prstGeom>
          <a:noFill/>
        </p:spPr>
        <p:txBody>
          <a:bodyPr wrap="none" rtlCol="0">
            <a:spAutoFit/>
          </a:bodyPr>
          <a:lstStyle/>
          <a:p>
            <a:r>
              <a:rPr lang="en-US" sz="2400" dirty="0">
                <a:latin typeface="Copperplate Gothic Bold" panose="020E0705020206020404" pitchFamily="34" charset="77"/>
              </a:rPr>
              <a:t>sin brings forth Death</a:t>
            </a:r>
          </a:p>
        </p:txBody>
      </p:sp>
      <p:sp>
        <p:nvSpPr>
          <p:cNvPr id="18" name="Cloud 17">
            <a:extLst>
              <a:ext uri="{FF2B5EF4-FFF2-40B4-BE49-F238E27FC236}">
                <a16:creationId xmlns:a16="http://schemas.microsoft.com/office/drawing/2014/main" id="{B1AB48E6-5E03-27AB-771B-5C3EE008DADD}"/>
              </a:ext>
            </a:extLst>
          </p:cNvPr>
          <p:cNvSpPr/>
          <p:nvPr/>
        </p:nvSpPr>
        <p:spPr>
          <a:xfrm>
            <a:off x="1034392" y="725869"/>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loud 18">
            <a:extLst>
              <a:ext uri="{FF2B5EF4-FFF2-40B4-BE49-F238E27FC236}">
                <a16:creationId xmlns:a16="http://schemas.microsoft.com/office/drawing/2014/main" id="{38AD47D0-B9EF-D6CE-11CF-B8EB0B8DFD7A}"/>
              </a:ext>
            </a:extLst>
          </p:cNvPr>
          <p:cNvSpPr/>
          <p:nvPr/>
        </p:nvSpPr>
        <p:spPr>
          <a:xfrm>
            <a:off x="1545506" y="1425060"/>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loud 19">
            <a:extLst>
              <a:ext uri="{FF2B5EF4-FFF2-40B4-BE49-F238E27FC236}">
                <a16:creationId xmlns:a16="http://schemas.microsoft.com/office/drawing/2014/main" id="{73CEE6EC-C5AE-3D82-66F7-49A6643A9A39}"/>
              </a:ext>
            </a:extLst>
          </p:cNvPr>
          <p:cNvSpPr/>
          <p:nvPr/>
        </p:nvSpPr>
        <p:spPr>
          <a:xfrm>
            <a:off x="2131114" y="2216791"/>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6CF89D80-CF45-55E3-CE20-25DE1EDFD5AF}"/>
              </a:ext>
            </a:extLst>
          </p:cNvPr>
          <p:cNvSpPr/>
          <p:nvPr/>
        </p:nvSpPr>
        <p:spPr>
          <a:xfrm>
            <a:off x="2759148" y="2929174"/>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BCBF7A9F-B112-9A88-355E-98BC35149A89}"/>
              </a:ext>
            </a:extLst>
          </p:cNvPr>
          <p:cNvSpPr/>
          <p:nvPr/>
        </p:nvSpPr>
        <p:spPr>
          <a:xfrm>
            <a:off x="3438785" y="3696777"/>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906E7720-4926-CB83-80DC-4B32776023DF}"/>
              </a:ext>
            </a:extLst>
          </p:cNvPr>
          <p:cNvSpPr/>
          <p:nvPr/>
        </p:nvSpPr>
        <p:spPr>
          <a:xfrm>
            <a:off x="4038895" y="4440372"/>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loud 23">
            <a:extLst>
              <a:ext uri="{FF2B5EF4-FFF2-40B4-BE49-F238E27FC236}">
                <a16:creationId xmlns:a16="http://schemas.microsoft.com/office/drawing/2014/main" id="{09F692F3-6683-4D57-7F78-95BE81816FDD}"/>
              </a:ext>
            </a:extLst>
          </p:cNvPr>
          <p:cNvSpPr/>
          <p:nvPr/>
        </p:nvSpPr>
        <p:spPr>
          <a:xfrm>
            <a:off x="4645770" y="5144832"/>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loud 24">
            <a:extLst>
              <a:ext uri="{FF2B5EF4-FFF2-40B4-BE49-F238E27FC236}">
                <a16:creationId xmlns:a16="http://schemas.microsoft.com/office/drawing/2014/main" id="{91097FEC-DFA9-145A-BE18-351E9701E843}"/>
              </a:ext>
            </a:extLst>
          </p:cNvPr>
          <p:cNvSpPr/>
          <p:nvPr/>
        </p:nvSpPr>
        <p:spPr>
          <a:xfrm>
            <a:off x="5204325" y="5839672"/>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2777439-B676-2E52-8CDE-C7DCEB87B541}"/>
              </a:ext>
            </a:extLst>
          </p:cNvPr>
          <p:cNvSpPr txBox="1"/>
          <p:nvPr/>
        </p:nvSpPr>
        <p:spPr>
          <a:xfrm>
            <a:off x="127980" y="4516683"/>
            <a:ext cx="3069773" cy="523220"/>
          </a:xfrm>
          <a:prstGeom prst="rect">
            <a:avLst/>
          </a:prstGeom>
          <a:noFill/>
        </p:spPr>
        <p:txBody>
          <a:bodyPr wrap="square" rtlCol="0">
            <a:spAutoFit/>
          </a:bodyPr>
          <a:lstStyle/>
          <a:p>
            <a:r>
              <a:rPr lang="en-US" sz="2800" dirty="0">
                <a:effectLst/>
                <a:latin typeface="Helvetica" pitchFamily="2" charset="0"/>
              </a:rPr>
              <a:t>James 1:14–15</a:t>
            </a:r>
            <a:endParaRPr lang="en-US" sz="2800" dirty="0"/>
          </a:p>
        </p:txBody>
      </p:sp>
      <p:sp>
        <p:nvSpPr>
          <p:cNvPr id="2" name="Cloud 1">
            <a:extLst>
              <a:ext uri="{FF2B5EF4-FFF2-40B4-BE49-F238E27FC236}">
                <a16:creationId xmlns:a16="http://schemas.microsoft.com/office/drawing/2014/main" id="{7AE708CD-0460-A8AB-719C-493B5D1F1900}"/>
              </a:ext>
            </a:extLst>
          </p:cNvPr>
          <p:cNvSpPr/>
          <p:nvPr/>
        </p:nvSpPr>
        <p:spPr>
          <a:xfrm>
            <a:off x="142790" y="5257301"/>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9846D2-B8CD-FE74-DCFE-A77EDC781D2A}"/>
              </a:ext>
            </a:extLst>
          </p:cNvPr>
          <p:cNvSpPr txBox="1"/>
          <p:nvPr/>
        </p:nvSpPr>
        <p:spPr>
          <a:xfrm>
            <a:off x="945710" y="5160521"/>
            <a:ext cx="2387128" cy="369332"/>
          </a:xfrm>
          <a:prstGeom prst="rect">
            <a:avLst/>
          </a:prstGeom>
          <a:noFill/>
        </p:spPr>
        <p:txBody>
          <a:bodyPr wrap="none" rtlCol="0">
            <a:spAutoFit/>
          </a:bodyPr>
          <a:lstStyle/>
          <a:p>
            <a:pPr algn="ctr"/>
            <a:r>
              <a:rPr lang="en-US" b="1" dirty="0">
                <a:latin typeface="Arial Narrow" panose="020B0604020202020204" pitchFamily="34" charset="0"/>
                <a:cs typeface="Arial Narrow" panose="020B0604020202020204" pitchFamily="34" charset="0"/>
              </a:rPr>
              <a:t>= YOUR choice of action</a:t>
            </a:r>
          </a:p>
        </p:txBody>
      </p:sp>
      <p:sp>
        <p:nvSpPr>
          <p:cNvPr id="15" name="Right Arrow 14">
            <a:extLst>
              <a:ext uri="{FF2B5EF4-FFF2-40B4-BE49-F238E27FC236}">
                <a16:creationId xmlns:a16="http://schemas.microsoft.com/office/drawing/2014/main" id="{9B723026-C2EB-1875-34B4-43C5C845E7FB}"/>
              </a:ext>
            </a:extLst>
          </p:cNvPr>
          <p:cNvSpPr/>
          <p:nvPr/>
        </p:nvSpPr>
        <p:spPr>
          <a:xfrm>
            <a:off x="2034010" y="725048"/>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16" name="Right Arrow 15">
            <a:extLst>
              <a:ext uri="{FF2B5EF4-FFF2-40B4-BE49-F238E27FC236}">
                <a16:creationId xmlns:a16="http://schemas.microsoft.com/office/drawing/2014/main" id="{8B469DA5-1CBB-6B74-7467-815C6B1B7B81}"/>
              </a:ext>
            </a:extLst>
          </p:cNvPr>
          <p:cNvSpPr/>
          <p:nvPr/>
        </p:nvSpPr>
        <p:spPr>
          <a:xfrm>
            <a:off x="2669518" y="1403843"/>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27" name="Right Arrow 26">
            <a:extLst>
              <a:ext uri="{FF2B5EF4-FFF2-40B4-BE49-F238E27FC236}">
                <a16:creationId xmlns:a16="http://schemas.microsoft.com/office/drawing/2014/main" id="{9F99FAA7-16AB-CBE5-CDCE-DDB1687241D4}"/>
              </a:ext>
            </a:extLst>
          </p:cNvPr>
          <p:cNvSpPr/>
          <p:nvPr/>
        </p:nvSpPr>
        <p:spPr>
          <a:xfrm>
            <a:off x="3299598" y="2217615"/>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29" name="Right Arrow 28">
            <a:extLst>
              <a:ext uri="{FF2B5EF4-FFF2-40B4-BE49-F238E27FC236}">
                <a16:creationId xmlns:a16="http://schemas.microsoft.com/office/drawing/2014/main" id="{078DE673-B373-80A0-4179-F5C64EEB3663}"/>
              </a:ext>
            </a:extLst>
          </p:cNvPr>
          <p:cNvSpPr/>
          <p:nvPr/>
        </p:nvSpPr>
        <p:spPr>
          <a:xfrm>
            <a:off x="4520439" y="3685591"/>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30" name="Right Arrow 29">
            <a:extLst>
              <a:ext uri="{FF2B5EF4-FFF2-40B4-BE49-F238E27FC236}">
                <a16:creationId xmlns:a16="http://schemas.microsoft.com/office/drawing/2014/main" id="{59CD260A-8696-3804-F85D-F9CE926545E3}"/>
              </a:ext>
            </a:extLst>
          </p:cNvPr>
          <p:cNvSpPr/>
          <p:nvPr/>
        </p:nvSpPr>
        <p:spPr>
          <a:xfrm>
            <a:off x="5224431" y="4473777"/>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31" name="Right Arrow 30">
            <a:extLst>
              <a:ext uri="{FF2B5EF4-FFF2-40B4-BE49-F238E27FC236}">
                <a16:creationId xmlns:a16="http://schemas.microsoft.com/office/drawing/2014/main" id="{1A78ACF2-3FEF-DC21-0B96-8EADB80AFAF7}"/>
              </a:ext>
            </a:extLst>
          </p:cNvPr>
          <p:cNvSpPr/>
          <p:nvPr/>
        </p:nvSpPr>
        <p:spPr>
          <a:xfrm>
            <a:off x="5798847" y="5128943"/>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32" name="Right Arrow 31">
            <a:extLst>
              <a:ext uri="{FF2B5EF4-FFF2-40B4-BE49-F238E27FC236}">
                <a16:creationId xmlns:a16="http://schemas.microsoft.com/office/drawing/2014/main" id="{710F231C-E6EC-C47F-09E7-CD83A73DDE20}"/>
              </a:ext>
            </a:extLst>
          </p:cNvPr>
          <p:cNvSpPr/>
          <p:nvPr/>
        </p:nvSpPr>
        <p:spPr>
          <a:xfrm>
            <a:off x="6378947" y="5839672"/>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33" name="Right Arrow 32">
            <a:extLst>
              <a:ext uri="{FF2B5EF4-FFF2-40B4-BE49-F238E27FC236}">
                <a16:creationId xmlns:a16="http://schemas.microsoft.com/office/drawing/2014/main" id="{18117241-91EA-2E62-FDAF-929C03164EF2}"/>
              </a:ext>
            </a:extLst>
          </p:cNvPr>
          <p:cNvSpPr/>
          <p:nvPr/>
        </p:nvSpPr>
        <p:spPr>
          <a:xfrm>
            <a:off x="3869869" y="2893767"/>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35" name="TextBox 34">
            <a:extLst>
              <a:ext uri="{FF2B5EF4-FFF2-40B4-BE49-F238E27FC236}">
                <a16:creationId xmlns:a16="http://schemas.microsoft.com/office/drawing/2014/main" id="{B7959260-002C-6226-234D-A92C49517ADB}"/>
              </a:ext>
            </a:extLst>
          </p:cNvPr>
          <p:cNvSpPr txBox="1"/>
          <p:nvPr/>
        </p:nvSpPr>
        <p:spPr>
          <a:xfrm>
            <a:off x="5039792" y="119697"/>
            <a:ext cx="392081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b="1" dirty="0">
                <a:latin typeface="Arial Narrow" panose="020B0604020202020204" pitchFamily="34" charset="0"/>
                <a:cs typeface="Arial Narrow" panose="020B0604020202020204" pitchFamily="34" charset="0"/>
              </a:rPr>
              <a:t>David’s choices when he sees Bathsheba</a:t>
            </a:r>
          </a:p>
        </p:txBody>
      </p:sp>
      <p:sp>
        <p:nvSpPr>
          <p:cNvPr id="36" name="TextBox 35">
            <a:extLst>
              <a:ext uri="{FF2B5EF4-FFF2-40B4-BE49-F238E27FC236}">
                <a16:creationId xmlns:a16="http://schemas.microsoft.com/office/drawing/2014/main" id="{5E3DD84F-055B-0A30-FF36-34817087B93D}"/>
              </a:ext>
            </a:extLst>
          </p:cNvPr>
          <p:cNvSpPr txBox="1"/>
          <p:nvPr/>
        </p:nvSpPr>
        <p:spPr>
          <a:xfrm>
            <a:off x="5039792" y="603705"/>
            <a:ext cx="3863302"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Notices Bathsheba bathing</a:t>
            </a:r>
          </a:p>
        </p:txBody>
      </p:sp>
      <p:sp>
        <p:nvSpPr>
          <p:cNvPr id="37" name="TextBox 36">
            <a:extLst>
              <a:ext uri="{FF2B5EF4-FFF2-40B4-BE49-F238E27FC236}">
                <a16:creationId xmlns:a16="http://schemas.microsoft.com/office/drawing/2014/main" id="{797195E8-F0F7-4464-4D9A-F30FEABD8145}"/>
              </a:ext>
            </a:extLst>
          </p:cNvPr>
          <p:cNvSpPr txBox="1"/>
          <p:nvPr/>
        </p:nvSpPr>
        <p:spPr>
          <a:xfrm>
            <a:off x="5683922" y="1286858"/>
            <a:ext cx="2711897"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Keeps on watching</a:t>
            </a:r>
          </a:p>
        </p:txBody>
      </p:sp>
      <p:sp>
        <p:nvSpPr>
          <p:cNvPr id="38" name="TextBox 37">
            <a:extLst>
              <a:ext uri="{FF2B5EF4-FFF2-40B4-BE49-F238E27FC236}">
                <a16:creationId xmlns:a16="http://schemas.microsoft.com/office/drawing/2014/main" id="{D82AFFDB-F5C1-3144-E10D-7D7ED69C77E7}"/>
              </a:ext>
            </a:extLst>
          </p:cNvPr>
          <p:cNvSpPr txBox="1"/>
          <p:nvPr/>
        </p:nvSpPr>
        <p:spPr>
          <a:xfrm>
            <a:off x="7396980" y="3523892"/>
            <a:ext cx="3295646"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Lusts after Bathsheba</a:t>
            </a:r>
          </a:p>
        </p:txBody>
      </p:sp>
      <p:sp>
        <p:nvSpPr>
          <p:cNvPr id="39" name="TextBox 38">
            <a:extLst>
              <a:ext uri="{FF2B5EF4-FFF2-40B4-BE49-F238E27FC236}">
                <a16:creationId xmlns:a16="http://schemas.microsoft.com/office/drawing/2014/main" id="{DB47E98D-8928-4146-5652-A034770AE5D8}"/>
              </a:ext>
            </a:extLst>
          </p:cNvPr>
          <p:cNvSpPr txBox="1"/>
          <p:nvPr/>
        </p:nvSpPr>
        <p:spPr>
          <a:xfrm>
            <a:off x="8088233" y="4176750"/>
            <a:ext cx="3295646" cy="646331"/>
          </a:xfrm>
          <a:prstGeom prst="rect">
            <a:avLst/>
          </a:prstGeom>
          <a:noFill/>
        </p:spPr>
        <p:txBody>
          <a:bodyPr wrap="square" rtlCol="0">
            <a:spAutoFit/>
          </a:bodyPr>
          <a:lstStyle/>
          <a:p>
            <a:pPr algn="ctr"/>
            <a:r>
              <a:rPr lang="en-US" b="1" dirty="0">
                <a:latin typeface="Copperplate Gothic Bold" panose="020E0705020206020404" pitchFamily="34" charset="77"/>
                <a:cs typeface="Arial Narrow" panose="020B0604020202020204" pitchFamily="34" charset="0"/>
              </a:rPr>
              <a:t>Has Bathsheba sent to his chambers</a:t>
            </a:r>
          </a:p>
        </p:txBody>
      </p:sp>
      <p:sp>
        <p:nvSpPr>
          <p:cNvPr id="40" name="TextBox 39">
            <a:extLst>
              <a:ext uri="{FF2B5EF4-FFF2-40B4-BE49-F238E27FC236}">
                <a16:creationId xmlns:a16="http://schemas.microsoft.com/office/drawing/2014/main" id="{FDD0A6A6-60C1-9D6F-B583-D87AD90D1E74}"/>
              </a:ext>
            </a:extLst>
          </p:cNvPr>
          <p:cNvSpPr txBox="1"/>
          <p:nvPr/>
        </p:nvSpPr>
        <p:spPr>
          <a:xfrm>
            <a:off x="8663405" y="5035717"/>
            <a:ext cx="2610266"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Commits Adultery</a:t>
            </a:r>
          </a:p>
        </p:txBody>
      </p:sp>
      <p:sp>
        <p:nvSpPr>
          <p:cNvPr id="42" name="TextBox 41">
            <a:extLst>
              <a:ext uri="{FF2B5EF4-FFF2-40B4-BE49-F238E27FC236}">
                <a16:creationId xmlns:a16="http://schemas.microsoft.com/office/drawing/2014/main" id="{1FE75BD2-0F72-432C-5C98-3C28DF8CE031}"/>
              </a:ext>
            </a:extLst>
          </p:cNvPr>
          <p:cNvSpPr txBox="1"/>
          <p:nvPr/>
        </p:nvSpPr>
        <p:spPr>
          <a:xfrm>
            <a:off x="9152931" y="5541786"/>
            <a:ext cx="2683441" cy="646331"/>
          </a:xfrm>
          <a:prstGeom prst="rect">
            <a:avLst/>
          </a:prstGeom>
          <a:noFill/>
        </p:spPr>
        <p:txBody>
          <a:bodyPr wrap="square" rtlCol="0">
            <a:spAutoFit/>
          </a:bodyPr>
          <a:lstStyle/>
          <a:p>
            <a:pPr algn="ctr"/>
            <a:r>
              <a:rPr lang="en-US" b="1" dirty="0">
                <a:latin typeface="Copperplate Gothic Bold" panose="020E0705020206020404" pitchFamily="34" charset="77"/>
                <a:cs typeface="Arial Narrow" panose="020B0604020202020204" pitchFamily="34" charset="0"/>
              </a:rPr>
              <a:t>Conspires to kill Uriah</a:t>
            </a:r>
          </a:p>
        </p:txBody>
      </p:sp>
      <p:sp>
        <p:nvSpPr>
          <p:cNvPr id="43" name="TextBox 42">
            <a:extLst>
              <a:ext uri="{FF2B5EF4-FFF2-40B4-BE49-F238E27FC236}">
                <a16:creationId xmlns:a16="http://schemas.microsoft.com/office/drawing/2014/main" id="{ACE878CF-97BF-67BF-E07F-8DBEE5E0CCB5}"/>
              </a:ext>
            </a:extLst>
          </p:cNvPr>
          <p:cNvSpPr txBox="1"/>
          <p:nvPr/>
        </p:nvSpPr>
        <p:spPr>
          <a:xfrm>
            <a:off x="6151800" y="2059376"/>
            <a:ext cx="3788409"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Desires to have Bathsheba</a:t>
            </a:r>
          </a:p>
        </p:txBody>
      </p:sp>
      <p:sp>
        <p:nvSpPr>
          <p:cNvPr id="44" name="TextBox 43">
            <a:extLst>
              <a:ext uri="{FF2B5EF4-FFF2-40B4-BE49-F238E27FC236}">
                <a16:creationId xmlns:a16="http://schemas.microsoft.com/office/drawing/2014/main" id="{7BC5A64D-6CDD-3BF8-96FB-295F952AFF1D}"/>
              </a:ext>
            </a:extLst>
          </p:cNvPr>
          <p:cNvSpPr txBox="1"/>
          <p:nvPr/>
        </p:nvSpPr>
        <p:spPr>
          <a:xfrm>
            <a:off x="6785006" y="2768385"/>
            <a:ext cx="3808800"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Decides to have Bathsheba</a:t>
            </a:r>
          </a:p>
        </p:txBody>
      </p:sp>
      <p:sp>
        <p:nvSpPr>
          <p:cNvPr id="17" name="Right Arrow 16">
            <a:extLst>
              <a:ext uri="{FF2B5EF4-FFF2-40B4-BE49-F238E27FC236}">
                <a16:creationId xmlns:a16="http://schemas.microsoft.com/office/drawing/2014/main" id="{8D8B195F-B88B-E7A2-41FE-90B9D128E80D}"/>
              </a:ext>
            </a:extLst>
          </p:cNvPr>
          <p:cNvSpPr/>
          <p:nvPr/>
        </p:nvSpPr>
        <p:spPr>
          <a:xfrm rot="2990818">
            <a:off x="1707851" y="3007953"/>
            <a:ext cx="7560571" cy="353589"/>
          </a:xfrm>
          <a:prstGeom prst="rightArrow">
            <a:avLst/>
          </a:prstGeom>
          <a:gradFill>
            <a:gsLst>
              <a:gs pos="79000">
                <a:srgbClr val="F97474"/>
              </a:gs>
              <a:gs pos="10000">
                <a:srgbClr val="FF0000">
                  <a:tint val="66000"/>
                  <a:satMod val="160000"/>
                  <a:lumMod val="18673"/>
                  <a:lumOff val="81327"/>
                </a:srgbClr>
              </a:gs>
              <a:gs pos="100000">
                <a:srgbClr val="FF0000">
                  <a:tint val="44500"/>
                  <a:satMod val="160000"/>
                  <a:lumMod val="56000"/>
                </a:srgbClr>
              </a:gs>
              <a:gs pos="100000">
                <a:srgbClr val="FF0000">
                  <a:tint val="23500"/>
                  <a:satMod val="160000"/>
                </a:srgb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ssolve">
                                      <p:cBhvr>
                                        <p:cTn id="55" dur="500"/>
                                        <p:tgtEl>
                                          <p:spTgt spid="1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ssolv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linds(horizontal)">
                                      <p:cBhvr>
                                        <p:cTn id="66" dur="500"/>
                                        <p:tgtEl>
                                          <p:spTgt spid="1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linds(horizontal)">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linds(horizontal)">
                                      <p:cBhvr>
                                        <p:cTn id="74" dur="500"/>
                                        <p:tgtEl>
                                          <p:spTgt spid="2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blinds(horizontal)">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linds(horizontal)">
                                      <p:cBhvr>
                                        <p:cTn id="85" dur="500"/>
                                        <p:tgtEl>
                                          <p:spTgt spid="21"/>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linds(horizontal)">
                                      <p:cBhvr>
                                        <p:cTn id="88" dur="500"/>
                                        <p:tgtEl>
                                          <p:spTgt spid="3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blinds(horizontal)">
                                      <p:cBhvr>
                                        <p:cTn id="91" dur="500"/>
                                        <p:tgtEl>
                                          <p:spTgt spid="44"/>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blinds(horizontal)">
                                      <p:cBhvr>
                                        <p:cTn id="96" dur="500"/>
                                        <p:tgtEl>
                                          <p:spTgt spid="22"/>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blinds(horizontal)">
                                      <p:cBhvr>
                                        <p:cTn id="99" dur="500"/>
                                        <p:tgtEl>
                                          <p:spTgt spid="29"/>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blinds(horizontal)">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linds(horizontal)">
                                      <p:cBhvr>
                                        <p:cTn id="107" dur="500"/>
                                        <p:tgtEl>
                                          <p:spTgt spid="23"/>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blinds(horizontal)">
                                      <p:cBhvr>
                                        <p:cTn id="110" dur="500"/>
                                        <p:tgtEl>
                                          <p:spTgt spid="30"/>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blinds(horizontal)">
                                      <p:cBhvr>
                                        <p:cTn id="113" dur="500"/>
                                        <p:tgtEl>
                                          <p:spTgt spid="39"/>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blinds(horizontal)">
                                      <p:cBhvr>
                                        <p:cTn id="118" dur="500"/>
                                        <p:tgtEl>
                                          <p:spTgt spid="24"/>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blinds(horizontal)">
                                      <p:cBhvr>
                                        <p:cTn id="121" dur="500"/>
                                        <p:tgtEl>
                                          <p:spTgt spid="31"/>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blinds(horizontal)">
                                      <p:cBhvr>
                                        <p:cTn id="124" dur="500"/>
                                        <p:tgtEl>
                                          <p:spTgt spid="40"/>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blinds(horizontal)">
                                      <p:cBhvr>
                                        <p:cTn id="129" dur="500"/>
                                        <p:tgtEl>
                                          <p:spTgt spid="25"/>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blinds(horizontal)">
                                      <p:cBhvr>
                                        <p:cTn id="132" dur="500"/>
                                        <p:tgtEl>
                                          <p:spTgt spid="32"/>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blinds(horizontal)">
                                      <p:cBhvr>
                                        <p:cTn id="1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8" grpId="0" animBg="1"/>
      <p:bldP spid="19" grpId="0" animBg="1"/>
      <p:bldP spid="20" grpId="0" animBg="1"/>
      <p:bldP spid="21" grpId="0" animBg="1"/>
      <p:bldP spid="22" grpId="0" animBg="1"/>
      <p:bldP spid="23" grpId="0" animBg="1"/>
      <p:bldP spid="24" grpId="0" animBg="1"/>
      <p:bldP spid="25" grpId="0" animBg="1"/>
      <p:bldP spid="15" grpId="0" animBg="1"/>
      <p:bldP spid="16" grpId="0" animBg="1"/>
      <p:bldP spid="27" grpId="0" animBg="1"/>
      <p:bldP spid="29" grpId="0" animBg="1"/>
      <p:bldP spid="30" grpId="0" animBg="1"/>
      <p:bldP spid="31" grpId="0" animBg="1"/>
      <p:bldP spid="32" grpId="0" animBg="1"/>
      <p:bldP spid="33" grpId="0" animBg="1"/>
      <p:bldP spid="35" grpId="0" animBg="1"/>
      <p:bldP spid="36" grpId="0"/>
      <p:bldP spid="37" grpId="0"/>
      <p:bldP spid="38" grpId="0"/>
      <p:bldP spid="39" grpId="0"/>
      <p:bldP spid="40" grpId="0"/>
      <p:bldP spid="42" grpId="0"/>
      <p:bldP spid="43" grpId="0"/>
      <p:bldP spid="44"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86CA-26EF-0EA1-55E1-1BCB63DFD986}"/>
              </a:ext>
            </a:extLst>
          </p:cNvPr>
          <p:cNvSpPr>
            <a:spLocks noGrp="1"/>
          </p:cNvSpPr>
          <p:nvPr>
            <p:ph type="title"/>
          </p:nvPr>
        </p:nvSpPr>
        <p:spPr>
          <a:xfrm>
            <a:off x="838200" y="365126"/>
            <a:ext cx="10515600" cy="771610"/>
          </a:xfrm>
        </p:spPr>
        <p:txBody>
          <a:bodyPr/>
          <a:lstStyle/>
          <a:p>
            <a:pPr algn="ctr"/>
            <a:r>
              <a:rPr lang="en-US" dirty="0"/>
              <a:t>Outline of the Series</a:t>
            </a:r>
          </a:p>
        </p:txBody>
      </p:sp>
      <p:sp>
        <p:nvSpPr>
          <p:cNvPr id="3" name="Content Placeholder 2">
            <a:extLst>
              <a:ext uri="{FF2B5EF4-FFF2-40B4-BE49-F238E27FC236}">
                <a16:creationId xmlns:a16="http://schemas.microsoft.com/office/drawing/2014/main" id="{54DE3DC0-1E8D-0EB5-CB32-F128729F3C6F}"/>
              </a:ext>
            </a:extLst>
          </p:cNvPr>
          <p:cNvSpPr>
            <a:spLocks noGrp="1"/>
          </p:cNvSpPr>
          <p:nvPr>
            <p:ph idx="1"/>
          </p:nvPr>
        </p:nvSpPr>
        <p:spPr>
          <a:xfrm>
            <a:off x="2566987" y="1365338"/>
            <a:ext cx="7772400" cy="5127535"/>
          </a:xfrm>
        </p:spPr>
        <p:txBody>
          <a:bodyPr>
            <a:normAutofit/>
          </a:bodyPr>
          <a:lstStyle/>
          <a:p>
            <a:pPr marL="514350" indent="-514350">
              <a:buFont typeface="+mj-lt"/>
              <a:buAutoNum type="arabicPeriod"/>
            </a:pPr>
            <a:r>
              <a:rPr lang="en-US" dirty="0"/>
              <a:t>Origin of SIN &amp; What is Sin</a:t>
            </a:r>
          </a:p>
          <a:p>
            <a:pPr marL="514350" indent="-514350">
              <a:buFont typeface="+mj-lt"/>
              <a:buAutoNum type="arabicPeriod"/>
            </a:pPr>
            <a:r>
              <a:rPr lang="en-US" dirty="0"/>
              <a:t>Kinds of Sin</a:t>
            </a:r>
          </a:p>
          <a:p>
            <a:pPr marL="514350" indent="-514350">
              <a:buFont typeface="+mj-lt"/>
              <a:buAutoNum type="arabicPeriod"/>
            </a:pPr>
            <a:r>
              <a:rPr lang="en-US" dirty="0"/>
              <a:t>What Sin will do to you</a:t>
            </a:r>
          </a:p>
          <a:p>
            <a:pPr marL="514350" indent="-514350">
              <a:buFont typeface="+mj-lt"/>
              <a:buAutoNum type="arabicPeriod"/>
            </a:pPr>
            <a:r>
              <a:rPr lang="en-US" dirty="0">
                <a:solidFill>
                  <a:schemeClr val="bg1">
                    <a:lumMod val="65000"/>
                  </a:schemeClr>
                </a:solidFill>
              </a:rPr>
              <a:t>Attitudes Towards Sin</a:t>
            </a:r>
          </a:p>
          <a:p>
            <a:pPr marL="514350" indent="-514350">
              <a:buFont typeface="+mj-lt"/>
              <a:buAutoNum type="arabicPeriod"/>
            </a:pPr>
            <a:r>
              <a:rPr lang="en-US" dirty="0"/>
              <a:t>Helps in Overcoming Sin</a:t>
            </a:r>
          </a:p>
          <a:p>
            <a:pPr marL="514350" indent="-514350">
              <a:buFont typeface="+mj-lt"/>
              <a:buAutoNum type="arabicPeriod"/>
            </a:pPr>
            <a:r>
              <a:rPr lang="en-US" dirty="0"/>
              <a:t>The beauty of Forgiveness of Sin</a:t>
            </a:r>
          </a:p>
          <a:p>
            <a:pPr marL="514350" indent="-514350">
              <a:buFont typeface="+mj-lt"/>
              <a:buAutoNum type="arabicPeriod"/>
            </a:pPr>
            <a:r>
              <a:rPr lang="en-US" dirty="0">
                <a:solidFill>
                  <a:schemeClr val="bg1">
                    <a:lumMod val="65000"/>
                  </a:schemeClr>
                </a:solidFill>
              </a:rPr>
              <a:t>Sins against our selves and our Brethren</a:t>
            </a:r>
          </a:p>
          <a:p>
            <a:pPr marL="514350" indent="-514350">
              <a:buFont typeface="+mj-lt"/>
              <a:buAutoNum type="arabicPeriod"/>
            </a:pPr>
            <a:r>
              <a:rPr lang="en-US" dirty="0">
                <a:solidFill>
                  <a:schemeClr val="bg1">
                    <a:lumMod val="65000"/>
                  </a:schemeClr>
                </a:solidFill>
              </a:rPr>
              <a:t>Sin against the home</a:t>
            </a:r>
          </a:p>
          <a:p>
            <a:pPr marL="514350" indent="-514350">
              <a:buFont typeface="+mj-lt"/>
              <a:buAutoNum type="arabicPeriod"/>
            </a:pPr>
            <a:r>
              <a:rPr lang="en-US" dirty="0"/>
              <a:t>Sins the Lord will not forgive</a:t>
            </a:r>
          </a:p>
          <a:p>
            <a:pPr marL="514350" indent="-514350">
              <a:buFont typeface="+mj-lt"/>
              <a:buAutoNum type="arabicPeriod"/>
            </a:pPr>
            <a:r>
              <a:rPr lang="en-US" dirty="0">
                <a:solidFill>
                  <a:schemeClr val="bg1">
                    <a:lumMod val="65000"/>
                  </a:schemeClr>
                </a:solidFill>
              </a:rPr>
              <a:t>Hell, the Eternal Consequence of Sin</a:t>
            </a:r>
          </a:p>
          <a:p>
            <a:endParaRPr lang="en-US" dirty="0"/>
          </a:p>
        </p:txBody>
      </p:sp>
      <p:sp>
        <p:nvSpPr>
          <p:cNvPr id="4" name="Date Placeholder 3">
            <a:extLst>
              <a:ext uri="{FF2B5EF4-FFF2-40B4-BE49-F238E27FC236}">
                <a16:creationId xmlns:a16="http://schemas.microsoft.com/office/drawing/2014/main" id="{C6963225-8CA4-4F12-0920-5E29CAC60781}"/>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1DD43BCE-9595-7BFB-D264-6E65C0BB8388}"/>
              </a:ext>
            </a:extLst>
          </p:cNvPr>
          <p:cNvSpPr>
            <a:spLocks noGrp="1"/>
          </p:cNvSpPr>
          <p:nvPr>
            <p:ph type="sldNum" sz="quarter" idx="12"/>
          </p:nvPr>
        </p:nvSpPr>
        <p:spPr/>
        <p:txBody>
          <a:bodyPr/>
          <a:lstStyle/>
          <a:p>
            <a:fld id="{5E53BDD8-F5C0-994F-846B-AA2AD600EBB7}" type="slidenum">
              <a:rPr lang="en-US" smtClean="0"/>
              <a:t>2</a:t>
            </a:fld>
            <a:endParaRPr lang="en-US"/>
          </a:p>
        </p:txBody>
      </p:sp>
      <p:sp>
        <p:nvSpPr>
          <p:cNvPr id="12" name="TextBox 11">
            <a:extLst>
              <a:ext uri="{FF2B5EF4-FFF2-40B4-BE49-F238E27FC236}">
                <a16:creationId xmlns:a16="http://schemas.microsoft.com/office/drawing/2014/main" id="{FDF03E9F-437F-8C48-D50D-1A986D62709F}"/>
              </a:ext>
            </a:extLst>
          </p:cNvPr>
          <p:cNvSpPr txBox="1"/>
          <p:nvPr/>
        </p:nvSpPr>
        <p:spPr>
          <a:xfrm flipH="1">
            <a:off x="742950" y="860475"/>
            <a:ext cx="2219325" cy="5555367"/>
          </a:xfrm>
          <a:prstGeom prst="rect">
            <a:avLst/>
          </a:prstGeom>
          <a:noFill/>
        </p:spPr>
        <p:txBody>
          <a:bodyPr wrap="square" rtlCol="0">
            <a:spAutoFit/>
          </a:bodyPr>
          <a:lstStyle/>
          <a:p>
            <a:pPr algn="ctr">
              <a:lnSpc>
                <a:spcPct val="90000"/>
              </a:lnSpc>
              <a:spcBef>
                <a:spcPts val="1000"/>
              </a:spcBef>
            </a:pPr>
            <a:r>
              <a:rPr lang="en-US" sz="2800" b="1" dirty="0">
                <a:latin typeface="Arial Narrow" panose="020B0604020202020204" pitchFamily="34" charset="0"/>
                <a:cs typeface="Arial Narrow" panose="020B0604020202020204" pitchFamily="34" charset="0"/>
              </a:rPr>
              <a:t>Class Session</a:t>
            </a: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1</a:t>
            </a: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2,3,4</a:t>
            </a: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5</a:t>
            </a:r>
          </a:p>
          <a:p>
            <a:pPr algn="ctr">
              <a:lnSpc>
                <a:spcPct val="90000"/>
              </a:lnSpc>
              <a:spcBef>
                <a:spcPts val="1000"/>
              </a:spcBef>
            </a:pPr>
            <a:endParaRPr lang="en-US" sz="2800" b="1" dirty="0">
              <a:latin typeface="Arial Narrow" panose="020B0604020202020204" pitchFamily="34" charset="0"/>
              <a:cs typeface="Arial Narrow" panose="020B0604020202020204" pitchFamily="34" charset="0"/>
            </a:endParaRP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6</a:t>
            </a: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7</a:t>
            </a:r>
          </a:p>
          <a:p>
            <a:pPr algn="ctr">
              <a:lnSpc>
                <a:spcPct val="90000"/>
              </a:lnSpc>
              <a:spcBef>
                <a:spcPts val="1000"/>
              </a:spcBef>
            </a:pPr>
            <a:endParaRPr lang="en-US" sz="2800" b="1" dirty="0">
              <a:latin typeface="Arial Narrow" panose="020B0604020202020204" pitchFamily="34" charset="0"/>
              <a:cs typeface="Arial Narrow" panose="020B0604020202020204" pitchFamily="34" charset="0"/>
            </a:endParaRPr>
          </a:p>
          <a:p>
            <a:pPr algn="ctr">
              <a:lnSpc>
                <a:spcPct val="90000"/>
              </a:lnSpc>
              <a:spcBef>
                <a:spcPts val="1000"/>
              </a:spcBef>
            </a:pPr>
            <a:endParaRPr lang="en-US" sz="2800" b="1" dirty="0">
              <a:latin typeface="Arial Narrow" panose="020B0604020202020204" pitchFamily="34" charset="0"/>
              <a:cs typeface="Arial Narrow" panose="020B0604020202020204" pitchFamily="34" charset="0"/>
            </a:endParaRP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8</a:t>
            </a:r>
          </a:p>
          <a:p>
            <a:pPr algn="ctr"/>
            <a:endParaRPr lang="en-US" sz="28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218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3FFD3F-43B0-9ABE-EC24-8D58C558A77A}"/>
              </a:ext>
            </a:extLst>
          </p:cNvPr>
          <p:cNvSpPr>
            <a:spLocks noGrp="1"/>
          </p:cNvSpPr>
          <p:nvPr>
            <p:ph idx="1"/>
          </p:nvPr>
        </p:nvSpPr>
        <p:spPr>
          <a:xfrm>
            <a:off x="838200" y="424070"/>
            <a:ext cx="10515600" cy="5752893"/>
          </a:xfrm>
        </p:spPr>
        <p:txBody>
          <a:bodyPr>
            <a:normAutofit/>
          </a:bodyPr>
          <a:lstStyle/>
          <a:p>
            <a:pPr marL="0" indent="0" algn="ctr">
              <a:buNone/>
            </a:pPr>
            <a:r>
              <a:rPr lang="en-US" sz="3600" dirty="0"/>
              <a:t>Class Structure</a:t>
            </a:r>
          </a:p>
          <a:p>
            <a:pPr marL="0" indent="0" algn="ctr">
              <a:buNone/>
            </a:pPr>
            <a:endParaRPr lang="en-US" sz="3600" dirty="0"/>
          </a:p>
          <a:p>
            <a:pPr marL="0" indent="0" algn="ctr">
              <a:buNone/>
            </a:pPr>
            <a:endParaRPr lang="en-US" sz="3600" dirty="0"/>
          </a:p>
          <a:p>
            <a:pPr marL="0" indent="0" algn="ctr">
              <a:buNone/>
            </a:pPr>
            <a:r>
              <a:rPr lang="en-US" sz="3600" dirty="0"/>
              <a:t>Premise of the lesson for the night</a:t>
            </a:r>
          </a:p>
          <a:p>
            <a:pPr marL="0" indent="0" algn="ctr">
              <a:buNone/>
            </a:pPr>
            <a:endParaRPr lang="en-US" sz="3600" dirty="0"/>
          </a:p>
          <a:p>
            <a:pPr marL="0" indent="0" algn="ctr">
              <a:buNone/>
            </a:pPr>
            <a:r>
              <a:rPr lang="en-US" sz="3600" dirty="0"/>
              <a:t>Discussion (That’s YOU)</a:t>
            </a:r>
          </a:p>
          <a:p>
            <a:pPr marL="0" indent="0" algn="ctr">
              <a:buNone/>
            </a:pPr>
            <a:endParaRPr lang="en-US" sz="3600" dirty="0"/>
          </a:p>
          <a:p>
            <a:pPr marL="0" indent="0" algn="ctr">
              <a:buNone/>
            </a:pPr>
            <a:r>
              <a:rPr lang="en-US" sz="3600" dirty="0"/>
              <a:t>Practical Application for YOU</a:t>
            </a:r>
          </a:p>
        </p:txBody>
      </p:sp>
      <p:sp>
        <p:nvSpPr>
          <p:cNvPr id="4" name="Date Placeholder 3">
            <a:extLst>
              <a:ext uri="{FF2B5EF4-FFF2-40B4-BE49-F238E27FC236}">
                <a16:creationId xmlns:a16="http://schemas.microsoft.com/office/drawing/2014/main" id="{B55EDDA0-A7BB-063F-2B5D-6338958448C5}"/>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9D654800-9CFA-A9DB-B39C-0DD4D13814A9}"/>
              </a:ext>
            </a:extLst>
          </p:cNvPr>
          <p:cNvSpPr>
            <a:spLocks noGrp="1"/>
          </p:cNvSpPr>
          <p:nvPr>
            <p:ph type="sldNum" sz="quarter" idx="12"/>
          </p:nvPr>
        </p:nvSpPr>
        <p:spPr/>
        <p:txBody>
          <a:bodyPr/>
          <a:lstStyle/>
          <a:p>
            <a:fld id="{5E53BDD8-F5C0-994F-846B-AA2AD600EBB7}" type="slidenum">
              <a:rPr lang="en-US" smtClean="0"/>
              <a:t>3</a:t>
            </a:fld>
            <a:endParaRPr lang="en-US"/>
          </a:p>
        </p:txBody>
      </p:sp>
    </p:spTree>
    <p:extLst>
      <p:ext uri="{BB962C8B-B14F-4D97-AF65-F5344CB8AC3E}">
        <p14:creationId xmlns:p14="http://schemas.microsoft.com/office/powerpoint/2010/main" val="197803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9A43-A1FF-4335-7112-1AFA3F567CE0}"/>
              </a:ext>
            </a:extLst>
          </p:cNvPr>
          <p:cNvSpPr>
            <a:spLocks noGrp="1"/>
          </p:cNvSpPr>
          <p:nvPr>
            <p:ph type="ctrTitle"/>
          </p:nvPr>
        </p:nvSpPr>
        <p:spPr/>
        <p:txBody>
          <a:bodyPr/>
          <a:lstStyle/>
          <a:p>
            <a:r>
              <a:rPr lang="en-US" dirty="0"/>
              <a:t>What SIN Will Do to YOU</a:t>
            </a:r>
          </a:p>
        </p:txBody>
      </p:sp>
      <p:sp>
        <p:nvSpPr>
          <p:cNvPr id="3" name="Content Placeholder 2">
            <a:extLst>
              <a:ext uri="{FF2B5EF4-FFF2-40B4-BE49-F238E27FC236}">
                <a16:creationId xmlns:a16="http://schemas.microsoft.com/office/drawing/2014/main" id="{077FB0BE-BC90-B297-1D04-6720152F9F9B}"/>
              </a:ext>
            </a:extLst>
          </p:cNvPr>
          <p:cNvSpPr>
            <a:spLocks noGrp="1"/>
          </p:cNvSpPr>
          <p:nvPr>
            <p:ph type="subTitle" idx="1"/>
          </p:nvPr>
        </p:nvSpPr>
        <p:spPr/>
        <p:txBody>
          <a:bodyPr/>
          <a:lstStyle/>
          <a:p>
            <a:r>
              <a:rPr lang="en-US" dirty="0"/>
              <a:t>31 January 2024</a:t>
            </a:r>
          </a:p>
        </p:txBody>
      </p:sp>
      <p:sp>
        <p:nvSpPr>
          <p:cNvPr id="4" name="Date Placeholder 3">
            <a:extLst>
              <a:ext uri="{FF2B5EF4-FFF2-40B4-BE49-F238E27FC236}">
                <a16:creationId xmlns:a16="http://schemas.microsoft.com/office/drawing/2014/main" id="{90AB6F94-C467-FECC-E915-E1166D067838}"/>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E04CECF4-7F97-5AED-184A-B3932244B7FF}"/>
              </a:ext>
            </a:extLst>
          </p:cNvPr>
          <p:cNvSpPr>
            <a:spLocks noGrp="1"/>
          </p:cNvSpPr>
          <p:nvPr>
            <p:ph type="sldNum" sz="quarter" idx="12"/>
          </p:nvPr>
        </p:nvSpPr>
        <p:spPr/>
        <p:txBody>
          <a:bodyPr/>
          <a:lstStyle/>
          <a:p>
            <a:fld id="{5E53BDD8-F5C0-994F-846B-AA2AD600EBB7}" type="slidenum">
              <a:rPr lang="en-US" smtClean="0"/>
              <a:t>4</a:t>
            </a:fld>
            <a:endParaRPr lang="en-US"/>
          </a:p>
        </p:txBody>
      </p:sp>
    </p:spTree>
    <p:extLst>
      <p:ext uri="{BB962C8B-B14F-4D97-AF65-F5344CB8AC3E}">
        <p14:creationId xmlns:p14="http://schemas.microsoft.com/office/powerpoint/2010/main" val="5220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C8FC15-9152-4079-437A-C9BDE8B62B6D}"/>
              </a:ext>
            </a:extLst>
          </p:cNvPr>
          <p:cNvSpPr>
            <a:spLocks noGrp="1"/>
          </p:cNvSpPr>
          <p:nvPr>
            <p:ph type="title"/>
          </p:nvPr>
        </p:nvSpPr>
        <p:spPr>
          <a:xfrm>
            <a:off x="838200" y="887104"/>
            <a:ext cx="10712450" cy="1542197"/>
          </a:xfrm>
        </p:spPr>
        <p:txBody>
          <a:bodyPr anchor="t">
            <a:noAutofit/>
          </a:bodyPr>
          <a:lstStyle/>
          <a:p>
            <a:pPr marL="11113"/>
            <a:r>
              <a:rPr lang="en-US" sz="3600" dirty="0"/>
              <a:t>May this study make sin </a:t>
            </a:r>
            <a:r>
              <a:rPr lang="en-US" sz="3600" u="sng" dirty="0"/>
              <a:t>appear sinful</a:t>
            </a:r>
            <a:r>
              <a:rPr lang="en-US" sz="3600" dirty="0"/>
              <a:t>, </a:t>
            </a:r>
            <a:r>
              <a:rPr lang="en-US" sz="3600" u="sng" dirty="0"/>
              <a:t>exceedingly so </a:t>
            </a:r>
            <a:r>
              <a:rPr lang="en-US" sz="3600" dirty="0"/>
              <a:t>(Rom 7:13) resulting in our </a:t>
            </a:r>
            <a:br>
              <a:rPr lang="en-US" sz="3600" dirty="0"/>
            </a:br>
            <a:br>
              <a:rPr lang="en-US" sz="3600" dirty="0"/>
            </a:br>
            <a:r>
              <a:rPr lang="en-US" sz="3600" dirty="0"/>
              <a:t>	</a:t>
            </a:r>
          </a:p>
        </p:txBody>
      </p:sp>
      <p:sp>
        <p:nvSpPr>
          <p:cNvPr id="4" name="Date Placeholder 3">
            <a:extLst>
              <a:ext uri="{FF2B5EF4-FFF2-40B4-BE49-F238E27FC236}">
                <a16:creationId xmlns:a16="http://schemas.microsoft.com/office/drawing/2014/main" id="{77551102-23AD-F99D-3E95-6676ED84B111}"/>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E7E3CE61-F810-6060-1658-F868AC79E52B}"/>
              </a:ext>
            </a:extLst>
          </p:cNvPr>
          <p:cNvSpPr>
            <a:spLocks noGrp="1"/>
          </p:cNvSpPr>
          <p:nvPr>
            <p:ph type="sldNum" sz="quarter" idx="12"/>
          </p:nvPr>
        </p:nvSpPr>
        <p:spPr/>
        <p:txBody>
          <a:bodyPr/>
          <a:lstStyle/>
          <a:p>
            <a:fld id="{5E53BDD8-F5C0-994F-846B-AA2AD600EBB7}" type="slidenum">
              <a:rPr lang="en-US" smtClean="0"/>
              <a:t>5</a:t>
            </a:fld>
            <a:endParaRPr lang="en-US"/>
          </a:p>
        </p:txBody>
      </p:sp>
      <p:sp>
        <p:nvSpPr>
          <p:cNvPr id="8" name="TextBox 7">
            <a:extLst>
              <a:ext uri="{FF2B5EF4-FFF2-40B4-BE49-F238E27FC236}">
                <a16:creationId xmlns:a16="http://schemas.microsoft.com/office/drawing/2014/main" id="{F8405952-D233-AF67-2CB7-E0E5B6AEB45A}"/>
              </a:ext>
            </a:extLst>
          </p:cNvPr>
          <p:cNvSpPr txBox="1"/>
          <p:nvPr/>
        </p:nvSpPr>
        <p:spPr>
          <a:xfrm>
            <a:off x="672723" y="2897189"/>
            <a:ext cx="10360529" cy="2554545"/>
          </a:xfrm>
          <a:prstGeom prst="rect">
            <a:avLst/>
          </a:prstGeom>
          <a:noFill/>
        </p:spPr>
        <p:txBody>
          <a:bodyPr wrap="none" rtlCol="0">
            <a:spAutoFit/>
          </a:bodyPr>
          <a:lstStyle/>
          <a:p>
            <a:r>
              <a:rPr lang="en-US" sz="3200" b="1" dirty="0">
                <a:latin typeface="Arial Narrow" panose="020B0604020202020204" pitchFamily="34" charset="0"/>
                <a:cs typeface="Arial Narrow" panose="020B0604020202020204" pitchFamily="34" charset="0"/>
              </a:rPr>
              <a:t>Abhorring it (Rom. 12:9) </a:t>
            </a:r>
            <a:br>
              <a:rPr lang="en-US" sz="3200" b="1" dirty="0">
                <a:latin typeface="Arial Narrow" panose="020B0604020202020204" pitchFamily="34" charset="0"/>
                <a:cs typeface="Arial Narrow" panose="020B0604020202020204" pitchFamily="34" charset="0"/>
              </a:rPr>
            </a:br>
            <a:br>
              <a:rPr lang="en-US" sz="3200" b="1" dirty="0">
                <a:latin typeface="Arial Narrow" panose="020B0604020202020204" pitchFamily="34" charset="0"/>
                <a:cs typeface="Arial Narrow" panose="020B0604020202020204" pitchFamily="34" charset="0"/>
              </a:rPr>
            </a:br>
            <a:r>
              <a:rPr lang="en-US" sz="3200" b="1" dirty="0">
                <a:latin typeface="Arial Narrow" panose="020B0604020202020204" pitchFamily="34" charset="0"/>
                <a:cs typeface="Arial Narrow" panose="020B0604020202020204" pitchFamily="34" charset="0"/>
              </a:rPr>
              <a:t>Eradicating it from our lives (Isaiah 1:16 ; Col. 3:5-9)</a:t>
            </a:r>
            <a:br>
              <a:rPr lang="en-US" sz="3200" b="1" dirty="0">
                <a:latin typeface="Arial Narrow" panose="020B0604020202020204" pitchFamily="34" charset="0"/>
                <a:cs typeface="Arial Narrow" panose="020B0604020202020204" pitchFamily="34" charset="0"/>
              </a:rPr>
            </a:br>
            <a:r>
              <a:rPr lang="en-US" sz="3200" b="1" dirty="0">
                <a:latin typeface="Arial Narrow" panose="020B0604020202020204" pitchFamily="34" charset="0"/>
                <a:cs typeface="Arial Narrow" panose="020B0604020202020204" pitchFamily="34" charset="0"/>
              </a:rPr>
              <a:t> </a:t>
            </a:r>
            <a:br>
              <a:rPr lang="en-US" sz="3200" b="1" dirty="0">
                <a:latin typeface="Arial Narrow" panose="020B0604020202020204" pitchFamily="34" charset="0"/>
                <a:cs typeface="Arial Narrow" panose="020B0604020202020204" pitchFamily="34" charset="0"/>
              </a:rPr>
            </a:br>
            <a:r>
              <a:rPr lang="en-US" sz="3200" b="1" u="sng" dirty="0">
                <a:latin typeface="Arial Narrow" panose="020B0604020202020204" pitchFamily="34" charset="0"/>
                <a:cs typeface="Arial Narrow" panose="020B0604020202020204" pitchFamily="34" charset="0"/>
              </a:rPr>
              <a:t>Appreciating</a:t>
            </a:r>
            <a:r>
              <a:rPr lang="en-US" sz="3200" b="1" dirty="0">
                <a:latin typeface="Arial Narrow" panose="020B0604020202020204" pitchFamily="34" charset="0"/>
                <a:cs typeface="Arial Narrow" panose="020B0604020202020204" pitchFamily="34" charset="0"/>
              </a:rPr>
              <a:t> the sacrifice made for its forgiveness (Matt. 26:28)</a:t>
            </a:r>
          </a:p>
        </p:txBody>
      </p:sp>
    </p:spTree>
    <p:extLst>
      <p:ext uri="{BB962C8B-B14F-4D97-AF65-F5344CB8AC3E}">
        <p14:creationId xmlns:p14="http://schemas.microsoft.com/office/powerpoint/2010/main" val="8900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3C0FA-146C-4B21-CD22-57EB42EFFF9F}"/>
              </a:ext>
            </a:extLst>
          </p:cNvPr>
          <p:cNvSpPr>
            <a:spLocks noGrp="1"/>
          </p:cNvSpPr>
          <p:nvPr>
            <p:ph idx="1"/>
          </p:nvPr>
        </p:nvSpPr>
        <p:spPr>
          <a:xfrm>
            <a:off x="838200" y="1214650"/>
            <a:ext cx="10515600" cy="5333978"/>
          </a:xfrm>
        </p:spPr>
        <p:txBody>
          <a:bodyPr>
            <a:normAutofit fontScale="92500" lnSpcReduction="10000"/>
          </a:bodyPr>
          <a:lstStyle/>
          <a:p>
            <a:r>
              <a:rPr lang="en-US" sz="3600" dirty="0"/>
              <a:t>Before we Sin?</a:t>
            </a:r>
          </a:p>
          <a:p>
            <a:endParaRPr lang="en-US" dirty="0"/>
          </a:p>
          <a:p>
            <a:r>
              <a:rPr lang="en-US" sz="3200" dirty="0"/>
              <a:t>Sin has consequences ALWAYS!  Often unintentional consequences</a:t>
            </a:r>
          </a:p>
          <a:p>
            <a:r>
              <a:rPr lang="en-US" sz="3200" dirty="0"/>
              <a:t>Immediate consequences</a:t>
            </a:r>
          </a:p>
          <a:p>
            <a:r>
              <a:rPr lang="en-US" sz="3200" dirty="0"/>
              <a:t>One-time consequences</a:t>
            </a:r>
          </a:p>
          <a:p>
            <a:r>
              <a:rPr lang="en-US" sz="3200" dirty="0"/>
              <a:t>Lifetime consequences</a:t>
            </a:r>
          </a:p>
          <a:p>
            <a:r>
              <a:rPr lang="en-US" sz="3200" dirty="0"/>
              <a:t>Eternal consequences</a:t>
            </a:r>
          </a:p>
          <a:p>
            <a:r>
              <a:rPr lang="en-US" sz="3200" dirty="0"/>
              <a:t>And consequences that affect others; our friends, family, spouses, children, grand and great grandchildren, co workers, public, and those outside the church that can be eternally impacted by YOUR SIN.</a:t>
            </a:r>
          </a:p>
        </p:txBody>
      </p:sp>
      <p:sp>
        <p:nvSpPr>
          <p:cNvPr id="4" name="Date Placeholder 3">
            <a:extLst>
              <a:ext uri="{FF2B5EF4-FFF2-40B4-BE49-F238E27FC236}">
                <a16:creationId xmlns:a16="http://schemas.microsoft.com/office/drawing/2014/main" id="{F8B76350-08ED-77E9-6A27-0113C010AB1A}"/>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4761396C-4BE9-C819-8AC8-905B855E452F}"/>
              </a:ext>
            </a:extLst>
          </p:cNvPr>
          <p:cNvSpPr>
            <a:spLocks noGrp="1"/>
          </p:cNvSpPr>
          <p:nvPr>
            <p:ph type="sldNum" sz="quarter" idx="12"/>
          </p:nvPr>
        </p:nvSpPr>
        <p:spPr/>
        <p:txBody>
          <a:bodyPr/>
          <a:lstStyle/>
          <a:p>
            <a:fld id="{5E53BDD8-F5C0-994F-846B-AA2AD600EBB7}" type="slidenum">
              <a:rPr lang="en-US" smtClean="0"/>
              <a:t>6</a:t>
            </a:fld>
            <a:endParaRPr lang="en-US"/>
          </a:p>
        </p:txBody>
      </p:sp>
      <p:sp>
        <p:nvSpPr>
          <p:cNvPr id="6" name="TextBox 5">
            <a:extLst>
              <a:ext uri="{FF2B5EF4-FFF2-40B4-BE49-F238E27FC236}">
                <a16:creationId xmlns:a16="http://schemas.microsoft.com/office/drawing/2014/main" id="{EB291ED5-DA48-8A42-8565-0B880FB33E99}"/>
              </a:ext>
            </a:extLst>
          </p:cNvPr>
          <p:cNvSpPr txBox="1"/>
          <p:nvPr/>
        </p:nvSpPr>
        <p:spPr>
          <a:xfrm>
            <a:off x="1601219" y="309372"/>
            <a:ext cx="9235221" cy="769441"/>
          </a:xfrm>
          <a:prstGeom prst="rect">
            <a:avLst/>
          </a:prstGeom>
          <a:noFill/>
        </p:spPr>
        <p:txBody>
          <a:bodyPr wrap="none" rtlCol="0">
            <a:spAutoFit/>
          </a:bodyPr>
          <a:lstStyle/>
          <a:p>
            <a:pPr algn="ctr"/>
            <a:r>
              <a:rPr lang="en-US" sz="4400" b="1" dirty="0">
                <a:latin typeface="Arial Narrow" panose="020B0604020202020204" pitchFamily="34" charset="0"/>
                <a:cs typeface="Arial Narrow" panose="020B0604020202020204" pitchFamily="34" charset="0"/>
              </a:rPr>
              <a:t>Do we consider the consequences of SIN</a:t>
            </a:r>
          </a:p>
        </p:txBody>
      </p:sp>
    </p:spTree>
    <p:extLst>
      <p:ext uri="{BB962C8B-B14F-4D97-AF65-F5344CB8AC3E}">
        <p14:creationId xmlns:p14="http://schemas.microsoft.com/office/powerpoint/2010/main" val="14653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7006-C9F3-066E-22F7-96C0BF5BD424}"/>
              </a:ext>
            </a:extLst>
          </p:cNvPr>
          <p:cNvSpPr>
            <a:spLocks noGrp="1"/>
          </p:cNvSpPr>
          <p:nvPr>
            <p:ph type="title"/>
          </p:nvPr>
        </p:nvSpPr>
        <p:spPr/>
        <p:txBody>
          <a:bodyPr/>
          <a:lstStyle/>
          <a:p>
            <a:pPr algn="ctr"/>
            <a:r>
              <a:rPr lang="en-US" dirty="0"/>
              <a:t>SIN IS</a:t>
            </a:r>
          </a:p>
        </p:txBody>
      </p:sp>
      <p:sp>
        <p:nvSpPr>
          <p:cNvPr id="3" name="Content Placeholder 2">
            <a:extLst>
              <a:ext uri="{FF2B5EF4-FFF2-40B4-BE49-F238E27FC236}">
                <a16:creationId xmlns:a16="http://schemas.microsoft.com/office/drawing/2014/main" id="{EF191820-FDBE-A392-0EE7-A8E467F711D5}"/>
              </a:ext>
            </a:extLst>
          </p:cNvPr>
          <p:cNvSpPr>
            <a:spLocks noGrp="1"/>
          </p:cNvSpPr>
          <p:nvPr>
            <p:ph sz="half" idx="1"/>
          </p:nvPr>
        </p:nvSpPr>
        <p:spPr>
          <a:xfrm>
            <a:off x="838200" y="2261562"/>
            <a:ext cx="3197352" cy="584775"/>
          </a:xfrm>
        </p:spPr>
        <p:txBody>
          <a:bodyPr>
            <a:normAutofit lnSpcReduction="10000"/>
          </a:bodyPr>
          <a:lstStyle/>
          <a:p>
            <a:r>
              <a:rPr lang="en-US" sz="3600" dirty="0"/>
              <a:t>Divisive</a:t>
            </a:r>
          </a:p>
          <a:p>
            <a:endParaRPr lang="en-US" sz="3600" dirty="0"/>
          </a:p>
        </p:txBody>
      </p:sp>
      <p:sp>
        <p:nvSpPr>
          <p:cNvPr id="6" name="Content Placeholder 5">
            <a:extLst>
              <a:ext uri="{FF2B5EF4-FFF2-40B4-BE49-F238E27FC236}">
                <a16:creationId xmlns:a16="http://schemas.microsoft.com/office/drawing/2014/main" id="{356AAC3B-5599-B430-7C57-16BB118519B7}"/>
              </a:ext>
            </a:extLst>
          </p:cNvPr>
          <p:cNvSpPr>
            <a:spLocks noGrp="1"/>
          </p:cNvSpPr>
          <p:nvPr>
            <p:ph sz="half" idx="2"/>
          </p:nvPr>
        </p:nvSpPr>
        <p:spPr>
          <a:xfrm>
            <a:off x="1766613" y="2868539"/>
            <a:ext cx="10056792" cy="3659860"/>
          </a:xfrm>
        </p:spPr>
        <p:txBody>
          <a:bodyPr>
            <a:normAutofit lnSpcReduction="10000"/>
          </a:bodyPr>
          <a:lstStyle/>
          <a:p>
            <a:r>
              <a:rPr lang="en-US" sz="3200" dirty="0"/>
              <a:t>A man from his God (James 4:3-4)</a:t>
            </a:r>
          </a:p>
          <a:p>
            <a:r>
              <a:rPr lang="en-US" sz="3200" dirty="0"/>
              <a:t>A man from his better self (Gal. 5:16-17)</a:t>
            </a:r>
          </a:p>
          <a:p>
            <a:r>
              <a:rPr lang="en-US" sz="3200" dirty="0"/>
              <a:t>A man from his family (Luke 12:49-53)</a:t>
            </a:r>
          </a:p>
          <a:p>
            <a:r>
              <a:rPr lang="en-US" sz="3200" dirty="0"/>
              <a:t>A man from his brethren (Rom. 16:17-18)</a:t>
            </a:r>
          </a:p>
          <a:p>
            <a:r>
              <a:rPr lang="en-US" sz="3200" dirty="0"/>
              <a:t>A man from man, friends, nation from nation (Prov. 16:28)</a:t>
            </a:r>
          </a:p>
          <a:p>
            <a:r>
              <a:rPr lang="en-US" sz="3200" dirty="0"/>
              <a:t>Causes the great separation at judgement (Matt. 7:23; 25:41)</a:t>
            </a:r>
          </a:p>
          <a:p>
            <a:endParaRPr lang="en-US" sz="3200" dirty="0"/>
          </a:p>
        </p:txBody>
      </p:sp>
      <p:sp>
        <p:nvSpPr>
          <p:cNvPr id="4" name="Date Placeholder 3">
            <a:extLst>
              <a:ext uri="{FF2B5EF4-FFF2-40B4-BE49-F238E27FC236}">
                <a16:creationId xmlns:a16="http://schemas.microsoft.com/office/drawing/2014/main" id="{A7F79AB9-125A-7C0C-CE6C-ED8D0C564BAC}"/>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63E5D7A2-970D-FABF-0D49-6ED6F67ED641}"/>
              </a:ext>
            </a:extLst>
          </p:cNvPr>
          <p:cNvSpPr>
            <a:spLocks noGrp="1"/>
          </p:cNvSpPr>
          <p:nvPr>
            <p:ph type="sldNum" sz="quarter" idx="12"/>
          </p:nvPr>
        </p:nvSpPr>
        <p:spPr/>
        <p:txBody>
          <a:bodyPr/>
          <a:lstStyle/>
          <a:p>
            <a:fld id="{5E53BDD8-F5C0-994F-846B-AA2AD600EBB7}" type="slidenum">
              <a:rPr lang="en-US" smtClean="0"/>
              <a:t>7</a:t>
            </a:fld>
            <a:endParaRPr lang="en-US"/>
          </a:p>
        </p:txBody>
      </p:sp>
      <p:sp>
        <p:nvSpPr>
          <p:cNvPr id="8" name="TextBox 7">
            <a:extLst>
              <a:ext uri="{FF2B5EF4-FFF2-40B4-BE49-F238E27FC236}">
                <a16:creationId xmlns:a16="http://schemas.microsoft.com/office/drawing/2014/main" id="{B4A6C1F8-58CE-44BC-B7F2-74E1CF09156C}"/>
              </a:ext>
            </a:extLst>
          </p:cNvPr>
          <p:cNvSpPr txBox="1"/>
          <p:nvPr/>
        </p:nvSpPr>
        <p:spPr>
          <a:xfrm>
            <a:off x="2972240" y="1345004"/>
            <a:ext cx="4070346" cy="584775"/>
          </a:xfrm>
          <a:prstGeom prst="rect">
            <a:avLst/>
          </a:prstGeom>
          <a:noFill/>
        </p:spPr>
        <p:txBody>
          <a:bodyPr wrap="none" rtlCol="0">
            <a:spAutoFit/>
          </a:bodyPr>
          <a:lstStyle/>
          <a:p>
            <a:pPr algn="ctr"/>
            <a:r>
              <a:rPr lang="en-US" sz="3200" b="1" dirty="0">
                <a:latin typeface="Arial Narrow" panose="020B0604020202020204" pitchFamily="34" charset="0"/>
                <a:cs typeface="Arial Narrow" panose="020B0604020202020204" pitchFamily="34" charset="0"/>
              </a:rPr>
              <a:t>Sin will divide, separate,</a:t>
            </a:r>
          </a:p>
        </p:txBody>
      </p:sp>
    </p:spTree>
    <p:extLst>
      <p:ext uri="{BB962C8B-B14F-4D97-AF65-F5344CB8AC3E}">
        <p14:creationId xmlns:p14="http://schemas.microsoft.com/office/powerpoint/2010/main" val="36329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294D4-D211-8B07-84A3-3D70D347A3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ACCBC-0712-1D28-7B42-17A1449B2A6C}"/>
              </a:ext>
            </a:extLst>
          </p:cNvPr>
          <p:cNvSpPr>
            <a:spLocks noGrp="1"/>
          </p:cNvSpPr>
          <p:nvPr>
            <p:ph type="title"/>
          </p:nvPr>
        </p:nvSpPr>
        <p:spPr/>
        <p:txBody>
          <a:bodyPr/>
          <a:lstStyle/>
          <a:p>
            <a:pPr algn="ctr"/>
            <a:r>
              <a:rPr lang="en-US" dirty="0"/>
              <a:t>SIN IS</a:t>
            </a:r>
          </a:p>
        </p:txBody>
      </p:sp>
      <p:sp>
        <p:nvSpPr>
          <p:cNvPr id="3" name="Content Placeholder 2">
            <a:extLst>
              <a:ext uri="{FF2B5EF4-FFF2-40B4-BE49-F238E27FC236}">
                <a16:creationId xmlns:a16="http://schemas.microsoft.com/office/drawing/2014/main" id="{1675DC31-313C-0EA7-3639-BAE5CF6AAA9A}"/>
              </a:ext>
            </a:extLst>
          </p:cNvPr>
          <p:cNvSpPr>
            <a:spLocks noGrp="1"/>
          </p:cNvSpPr>
          <p:nvPr>
            <p:ph sz="half" idx="1"/>
          </p:nvPr>
        </p:nvSpPr>
        <p:spPr>
          <a:xfrm>
            <a:off x="510654" y="1845094"/>
            <a:ext cx="3197352" cy="4351338"/>
          </a:xfrm>
        </p:spPr>
        <p:txBody>
          <a:bodyPr>
            <a:normAutofit fontScale="85000" lnSpcReduction="20000"/>
          </a:bodyPr>
          <a:lstStyle/>
          <a:p>
            <a:r>
              <a:rPr lang="en-US" sz="3600" dirty="0">
                <a:solidFill>
                  <a:schemeClr val="bg1">
                    <a:lumMod val="50000"/>
                  </a:schemeClr>
                </a:solidFill>
              </a:rPr>
              <a:t>Divisive</a:t>
            </a:r>
          </a:p>
          <a:p>
            <a:r>
              <a:rPr lang="en-US" sz="3600" dirty="0"/>
              <a:t>Deceptive</a:t>
            </a:r>
          </a:p>
        </p:txBody>
      </p:sp>
      <p:sp>
        <p:nvSpPr>
          <p:cNvPr id="6" name="Content Placeholder 5">
            <a:extLst>
              <a:ext uri="{FF2B5EF4-FFF2-40B4-BE49-F238E27FC236}">
                <a16:creationId xmlns:a16="http://schemas.microsoft.com/office/drawing/2014/main" id="{A494BBE4-FA54-4A2B-EFD2-883483983841}"/>
              </a:ext>
            </a:extLst>
          </p:cNvPr>
          <p:cNvSpPr>
            <a:spLocks noGrp="1"/>
          </p:cNvSpPr>
          <p:nvPr>
            <p:ph sz="half" idx="2"/>
          </p:nvPr>
        </p:nvSpPr>
        <p:spPr>
          <a:xfrm>
            <a:off x="2497541" y="1685175"/>
            <a:ext cx="9694460" cy="4351338"/>
          </a:xfrm>
        </p:spPr>
        <p:txBody>
          <a:bodyPr>
            <a:normAutofit fontScale="85000" lnSpcReduction="20000"/>
          </a:bodyPr>
          <a:lstStyle/>
          <a:p>
            <a:r>
              <a:rPr lang="en-US" sz="3200" dirty="0"/>
              <a:t>Satan is Deceptive</a:t>
            </a:r>
          </a:p>
          <a:p>
            <a:r>
              <a:rPr lang="en-US" sz="3200" dirty="0"/>
              <a:t>Be not deceived (Gal. 6:7, 2 Tim. 2:25-26)</a:t>
            </a:r>
          </a:p>
          <a:p>
            <a:r>
              <a:rPr lang="en-US" sz="3200" dirty="0"/>
              <a:t>We are deceived when</a:t>
            </a:r>
          </a:p>
          <a:p>
            <a:r>
              <a:rPr lang="en-US" sz="3200" dirty="0"/>
              <a:t>	we say we have no sin (1 John 1:8-10)</a:t>
            </a:r>
          </a:p>
          <a:p>
            <a:r>
              <a:rPr lang="en-US" sz="3200" dirty="0"/>
              <a:t>	we think evil communications will not corrupt </a:t>
            </a:r>
          </a:p>
          <a:p>
            <a:r>
              <a:rPr lang="en-US" sz="3200" dirty="0"/>
              <a:t>	(1 Cor. 15:33)</a:t>
            </a:r>
          </a:p>
          <a:p>
            <a:r>
              <a:rPr lang="en-US" sz="3200" dirty="0"/>
              <a:t>	we think we can sow to the flesh and reap of the Spirit</a:t>
            </a:r>
          </a:p>
          <a:p>
            <a:r>
              <a:rPr lang="en-US" sz="3200" dirty="0"/>
              <a:t>	(Gal. 6:7-8)</a:t>
            </a:r>
          </a:p>
          <a:p>
            <a:r>
              <a:rPr lang="en-US" sz="3200" dirty="0"/>
              <a:t>Pride (1 Cor. 3:18-23) </a:t>
            </a:r>
          </a:p>
          <a:p>
            <a:r>
              <a:rPr lang="en-US" sz="3200" dirty="0"/>
              <a:t>Unbridled tongue (Jas. 1:26)</a:t>
            </a:r>
          </a:p>
        </p:txBody>
      </p:sp>
      <p:sp>
        <p:nvSpPr>
          <p:cNvPr id="4" name="Date Placeholder 3">
            <a:extLst>
              <a:ext uri="{FF2B5EF4-FFF2-40B4-BE49-F238E27FC236}">
                <a16:creationId xmlns:a16="http://schemas.microsoft.com/office/drawing/2014/main" id="{8248C901-7242-F4F5-A976-2399D15C0C97}"/>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ADFF487F-0225-9CAE-9DC6-23E8366A0D67}"/>
              </a:ext>
            </a:extLst>
          </p:cNvPr>
          <p:cNvSpPr>
            <a:spLocks noGrp="1"/>
          </p:cNvSpPr>
          <p:nvPr>
            <p:ph type="sldNum" sz="quarter" idx="12"/>
          </p:nvPr>
        </p:nvSpPr>
        <p:spPr/>
        <p:txBody>
          <a:bodyPr/>
          <a:lstStyle/>
          <a:p>
            <a:fld id="{5E53BDD8-F5C0-994F-846B-AA2AD600EBB7}" type="slidenum">
              <a:rPr lang="en-US" smtClean="0"/>
              <a:t>8</a:t>
            </a:fld>
            <a:endParaRPr lang="en-US"/>
          </a:p>
        </p:txBody>
      </p:sp>
    </p:spTree>
    <p:extLst>
      <p:ext uri="{BB962C8B-B14F-4D97-AF65-F5344CB8AC3E}">
        <p14:creationId xmlns:p14="http://schemas.microsoft.com/office/powerpoint/2010/main" val="337588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CCF06-3A40-CA26-EADF-15F006AA4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3112E-38DE-EC0A-A755-AEAB005DB3D7}"/>
              </a:ext>
            </a:extLst>
          </p:cNvPr>
          <p:cNvSpPr>
            <a:spLocks noGrp="1"/>
          </p:cNvSpPr>
          <p:nvPr>
            <p:ph type="title"/>
          </p:nvPr>
        </p:nvSpPr>
        <p:spPr>
          <a:xfrm>
            <a:off x="838200" y="365126"/>
            <a:ext cx="10515600" cy="820825"/>
          </a:xfrm>
        </p:spPr>
        <p:txBody>
          <a:bodyPr/>
          <a:lstStyle/>
          <a:p>
            <a:pPr algn="ctr"/>
            <a:r>
              <a:rPr lang="en-US" dirty="0"/>
              <a:t>SIN IS</a:t>
            </a:r>
          </a:p>
        </p:txBody>
      </p:sp>
      <p:sp>
        <p:nvSpPr>
          <p:cNvPr id="3" name="Content Placeholder 2">
            <a:extLst>
              <a:ext uri="{FF2B5EF4-FFF2-40B4-BE49-F238E27FC236}">
                <a16:creationId xmlns:a16="http://schemas.microsoft.com/office/drawing/2014/main" id="{0C4E57A6-D835-555B-2B84-D98EDFDF557F}"/>
              </a:ext>
            </a:extLst>
          </p:cNvPr>
          <p:cNvSpPr>
            <a:spLocks noGrp="1"/>
          </p:cNvSpPr>
          <p:nvPr>
            <p:ph sz="half" idx="1"/>
          </p:nvPr>
        </p:nvSpPr>
        <p:spPr>
          <a:xfrm>
            <a:off x="838200" y="1825625"/>
            <a:ext cx="2575560" cy="4351338"/>
          </a:xfrm>
        </p:spPr>
        <p:txBody>
          <a:bodyPr>
            <a:normAutofit fontScale="92500" lnSpcReduction="20000"/>
          </a:bodyPr>
          <a:lstStyle/>
          <a:p>
            <a:r>
              <a:rPr lang="en-US" sz="3600" dirty="0">
                <a:solidFill>
                  <a:schemeClr val="bg1">
                    <a:lumMod val="50000"/>
                  </a:schemeClr>
                </a:solidFill>
              </a:rPr>
              <a:t>Divisive</a:t>
            </a:r>
          </a:p>
          <a:p>
            <a:r>
              <a:rPr lang="en-US" sz="3600" dirty="0">
                <a:solidFill>
                  <a:schemeClr val="bg1">
                    <a:lumMod val="50000"/>
                  </a:schemeClr>
                </a:solidFill>
              </a:rPr>
              <a:t>Deceptive</a:t>
            </a:r>
          </a:p>
          <a:p>
            <a:r>
              <a:rPr lang="en-US" sz="3600" dirty="0"/>
              <a:t>Destructive</a:t>
            </a:r>
          </a:p>
        </p:txBody>
      </p:sp>
      <p:sp>
        <p:nvSpPr>
          <p:cNvPr id="6" name="Content Placeholder 5">
            <a:extLst>
              <a:ext uri="{FF2B5EF4-FFF2-40B4-BE49-F238E27FC236}">
                <a16:creationId xmlns:a16="http://schemas.microsoft.com/office/drawing/2014/main" id="{E7DB9F9C-109E-6EDD-85C8-F99590E87591}"/>
              </a:ext>
            </a:extLst>
          </p:cNvPr>
          <p:cNvSpPr>
            <a:spLocks noGrp="1"/>
          </p:cNvSpPr>
          <p:nvPr>
            <p:ph sz="half" idx="2"/>
          </p:nvPr>
        </p:nvSpPr>
        <p:spPr>
          <a:xfrm>
            <a:off x="3195396" y="1228814"/>
            <a:ext cx="8459792" cy="4948149"/>
          </a:xfrm>
        </p:spPr>
        <p:txBody>
          <a:bodyPr>
            <a:normAutofit fontScale="92500" lnSpcReduction="20000"/>
          </a:bodyPr>
          <a:lstStyle/>
          <a:p>
            <a:r>
              <a:rPr lang="en-US" sz="3200" dirty="0"/>
              <a:t>Sin will destroy Your:</a:t>
            </a:r>
          </a:p>
          <a:p>
            <a:pPr lvl="1"/>
            <a:r>
              <a:rPr lang="en-US" sz="2800" dirty="0"/>
              <a:t>Good name:  Cain, </a:t>
            </a:r>
            <a:r>
              <a:rPr lang="en-US" sz="2800" dirty="0" err="1"/>
              <a:t>Hereboam</a:t>
            </a:r>
            <a:r>
              <a:rPr lang="en-US" sz="2800" dirty="0"/>
              <a:t>, Judas, Demas …(Prov. 22:1)</a:t>
            </a:r>
          </a:p>
          <a:p>
            <a:pPr lvl="1"/>
            <a:r>
              <a:rPr lang="en-US" sz="2800" dirty="0"/>
              <a:t>Traits of character : honesty, self-respect, sensitivity etc.</a:t>
            </a:r>
          </a:p>
          <a:p>
            <a:pPr lvl="1"/>
            <a:r>
              <a:rPr lang="en-US" sz="2800" dirty="0"/>
              <a:t>Body: (1 Cor. 6:18; Rom. 12:1-2) </a:t>
            </a:r>
          </a:p>
          <a:p>
            <a:pPr lvl="1"/>
            <a:r>
              <a:rPr lang="en-US" sz="2800" dirty="0"/>
              <a:t>Emotions (Gal. 5:16-17)</a:t>
            </a:r>
          </a:p>
          <a:p>
            <a:pPr lvl="1"/>
            <a:r>
              <a:rPr lang="en-US" sz="2800" dirty="0"/>
              <a:t>Talents-Prosperity (Matt. 25:14-30)</a:t>
            </a:r>
          </a:p>
          <a:p>
            <a:pPr lvl="1"/>
            <a:r>
              <a:rPr lang="en-US" sz="2800" dirty="0"/>
              <a:t>Economical life (Luke 15:13-14)</a:t>
            </a:r>
          </a:p>
          <a:p>
            <a:pPr lvl="1"/>
            <a:r>
              <a:rPr lang="en-US" sz="2800" dirty="0"/>
              <a:t>Prayer life (Prov. 66:18)</a:t>
            </a:r>
          </a:p>
          <a:p>
            <a:pPr lvl="1"/>
            <a:r>
              <a:rPr lang="en-US" sz="2800" dirty="0"/>
              <a:t>Conscience (Eph. 4:17-18)</a:t>
            </a:r>
          </a:p>
          <a:p>
            <a:pPr lvl="1"/>
            <a:r>
              <a:rPr lang="en-US" sz="2800" dirty="0"/>
              <a:t>Home</a:t>
            </a:r>
          </a:p>
          <a:p>
            <a:pPr lvl="1"/>
            <a:r>
              <a:rPr lang="en-US" sz="2800" dirty="0"/>
              <a:t>Congregation</a:t>
            </a:r>
          </a:p>
          <a:p>
            <a:pPr lvl="1"/>
            <a:r>
              <a:rPr lang="en-US" sz="2800" dirty="0"/>
              <a:t>City, community nation</a:t>
            </a:r>
          </a:p>
          <a:p>
            <a:pPr lvl="1"/>
            <a:r>
              <a:rPr lang="en-US" sz="2800" dirty="0"/>
              <a:t>Prosperity</a:t>
            </a:r>
          </a:p>
          <a:p>
            <a:endParaRPr lang="en-US" sz="3200" dirty="0"/>
          </a:p>
        </p:txBody>
      </p:sp>
      <p:sp>
        <p:nvSpPr>
          <p:cNvPr id="4" name="Date Placeholder 3">
            <a:extLst>
              <a:ext uri="{FF2B5EF4-FFF2-40B4-BE49-F238E27FC236}">
                <a16:creationId xmlns:a16="http://schemas.microsoft.com/office/drawing/2014/main" id="{CB6D25F7-41FC-3A97-13FA-4035083DF439}"/>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1E5E5206-7558-84EB-7022-1FCA1AF7C33A}"/>
              </a:ext>
            </a:extLst>
          </p:cNvPr>
          <p:cNvSpPr>
            <a:spLocks noGrp="1"/>
          </p:cNvSpPr>
          <p:nvPr>
            <p:ph type="sldNum" sz="quarter" idx="12"/>
          </p:nvPr>
        </p:nvSpPr>
        <p:spPr/>
        <p:txBody>
          <a:bodyPr/>
          <a:lstStyle/>
          <a:p>
            <a:fld id="{5E53BDD8-F5C0-994F-846B-AA2AD600EBB7}" type="slidenum">
              <a:rPr lang="en-US" smtClean="0"/>
              <a:t>9</a:t>
            </a:fld>
            <a:endParaRPr lang="en-US"/>
          </a:p>
        </p:txBody>
      </p:sp>
    </p:spTree>
    <p:extLst>
      <p:ext uri="{BB962C8B-B14F-4D97-AF65-F5344CB8AC3E}">
        <p14:creationId xmlns:p14="http://schemas.microsoft.com/office/powerpoint/2010/main" val="3539406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spAutoFit/>
      </a:bodyPr>
      <a:lstStyle>
        <a:defPPr algn="ctr">
          <a:defRPr b="1" dirty="0">
            <a:solidFill>
              <a:schemeClr val="tx1"/>
            </a:solidFill>
            <a:latin typeface="Arial Narrow" panose="020B0604020202020204" pitchFamily="34" charset="0"/>
            <a:cs typeface="Arial Narrow" panose="020B0604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b="1" dirty="0">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Just Say NO-to SIN Class 4" id="{875FE93F-8CED-924D-9D83-A32B496C7D72}" vid="{0CD38F80-AADB-0146-9AE9-FD347907C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23820</TotalTime>
  <Words>2873</Words>
  <Application>Microsoft Office PowerPoint</Application>
  <PresentationFormat>Widescreen</PresentationFormat>
  <Paragraphs>342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Copperplate Gothic Bold</vt:lpstr>
      <vt:lpstr>Helvetica</vt:lpstr>
      <vt:lpstr>Office Theme</vt:lpstr>
      <vt:lpstr>PowerPoint Presentation</vt:lpstr>
      <vt:lpstr>Outline of the Series</vt:lpstr>
      <vt:lpstr>PowerPoint Presentation</vt:lpstr>
      <vt:lpstr>What SIN Will Do to YOU</vt:lpstr>
      <vt:lpstr>May this study make sin appear sinful, exceedingly so (Rom 7:13) resulting in our    </vt:lpstr>
      <vt:lpstr>PowerPoint Presentation</vt:lpstr>
      <vt:lpstr>SIN IS</vt:lpstr>
      <vt:lpstr>SIN IS</vt:lpstr>
      <vt:lpstr>SIN IS</vt:lpstr>
      <vt:lpstr>SIN IS</vt:lpstr>
      <vt:lpstr>SIN IS</vt:lpstr>
      <vt:lpstr>SIN IS</vt:lpstr>
      <vt:lpstr>SIN IS</vt:lpstr>
      <vt:lpstr>Is It Well With YOUR Soul?</vt:lpstr>
      <vt:lpstr>Know what Sin will do to you!  And put on the full armor of God, so that you may be able to stand against the wiles of the devi. Eph. 6:11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Say NO to SIN</dc:title>
  <dc:creator>Dan McLeod (USA)</dc:creator>
  <cp:lastModifiedBy>Cindy Nelson</cp:lastModifiedBy>
  <cp:revision>60</cp:revision>
  <cp:lastPrinted>2024-01-31T21:51:12Z</cp:lastPrinted>
  <dcterms:created xsi:type="dcterms:W3CDTF">2023-12-25T03:50:36Z</dcterms:created>
  <dcterms:modified xsi:type="dcterms:W3CDTF">2024-02-02T14:02:07Z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ecbd7f-b723-4173-8d35-86251d5a3cdb_Enabled">
    <vt:lpwstr>true</vt:lpwstr>
  </property>
  <property fmtid="{D5CDD505-2E9C-101B-9397-08002B2CF9AE}" pid="3" name="MSIP_Label_a7ecbd7f-b723-4173-8d35-86251d5a3cdb_SetDate">
    <vt:lpwstr>2024-01-03T15:02:06Z</vt:lpwstr>
  </property>
  <property fmtid="{D5CDD505-2E9C-101B-9397-08002B2CF9AE}" pid="4" name="MSIP_Label_a7ecbd7f-b723-4173-8d35-86251d5a3cdb_Method">
    <vt:lpwstr>Privileged</vt:lpwstr>
  </property>
  <property fmtid="{D5CDD505-2E9C-101B-9397-08002B2CF9AE}" pid="5" name="MSIP_Label_a7ecbd7f-b723-4173-8d35-86251d5a3cdb_Name">
    <vt:lpwstr>General</vt:lpwstr>
  </property>
  <property fmtid="{D5CDD505-2E9C-101B-9397-08002B2CF9AE}" pid="6" name="MSIP_Label_a7ecbd7f-b723-4173-8d35-86251d5a3cdb_SiteId">
    <vt:lpwstr>57cf613d-5da0-4dfd-86be-9614efe502c4</vt:lpwstr>
  </property>
  <property fmtid="{D5CDD505-2E9C-101B-9397-08002B2CF9AE}" pid="7" name="MSIP_Label_a7ecbd7f-b723-4173-8d35-86251d5a3cdb_ActionId">
    <vt:lpwstr>8bead923-0e7a-4be9-9646-e73f21c9edb8</vt:lpwstr>
  </property>
  <property fmtid="{D5CDD505-2E9C-101B-9397-08002B2CF9AE}" pid="8" name="MSIP_Label_a7ecbd7f-b723-4173-8d35-86251d5a3cdb_ContentBits">
    <vt:lpwstr>0</vt:lpwstr>
  </property>
</Properties>
</file>