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8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10463-AED6-9B82-3F96-AC1262A7EA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A2905F-01D3-3C0D-1188-64852E56E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73379-E79C-01F2-2610-89BB7FCF8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C07CC-E68C-4424-B30D-363654232BF4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AD82E1-58D1-4577-B22B-2A2A78671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F4A092-BC95-6103-647A-FCA3CA29F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89C6-9401-41C7-8249-5CE9BA3FD4C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erson walking on a road&#10;&#10;Description automatically generated">
            <a:extLst>
              <a:ext uri="{FF2B5EF4-FFF2-40B4-BE49-F238E27FC236}">
                <a16:creationId xmlns:a16="http://schemas.microsoft.com/office/drawing/2014/main" id="{A736C19D-8326-C011-D478-38ED985B76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619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DAC996-7355-BD64-BAAD-C85A09DA9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68A7CD-8B3D-8126-C1F6-7B9A6C8B0C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F7AD83-A40B-8142-1E84-21B4FB45C9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335DBA-491E-C12C-2CC5-9140FADFFF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DDEEFE-E731-2D3D-CB18-D4AF5621B7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554C5-F5F6-8AC7-9B80-3FEC71683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C07CC-E68C-4424-B30D-363654232BF4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F6B588-A263-C82C-2E89-23A07C94B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A43F77-9C73-3F7B-4254-9C4F897AE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89C6-9401-41C7-8249-5CE9BA3FD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212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24170-8765-93A1-4450-FBFF63630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E7B7BB-31DA-53A7-7089-484764C7A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C07CC-E68C-4424-B30D-363654232BF4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A23BA4-968D-04BD-93E8-B7972439B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53705C-59FF-696D-A0C8-408EA631E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89C6-9401-41C7-8249-5CE9BA3FD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9541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06BEF1-87E4-4D44-F0D0-5F19C2767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C07CC-E68C-4424-B30D-363654232BF4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8C17D9-0EA8-F648-755D-9CF367282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ED1CC6-2860-9A93-1D30-579D26E93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89C6-9401-41C7-8249-5CE9BA3FD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197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F6115-11E4-980C-4F71-4B5FA29E7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A9EDF-5ABF-87A1-D51B-C53B0A5F8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7B7BB6-6A4C-9ABD-0131-909E8A9B70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B8B32A-7EA9-B105-BD4F-65F42294F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C07CC-E68C-4424-B30D-363654232BF4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73E2A1-ACDB-54BF-348E-CE85478B5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78CC60-BAD2-3486-FDE1-B002C3BB8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89C6-9401-41C7-8249-5CE9BA3FD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886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77AA8-3DE5-9F22-C889-FC335683F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F2D855-4201-6D67-C2F6-5D7D05FE12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ECAACE-C1E9-8644-1CB7-ACC18E4287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8CF39E-24B3-755E-5A28-3DEBF57A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C07CC-E68C-4424-B30D-363654232BF4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E35687-D46C-A256-B92E-B712198D3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8FC406-90D9-ED10-BA26-9490B52F2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89C6-9401-41C7-8249-5CE9BA3FD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4496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D6267-487B-DE9D-EB38-AF9D36FB1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6E3D51-367A-DA86-1AE1-E1523CE8AD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0DB0C-7E71-10FB-DDBD-011AE1E61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C07CC-E68C-4424-B30D-363654232BF4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5ADDDC-C8FD-F63F-C222-96205895A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40269-829F-6790-1C49-A3ED30D77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89C6-9401-41C7-8249-5CE9BA3FD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21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8865155-B7E4-1A83-AA81-92200AE011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18E581-6A12-1F84-B39C-FEBD62EC0F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72A0E-891F-0519-E055-4F48D31777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C07CC-E68C-4424-B30D-363654232BF4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4D91B9-0CAC-76BA-A516-4A5FBD240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C049CE-5AE3-AE88-8A9D-441EBD4BF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89C6-9401-41C7-8249-5CE9BA3FD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52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up of a field&#10;&#10;Description automatically generated">
            <a:extLst>
              <a:ext uri="{FF2B5EF4-FFF2-40B4-BE49-F238E27FC236}">
                <a16:creationId xmlns:a16="http://schemas.microsoft.com/office/drawing/2014/main" id="{B8C440DC-49BE-6CCF-ECB3-872CC25477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ECFE58A-ABDA-9EB9-424F-4FB061D5FC7F}"/>
              </a:ext>
            </a:extLst>
          </p:cNvPr>
          <p:cNvSpPr/>
          <p:nvPr userDrawn="1"/>
        </p:nvSpPr>
        <p:spPr>
          <a:xfrm>
            <a:off x="510746" y="3196281"/>
            <a:ext cx="11137557" cy="2825578"/>
          </a:xfrm>
          <a:prstGeom prst="roundRect">
            <a:avLst>
              <a:gd name="adj" fmla="val 8832"/>
            </a:avLst>
          </a:prstGeom>
          <a:solidFill>
            <a:srgbClr val="00385E">
              <a:alpha val="85098"/>
            </a:srgbClr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90449-9714-0E50-628C-B78AF99A2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313" y="3260032"/>
            <a:ext cx="10956325" cy="3478519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 marL="568325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501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field&#10;&#10;Description automatically generated">
            <a:extLst>
              <a:ext uri="{FF2B5EF4-FFF2-40B4-BE49-F238E27FC236}">
                <a16:creationId xmlns:a16="http://schemas.microsoft.com/office/drawing/2014/main" id="{13BD7C0C-3F55-B065-7687-CAFDEEE7D3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ECFE58A-ABDA-9EB9-424F-4FB061D5FC7F}"/>
              </a:ext>
            </a:extLst>
          </p:cNvPr>
          <p:cNvSpPr/>
          <p:nvPr userDrawn="1"/>
        </p:nvSpPr>
        <p:spPr>
          <a:xfrm>
            <a:off x="510746" y="3196280"/>
            <a:ext cx="11137557" cy="3542271"/>
          </a:xfrm>
          <a:prstGeom prst="roundRect">
            <a:avLst>
              <a:gd name="adj" fmla="val 8832"/>
            </a:avLst>
          </a:prstGeom>
          <a:solidFill>
            <a:srgbClr val="00385E">
              <a:alpha val="85098"/>
            </a:srgbClr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90449-9714-0E50-628C-B78AF99A2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313" y="3260032"/>
            <a:ext cx="10956325" cy="3478519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 marL="568325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0841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standing on a field&#10;&#10;Description automatically generated">
            <a:extLst>
              <a:ext uri="{FF2B5EF4-FFF2-40B4-BE49-F238E27FC236}">
                <a16:creationId xmlns:a16="http://schemas.microsoft.com/office/drawing/2014/main" id="{ADB95944-6175-3E5F-3D81-BF02FD2DA5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ECFE58A-ABDA-9EB9-424F-4FB061D5FC7F}"/>
              </a:ext>
            </a:extLst>
          </p:cNvPr>
          <p:cNvSpPr/>
          <p:nvPr userDrawn="1"/>
        </p:nvSpPr>
        <p:spPr>
          <a:xfrm>
            <a:off x="510746" y="3196281"/>
            <a:ext cx="11137557" cy="2677298"/>
          </a:xfrm>
          <a:prstGeom prst="roundRect">
            <a:avLst>
              <a:gd name="adj" fmla="val 8832"/>
            </a:avLst>
          </a:prstGeom>
          <a:solidFill>
            <a:srgbClr val="00385E">
              <a:alpha val="85098"/>
            </a:srgbClr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90449-9714-0E50-628C-B78AF99A2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313" y="3260032"/>
            <a:ext cx="10956325" cy="3478519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 marL="568325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076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ield of leaves with text overlay&#10;&#10;Description automatically generated">
            <a:extLst>
              <a:ext uri="{FF2B5EF4-FFF2-40B4-BE49-F238E27FC236}">
                <a16:creationId xmlns:a16="http://schemas.microsoft.com/office/drawing/2014/main" id="{0DD0181E-8A7E-10E5-E884-9FD1C5AF98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ECFE58A-ABDA-9EB9-424F-4FB061D5FC7F}"/>
              </a:ext>
            </a:extLst>
          </p:cNvPr>
          <p:cNvSpPr/>
          <p:nvPr userDrawn="1"/>
        </p:nvSpPr>
        <p:spPr>
          <a:xfrm>
            <a:off x="510746" y="3196280"/>
            <a:ext cx="11137557" cy="3122141"/>
          </a:xfrm>
          <a:prstGeom prst="roundRect">
            <a:avLst>
              <a:gd name="adj" fmla="val 8832"/>
            </a:avLst>
          </a:prstGeom>
          <a:solidFill>
            <a:srgbClr val="00385E">
              <a:alpha val="85098"/>
            </a:srgbClr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90449-9714-0E50-628C-B78AF99A2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313" y="3260032"/>
            <a:ext cx="10956325" cy="3478519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 marL="568325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159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ield with trees and text&#10;&#10;Description automatically generated">
            <a:extLst>
              <a:ext uri="{FF2B5EF4-FFF2-40B4-BE49-F238E27FC236}">
                <a16:creationId xmlns:a16="http://schemas.microsoft.com/office/drawing/2014/main" id="{4671F379-B909-EA70-BCCF-865D1E9C01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field&#10;&#10;Description automatically generated">
            <a:extLst>
              <a:ext uri="{FF2B5EF4-FFF2-40B4-BE49-F238E27FC236}">
                <a16:creationId xmlns:a16="http://schemas.microsoft.com/office/drawing/2014/main" id="{4A920C1E-402E-214F-66B6-A49AF2DEBD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ECFE58A-ABDA-9EB9-424F-4FB061D5FC7F}"/>
              </a:ext>
            </a:extLst>
          </p:cNvPr>
          <p:cNvSpPr/>
          <p:nvPr userDrawn="1"/>
        </p:nvSpPr>
        <p:spPr>
          <a:xfrm>
            <a:off x="510746" y="3196280"/>
            <a:ext cx="11137557" cy="3542271"/>
          </a:xfrm>
          <a:prstGeom prst="roundRect">
            <a:avLst>
              <a:gd name="adj" fmla="val 8832"/>
            </a:avLst>
          </a:prstGeom>
          <a:solidFill>
            <a:srgbClr val="00385E">
              <a:alpha val="85098"/>
            </a:srgbClr>
          </a:solidFill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90449-9714-0E50-628C-B78AF99A2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313" y="3260032"/>
            <a:ext cx="10956325" cy="3478519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 marL="568325" indent="-228600">
              <a:buFont typeface="Calibri" panose="020F0502020204030204" pitchFamily="34" charset="0"/>
              <a:buChar char="−"/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600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069A0-3741-3562-3259-0FA8459E3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3251C0-F4CD-D9CD-7FB4-0F4DEE3221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2750A-9CB1-0622-4A17-8E0AC7FFC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C07CC-E68C-4424-B30D-363654232BF4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A8ECB-CD07-BDE8-F02B-43681527A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B0DB4C-AF97-FF54-8670-59A4C7950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89C6-9401-41C7-8249-5CE9BA3FD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926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2E3DD-3CBD-B25E-03E5-9698E5250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4FE875-748B-48D8-2BBA-1F0C6ED2D2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A59A53-EC07-0033-525C-CA1B88B3C2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5C4422-78E9-DBFE-4501-ABD1C1348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C07CC-E68C-4424-B30D-363654232BF4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F48604-64A3-0A4D-458D-219E4C791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995905-B5FA-7345-18F9-72E25C8F1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AA89C6-9401-41C7-8249-5CE9BA3FD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009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1477C5-E3C4-94DF-7268-1B6F08E72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CF53EA-11A9-1946-1CEB-36744DBE9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BE74A0-60CE-6658-AE0A-4AAD309E85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C07CC-E68C-4424-B30D-363654232BF4}" type="datetimeFigureOut">
              <a:rPr lang="en-US" smtClean="0"/>
              <a:t>2/25/2024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E5CFB4-AC5D-4F28-892B-043CB0C037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49461-757A-8A25-08F6-026E017386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AA89C6-9401-41C7-8249-5CE9BA3FD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265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4" r:id="rId6"/>
    <p:sldLayoutId id="2147483663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460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F1B1C47-6729-BA12-1A48-1D913CD1B6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Philip was in a prominent city in Samaria (Acts 8:5)</a:t>
            </a:r>
          </a:p>
          <a:p>
            <a:r>
              <a:rPr lang="en-US" dirty="0"/>
              <a:t>Multitudes were steadily believing and obeying the gospel (8:6, 12)</a:t>
            </a:r>
          </a:p>
          <a:p>
            <a:r>
              <a:rPr lang="en-US" dirty="0"/>
              <a:t>Philip was having “great” success in this city, bringing “great joy” (8:8)</a:t>
            </a:r>
          </a:p>
          <a:p>
            <a:r>
              <a:rPr lang="en-US" dirty="0"/>
              <a:t>For just one soul, God said, “Arise and go” to a deserted place (8:26)</a:t>
            </a:r>
          </a:p>
          <a:p>
            <a:r>
              <a:rPr lang="en-US" dirty="0"/>
              <a:t>Philip “arose and went” to “a man” (8:27)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64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F1B1C47-6729-BA12-1A48-1D913CD1B6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Philip was a Jew and probably a Hellenist (Grecian Jew) (Acts 6:1-7)</a:t>
            </a:r>
          </a:p>
          <a:p>
            <a:r>
              <a:rPr lang="en-US" dirty="0"/>
              <a:t>Philip was sent by God to (Acts 8:27):</a:t>
            </a:r>
          </a:p>
          <a:p>
            <a:pPr lvl="1"/>
            <a:r>
              <a:rPr lang="en-US" dirty="0"/>
              <a:t>An Ethiopian – different nationality</a:t>
            </a:r>
          </a:p>
          <a:p>
            <a:pPr lvl="1"/>
            <a:r>
              <a:rPr lang="en-US" dirty="0"/>
              <a:t>A eunuch of great authority – different social status</a:t>
            </a:r>
          </a:p>
          <a:p>
            <a:pPr lvl="1"/>
            <a:r>
              <a:rPr lang="en-US" dirty="0"/>
              <a:t>A man in charge of all the queen’s treasury – different economic status</a:t>
            </a:r>
          </a:p>
          <a:p>
            <a:pPr lvl="1"/>
            <a:r>
              <a:rPr lang="en-US" dirty="0"/>
              <a:t>A Jewish proselyte who had worshiped in Jerusalem – different religion</a:t>
            </a:r>
          </a:p>
          <a:p>
            <a:r>
              <a:rPr lang="en-US" dirty="0"/>
              <a:t>Every soul is made in the image of God and desired by God </a:t>
            </a:r>
            <a:br>
              <a:rPr lang="en-US" dirty="0"/>
            </a:br>
            <a:r>
              <a:rPr lang="en-US" dirty="0"/>
              <a:t>(Gen. 1:27; Ezek. 18:4; John 3:16; 1 Tim. 2:4)</a:t>
            </a:r>
          </a:p>
        </p:txBody>
      </p:sp>
    </p:spTree>
    <p:extLst>
      <p:ext uri="{BB962C8B-B14F-4D97-AF65-F5344CB8AC3E}">
        <p14:creationId xmlns:p14="http://schemas.microsoft.com/office/powerpoint/2010/main" val="410081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F1B1C47-6729-BA12-1A48-1D913CD1B6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Philip was in central Samaria; the eunuch was in Jerusalem (&gt;30 miles apart)</a:t>
            </a:r>
          </a:p>
          <a:p>
            <a:r>
              <a:rPr lang="en-US" dirty="0"/>
              <a:t>The eunuch was leaving Jerusalem, </a:t>
            </a:r>
            <a:r>
              <a:rPr lang="en-US"/>
              <a:t>heading SW </a:t>
            </a:r>
            <a:r>
              <a:rPr lang="en-US" dirty="0"/>
              <a:t>to Gaza in chariot (</a:t>
            </a:r>
            <a:r>
              <a:rPr lang="en-US"/>
              <a:t>50 miles)</a:t>
            </a:r>
            <a:endParaRPr lang="en-US" dirty="0"/>
          </a:p>
          <a:p>
            <a:r>
              <a:rPr lang="en-US" dirty="0"/>
              <a:t>God knew exactly where the eunuch would be when he got to Isaiah 53</a:t>
            </a:r>
          </a:p>
          <a:p>
            <a:r>
              <a:rPr lang="en-US" dirty="0"/>
              <a:t>It would have taken Philip at least two days to get to that spot from Samaria</a:t>
            </a:r>
          </a:p>
          <a:p>
            <a:r>
              <a:rPr lang="en-US" dirty="0"/>
              <a:t>God will find a way to get truth to those who seek it (John 7:17; Matt. 7:7)</a:t>
            </a:r>
          </a:p>
        </p:txBody>
      </p:sp>
    </p:spTree>
    <p:extLst>
      <p:ext uri="{BB962C8B-B14F-4D97-AF65-F5344CB8AC3E}">
        <p14:creationId xmlns:p14="http://schemas.microsoft.com/office/powerpoint/2010/main" val="421319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F1B1C47-6729-BA12-1A48-1D913CD1B6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Christians went everywhere preaching “the Word” (Acts 8:4)</a:t>
            </a:r>
          </a:p>
          <a:p>
            <a:r>
              <a:rPr lang="en-US" dirty="0"/>
              <a:t>Philip went to Samaria preaching “Christ,” “the kingdom” and “the name of Jesus Christ” (8:5, 12)</a:t>
            </a:r>
          </a:p>
          <a:p>
            <a:r>
              <a:rPr lang="en-US" dirty="0"/>
              <a:t>Peter &amp; John preached “the Word” and “the gospel” in Samaria (8:25)</a:t>
            </a:r>
          </a:p>
          <a:p>
            <a:r>
              <a:rPr lang="en-US" dirty="0"/>
              <a:t>Philip preached “Jesus” to the eunuch (8:35)</a:t>
            </a:r>
          </a:p>
          <a:p>
            <a:r>
              <a:rPr lang="en-US" dirty="0"/>
              <a:t>The message of the gospel is simple, set in stone and saves from sin!</a:t>
            </a:r>
          </a:p>
        </p:txBody>
      </p:sp>
    </p:spTree>
    <p:extLst>
      <p:ext uri="{BB962C8B-B14F-4D97-AF65-F5344CB8AC3E}">
        <p14:creationId xmlns:p14="http://schemas.microsoft.com/office/powerpoint/2010/main" val="191680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431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F1B1C47-6729-BA12-1A48-1D913CD1B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396" y="3309910"/>
            <a:ext cx="10809242" cy="347851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Believe Jesus is the Son of God – John 3:16</a:t>
            </a:r>
          </a:p>
          <a:p>
            <a:r>
              <a:rPr lang="en-US" dirty="0"/>
              <a:t>Repent of your sins and turn toward God – Acts 17:30</a:t>
            </a:r>
          </a:p>
          <a:p>
            <a:r>
              <a:rPr lang="en-US" dirty="0"/>
              <a:t>Confess your faith in Jesus Christ – Romans 10:9</a:t>
            </a:r>
          </a:p>
          <a:p>
            <a:r>
              <a:rPr lang="en-US" dirty="0"/>
              <a:t>Be baptized into Christ – Mark 16:16</a:t>
            </a:r>
          </a:p>
          <a:p>
            <a:pPr lvl="1"/>
            <a:r>
              <a:rPr lang="en-US" dirty="0"/>
              <a:t>God will forgive all of your sins – Acts 2:38</a:t>
            </a:r>
          </a:p>
          <a:p>
            <a:pPr lvl="1"/>
            <a:r>
              <a:rPr lang="en-US" dirty="0"/>
              <a:t>God will add you to His church – Acts 2:47</a:t>
            </a:r>
          </a:p>
          <a:p>
            <a:pPr lvl="1"/>
            <a:r>
              <a:rPr lang="en-US" dirty="0"/>
              <a:t>God will enroll you in heaven – Hebrews 12:23</a:t>
            </a:r>
          </a:p>
          <a:p>
            <a:r>
              <a:rPr lang="en-US" dirty="0"/>
              <a:t>Walk faithfully with the Lord each day – 1 John 1:7</a:t>
            </a:r>
          </a:p>
        </p:txBody>
      </p:sp>
    </p:spTree>
    <p:extLst>
      <p:ext uri="{BB962C8B-B14F-4D97-AF65-F5344CB8AC3E}">
        <p14:creationId xmlns:p14="http://schemas.microsoft.com/office/powerpoint/2010/main" val="328060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416</Words>
  <Application>Microsoft Office PowerPoint</Application>
  <PresentationFormat>Widescreen</PresentationFormat>
  <Paragraphs>30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2</cp:revision>
  <dcterms:created xsi:type="dcterms:W3CDTF">2024-02-23T23:03:30Z</dcterms:created>
  <dcterms:modified xsi:type="dcterms:W3CDTF">2024-02-25T13:36:23Z</dcterms:modified>
</cp:coreProperties>
</file>