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2193" r:id="rId3"/>
    <p:sldId id="2159" r:id="rId4"/>
    <p:sldId id="2194" r:id="rId5"/>
    <p:sldId id="2195" r:id="rId6"/>
    <p:sldId id="2196" r:id="rId7"/>
    <p:sldId id="2197" r:id="rId8"/>
    <p:sldId id="2199" r:id="rId9"/>
    <p:sldId id="2192" r:id="rId10"/>
    <p:sldId id="2172" r:id="rId11"/>
    <p:sldId id="2183" r:id="rId12"/>
    <p:sldId id="2184" r:id="rId13"/>
    <p:sldId id="2187" r:id="rId14"/>
    <p:sldId id="2186" r:id="rId15"/>
    <p:sldId id="2188" r:id="rId16"/>
    <p:sldId id="2189" r:id="rId17"/>
    <p:sldId id="2190" r:id="rId18"/>
    <p:sldId id="2191" r:id="rId19"/>
    <p:sldId id="2038" r:id="rId20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CEB2"/>
    <a:srgbClr val="FADDCA"/>
    <a:srgbClr val="F9E6CB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7" autoAdjust="0"/>
    <p:restoredTop sz="93447" autoAdjust="0"/>
  </p:normalViewPr>
  <p:slideViewPr>
    <p:cSldViewPr snapToGrid="0">
      <p:cViewPr varScale="1">
        <p:scale>
          <a:sx n="107" d="100"/>
          <a:sy n="107" d="100"/>
        </p:scale>
        <p:origin x="546" y="108"/>
      </p:cViewPr>
      <p:guideLst>
        <p:guide orient="horz" pos="2184"/>
        <p:guide pos="3840"/>
      </p:guideLst>
    </p:cSldViewPr>
  </p:slideViewPr>
  <p:outlineViewPr>
    <p:cViewPr>
      <p:scale>
        <a:sx n="33" d="100"/>
        <a:sy n="33" d="100"/>
      </p:scale>
      <p:origin x="0" y="-96"/>
    </p:cViewPr>
  </p:outlineViewPr>
  <p:notesTextViewPr>
    <p:cViewPr>
      <p:scale>
        <a:sx n="75" d="100"/>
        <a:sy n="75" d="100"/>
      </p:scale>
      <p:origin x="0" y="0"/>
    </p:cViewPr>
  </p:notesTextViewPr>
  <p:sorterViewPr>
    <p:cViewPr varScale="1">
      <p:scale>
        <a:sx n="100" d="100"/>
        <a:sy n="100" d="100"/>
      </p:scale>
      <p:origin x="0" y="-154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9513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04" tIns="94204" rIns="94204" bIns="94204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9A837C41-AB18-A95F-2957-2475EA9A85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D2ED2E57-9B0E-215E-02D6-AF1A67B8E47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DBA977EA-BFAD-CA4F-EA3E-13EF9B199DF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387562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E1D53570-CC93-AA85-B98C-8FECD6DAA4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69F639EC-679F-B339-011F-3E77217700E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F6323C4B-9024-894C-B22F-F1CE09DA3C5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39010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CE3DA75B-B93B-716F-4C36-CE3137A48A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9F9E8409-9ACC-278B-529A-4BF98ED42AF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4186040E-60BC-08F1-F39A-2905C642928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1580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AE1365DC-26A9-31BA-8DE3-A813494014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83B7241B-A850-FAC1-D213-DFFE231A571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E083CA03-536F-025A-FDC8-16BE2F00703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66739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C4F4F0AC-B023-7FEC-B0DE-29F4F0C44A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A2E8E258-93F2-00B1-869C-22D7D4AC826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2ED9BFCE-1F53-E7D3-9A0C-E5F9C51E2A4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24547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BE575AEF-1D43-2C4F-5144-5685274820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54DC9AFC-E8E5-77B8-DF22-264155E0609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23E92DC3-E814-B675-9B4F-7CEC4F4A1F9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49727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ED0E074E-3D1E-EA2B-ED17-171D60A277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85BFBA04-6161-A6E7-21DF-CC2009A5E53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95ECD28E-621A-14C3-5490-587C0CE3CE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044894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B6935DC2-6675-18FD-25F2-C92D216DB4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AC99F797-81D7-9EDB-95E1-2D25DFC9B15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06196CBC-A0B0-3C24-488F-47EA872BF3B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02787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D2D05F5C-0FF2-CB04-9690-A6A96780F4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1FC7E61A-06A6-06DF-764E-BD70682E4A6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EAF8288D-6F2D-969C-98EE-B5C14BE2F5D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18636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8"/>
            <a:ext cx="5681980" cy="4224814"/>
          </a:xfrm>
          <a:prstGeom prst="rect">
            <a:avLst/>
          </a:prstGeom>
        </p:spPr>
        <p:txBody>
          <a:bodyPr spcFirstLastPara="1" wrap="square" lIns="94195" tIns="94195" rIns="94195" bIns="9419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7150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46FDF45C-DB2B-9853-F5C4-2BABD04354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8F50D11A-93DF-76CA-602F-531E6F9D929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158750" marR="0" indent="0" algn="just" rtl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005F9F31-07C7-3305-DBF7-C824189F18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35211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D95CF853-1236-BB30-908A-57EDE7EAAB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C168C845-F60D-AFBF-034B-3F308DAB091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R="0" algn="just" rtl="0"/>
            <a:r>
              <a:rPr lang="en-US" sz="11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5   </a:t>
            </a:r>
            <a:r>
              <a:rPr lang="en-US" sz="11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Your will, O God.”</a:t>
            </a: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9AE4F9AE-DA5D-131D-BD9C-DEA47CEA6CD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91296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A78E831A-6489-E7D9-306F-EB35579899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9B38F951-31CA-75E8-7228-4DD0427FB1E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R="0" algn="just" rtl="0"/>
            <a:r>
              <a:rPr lang="en-US" sz="11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5   </a:t>
            </a:r>
            <a:r>
              <a:rPr lang="en-US" sz="11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Your will, O God.”</a:t>
            </a: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101C027C-AB0E-6248-6395-3B89394E875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7802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E9B6F51D-F377-CEB0-D6D9-6A900BF9D4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546CAD95-5213-950D-91A4-58DE09D1987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R="0" algn="just" rtl="0"/>
            <a:r>
              <a:rPr lang="en-US" sz="11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5   </a:t>
            </a:r>
            <a:r>
              <a:rPr lang="en-US" sz="11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Your will, O God.”</a:t>
            </a: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3A65E1D5-B154-7D53-BD17-346966C7ABC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54804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1F42FAD1-D6C4-BEC9-49F3-E3330A2B90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8EB18BAA-4FA4-91EE-9B3D-9D92641633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R="0" algn="just" rtl="0"/>
            <a:r>
              <a:rPr lang="en-US" sz="11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5   </a:t>
            </a:r>
            <a:r>
              <a:rPr lang="en-US" sz="11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Your will, O God.”</a:t>
            </a: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72F4422D-0C20-276A-009B-1330C17A790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820469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AFB451B3-78D7-17A5-3EC9-DC409916E6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83C2994F-5F5C-1F47-9290-0CC8FE89D1B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R="0" algn="just" rtl="0"/>
            <a:r>
              <a:rPr lang="en-US" sz="11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5   </a:t>
            </a:r>
            <a:r>
              <a:rPr lang="en-US" sz="11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Your will, O God.”</a:t>
            </a: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FA9634ED-FBDB-5258-79CA-2A7B0458E0A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19376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9E6E7019-48EB-E2B2-CDD2-CBEA4E27EA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4E372E1B-124B-0DB8-FE1A-D4A93AF310A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R="0" algn="just" rtl="0"/>
            <a:r>
              <a:rPr lang="en-US" sz="11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5   </a:t>
            </a:r>
            <a:r>
              <a:rPr lang="en-US" sz="11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Your will, O God.”</a:t>
            </a: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2A4EAEC1-7A70-B3B9-D0E4-AAF9C32DB0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33133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85C7DB3E-BA72-CE1F-0181-27CA68D607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AF63710A-A209-015F-22EC-1E038FB73F0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A893F8C5-4594-367A-55A0-326BCB5D5BC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5275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156784" y="-168967"/>
            <a:ext cx="11878432" cy="210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R="0" rtl="0"/>
            <a:r>
              <a:rPr lang="en-US" sz="5400" b="1" dirty="0">
                <a:solidFill>
                  <a:srgbClr val="FFFF00"/>
                </a:solidFill>
              </a:rPr>
              <a:t>The </a:t>
            </a:r>
            <a:r>
              <a:rPr lang="en-US" sz="5400" b="1">
                <a:solidFill>
                  <a:srgbClr val="FFFF00"/>
                </a:solidFill>
              </a:rPr>
              <a:t>Way Is </a:t>
            </a:r>
            <a:r>
              <a:rPr lang="en-US" sz="5400" b="1" dirty="0">
                <a:solidFill>
                  <a:srgbClr val="FFFF00"/>
                </a:solidFill>
              </a:rPr>
              <a:t>Not a Sect</a:t>
            </a:r>
            <a:endParaRPr sz="4800" dirty="0">
              <a:solidFill>
                <a:srgbClr val="FFFF00"/>
              </a:solidFill>
            </a:endParaRPr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13695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dirty="0"/>
              <a:t>John 14:1-6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318DEC92-EC39-25B4-3A03-6EBBB29E80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E6F5AB8-7416-D721-4895-EA511F430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9E16E7-3176-4595-0375-F6BB49776635}"/>
              </a:ext>
            </a:extLst>
          </p:cNvPr>
          <p:cNvSpPr/>
          <p:nvPr/>
        </p:nvSpPr>
        <p:spPr>
          <a:xfrm>
            <a:off x="15902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indent="-342900" algn="just" rtl="0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7EF079A-6D41-A347-7C5F-7E867E9E232E}"/>
              </a:ext>
            </a:extLst>
          </p:cNvPr>
          <p:cNvSpPr/>
          <p:nvPr/>
        </p:nvSpPr>
        <p:spPr>
          <a:xfrm>
            <a:off x="3040380" y="651510"/>
            <a:ext cx="6126480" cy="558927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71C734-3C79-556C-05B9-E090C3ADBDBA}"/>
              </a:ext>
            </a:extLst>
          </p:cNvPr>
          <p:cNvSpPr txBox="1"/>
          <p:nvPr/>
        </p:nvSpPr>
        <p:spPr>
          <a:xfrm>
            <a:off x="3188970" y="948690"/>
            <a:ext cx="6126480" cy="5532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>
              <a:tabLst>
                <a:tab pos="857250" algn="l"/>
              </a:tabLst>
            </a:pPr>
            <a:r>
              <a:rPr lang="en-US" sz="2400" b="1" dirty="0"/>
              <a:t>             </a:t>
            </a:r>
            <a:r>
              <a:rPr lang="en-US" sz="2350" b="1" dirty="0"/>
              <a:t>14  But this I confess 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to you, that according </a:t>
            </a:r>
            <a:r>
              <a:rPr lang="en-US" sz="2350" b="1" dirty="0">
                <a:solidFill>
                  <a:schemeClr val="tx1"/>
                </a:solidFill>
              </a:rPr>
              <a:t>to </a:t>
            </a:r>
            <a:r>
              <a:rPr lang="en-US" sz="2350" b="1" dirty="0">
                <a:solidFill>
                  <a:schemeClr val="bg1"/>
                </a:solidFill>
              </a:rPr>
              <a:t>the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>
                <a:solidFill>
                  <a:schemeClr val="tx1"/>
                </a:solidFill>
              </a:rPr>
              <a:t>      </a:t>
            </a:r>
            <a:r>
              <a:rPr lang="en-US" sz="2350" b="1" dirty="0">
                <a:solidFill>
                  <a:schemeClr val="bg1"/>
                </a:solidFill>
              </a:rPr>
              <a:t>Way</a:t>
            </a:r>
            <a:r>
              <a:rPr lang="en-US" sz="2350" b="1" dirty="0">
                <a:solidFill>
                  <a:schemeClr val="tx1"/>
                </a:solidFill>
              </a:rPr>
              <a:t> which </a:t>
            </a:r>
            <a:r>
              <a:rPr lang="en-US" sz="2350" b="1" dirty="0"/>
              <a:t>they call a sect, so I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worship the God of my fathers, </a:t>
            </a:r>
            <a:r>
              <a:rPr lang="en-US" sz="2350" b="1" dirty="0" err="1"/>
              <a:t>believ</a:t>
            </a:r>
            <a:r>
              <a:rPr lang="en-US" sz="2350" b="1" dirty="0"/>
              <a:t>—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Ing  all  things  which  are  written in the and in the Prophets.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15  I have hope in God, which they them- </a:t>
            </a:r>
          </a:p>
          <a:p>
            <a:pPr>
              <a:tabLst>
                <a:tab pos="857250" algn="l"/>
              </a:tabLst>
            </a:pPr>
            <a:r>
              <a:rPr lang="en-US" sz="2350" b="1" dirty="0"/>
              <a:t>themselves also accept, that there will be be a resurrection of the dead, of the just and the unjust. 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16  This being so, I myself always 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 strive to have a conscience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   with out offense toward 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            God and men. </a:t>
            </a:r>
          </a:p>
          <a:p>
            <a:pPr marR="0" algn="l" rtl="0">
              <a:tabLst>
                <a:tab pos="857250" algn="l"/>
              </a:tabLst>
            </a:pPr>
            <a:endParaRPr lang="en-US" sz="2400" b="1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227C0DF-2DAB-AB3A-26EC-04506ADB40E7}"/>
              </a:ext>
            </a:extLst>
          </p:cNvPr>
          <p:cNvSpPr/>
          <p:nvPr/>
        </p:nvSpPr>
        <p:spPr>
          <a:xfrm>
            <a:off x="1099558" y="398267"/>
            <a:ext cx="2298092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Way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06F32D1-FB2F-CE48-E4CE-DFAEA00960E1}"/>
              </a:ext>
            </a:extLst>
          </p:cNvPr>
          <p:cNvSpPr/>
          <p:nvPr/>
        </p:nvSpPr>
        <p:spPr>
          <a:xfrm>
            <a:off x="7105950" y="6161202"/>
            <a:ext cx="2557012" cy="60561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Acts 24:14-16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165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4E2F38BE-9744-F7E2-AE79-7FD4CC12DD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E2FE75F-E5EA-2072-0286-6FD2BB7CE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761C99-FE3D-8FF4-7D5D-18C27621BED9}"/>
              </a:ext>
            </a:extLst>
          </p:cNvPr>
          <p:cNvSpPr/>
          <p:nvPr/>
        </p:nvSpPr>
        <p:spPr>
          <a:xfrm>
            <a:off x="15902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indent="-342900" algn="just" rtl="0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14F0641-6BF2-44E5-3FF4-3D4912B54FB7}"/>
              </a:ext>
            </a:extLst>
          </p:cNvPr>
          <p:cNvSpPr/>
          <p:nvPr/>
        </p:nvSpPr>
        <p:spPr>
          <a:xfrm>
            <a:off x="3040380" y="651510"/>
            <a:ext cx="6126480" cy="558927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DE31D7-6CE5-F262-1829-D6571C460BF9}"/>
              </a:ext>
            </a:extLst>
          </p:cNvPr>
          <p:cNvSpPr txBox="1"/>
          <p:nvPr/>
        </p:nvSpPr>
        <p:spPr>
          <a:xfrm>
            <a:off x="3188970" y="948690"/>
            <a:ext cx="6126480" cy="5532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>
              <a:tabLst>
                <a:tab pos="857250" algn="l"/>
              </a:tabLst>
            </a:pPr>
            <a:r>
              <a:rPr lang="en-US" sz="2400" b="1" dirty="0"/>
              <a:t>             </a:t>
            </a:r>
            <a:r>
              <a:rPr lang="en-US" sz="2350" b="1" dirty="0"/>
              <a:t>14  But this I confess 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to you, that according to the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Way which </a:t>
            </a:r>
            <a:r>
              <a:rPr lang="en-US" sz="2350" b="1" dirty="0">
                <a:solidFill>
                  <a:schemeClr val="bg1"/>
                </a:solidFill>
              </a:rPr>
              <a:t>they call a sect</a:t>
            </a:r>
            <a:r>
              <a:rPr lang="en-US" sz="2350" b="1" dirty="0"/>
              <a:t>, so I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worship the God of my fathers, </a:t>
            </a:r>
            <a:r>
              <a:rPr lang="en-US" sz="2350" b="1" dirty="0" err="1"/>
              <a:t>believ</a:t>
            </a:r>
            <a:r>
              <a:rPr lang="en-US" sz="2350" b="1" dirty="0"/>
              <a:t>—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Ing  all  things  which  are  written in the and in the Prophets.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15  I have hope in God, which they them- </a:t>
            </a:r>
          </a:p>
          <a:p>
            <a:pPr>
              <a:tabLst>
                <a:tab pos="857250" algn="l"/>
              </a:tabLst>
            </a:pPr>
            <a:r>
              <a:rPr lang="en-US" sz="2350" b="1" dirty="0"/>
              <a:t>themselves also accept, that there will be be a resurrection of the dead, of the just and the unjust. 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16  This being so, I myself always 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 strive to have a conscience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   with out offense toward 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            God and men. </a:t>
            </a:r>
          </a:p>
          <a:p>
            <a:pPr marR="0" algn="l" rtl="0">
              <a:tabLst>
                <a:tab pos="857250" algn="l"/>
              </a:tabLst>
            </a:pPr>
            <a:endParaRPr lang="en-US" sz="2400" b="1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2593762-0952-924B-25D2-A6101305D59E}"/>
              </a:ext>
            </a:extLst>
          </p:cNvPr>
          <p:cNvSpPr/>
          <p:nvPr/>
        </p:nvSpPr>
        <p:spPr>
          <a:xfrm>
            <a:off x="262932" y="1573553"/>
            <a:ext cx="2298092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 a Sect</a:t>
            </a:r>
            <a:endParaRPr lang="en-US" sz="22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EA3A328-EC32-88AF-8CB7-1E8E66DA1125}"/>
              </a:ext>
            </a:extLst>
          </p:cNvPr>
          <p:cNvSpPr/>
          <p:nvPr/>
        </p:nvSpPr>
        <p:spPr>
          <a:xfrm>
            <a:off x="1099558" y="398267"/>
            <a:ext cx="2298092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Way</a:t>
            </a:r>
            <a:endParaRPr lang="en-US" sz="22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65D27F4-C447-286E-5D4D-63EBCF735ECD}"/>
              </a:ext>
            </a:extLst>
          </p:cNvPr>
          <p:cNvSpPr/>
          <p:nvPr/>
        </p:nvSpPr>
        <p:spPr>
          <a:xfrm>
            <a:off x="7105950" y="6161202"/>
            <a:ext cx="2557012" cy="60561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Acts 24:14-16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874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74B6E5DA-6D09-50AD-CA88-6804D82638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CB31F40-D8BF-D5C1-8096-CA4D72518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AF30A0-F51A-5E19-36C7-C865E9AEA3A0}"/>
              </a:ext>
            </a:extLst>
          </p:cNvPr>
          <p:cNvSpPr/>
          <p:nvPr/>
        </p:nvSpPr>
        <p:spPr>
          <a:xfrm>
            <a:off x="15902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indent="-342900" algn="just" rtl="0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270C317-1C2B-9734-85EC-CAD7A5D4A9DF}"/>
              </a:ext>
            </a:extLst>
          </p:cNvPr>
          <p:cNvSpPr/>
          <p:nvPr/>
        </p:nvSpPr>
        <p:spPr>
          <a:xfrm>
            <a:off x="3040380" y="651510"/>
            <a:ext cx="6126480" cy="558927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98E7CC-FE1C-3685-6C2D-A3B89F5EE0F2}"/>
              </a:ext>
            </a:extLst>
          </p:cNvPr>
          <p:cNvSpPr txBox="1"/>
          <p:nvPr/>
        </p:nvSpPr>
        <p:spPr>
          <a:xfrm>
            <a:off x="3188970" y="948690"/>
            <a:ext cx="6126480" cy="5532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>
              <a:tabLst>
                <a:tab pos="857250" algn="l"/>
              </a:tabLst>
            </a:pPr>
            <a:r>
              <a:rPr lang="en-US" sz="2400" b="1" dirty="0"/>
              <a:t>             </a:t>
            </a:r>
            <a:r>
              <a:rPr lang="en-US" sz="2350" b="1" dirty="0"/>
              <a:t>14  But this I confess 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to you, that according to the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Way which they call a sect, </a:t>
            </a:r>
            <a:r>
              <a:rPr lang="en-US" sz="2350" b="1" dirty="0">
                <a:solidFill>
                  <a:schemeClr val="bg1"/>
                </a:solidFill>
              </a:rPr>
              <a:t>so I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>
                <a:solidFill>
                  <a:schemeClr val="bg1"/>
                </a:solidFill>
              </a:rPr>
              <a:t> worship the God</a:t>
            </a:r>
            <a:r>
              <a:rPr lang="en-US" sz="2350" b="1" dirty="0"/>
              <a:t> of my fathers, </a:t>
            </a:r>
            <a:r>
              <a:rPr lang="en-US" sz="2350" b="1" dirty="0" err="1"/>
              <a:t>believ</a:t>
            </a:r>
            <a:r>
              <a:rPr lang="en-US" sz="2350" b="1" dirty="0"/>
              <a:t>—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Ing  all  things  which  are  written in the and in the Prophets.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15  I have hope in God, which they them- </a:t>
            </a:r>
          </a:p>
          <a:p>
            <a:pPr>
              <a:tabLst>
                <a:tab pos="857250" algn="l"/>
              </a:tabLst>
            </a:pPr>
            <a:r>
              <a:rPr lang="en-US" sz="2350" b="1" dirty="0"/>
              <a:t>themselves also accept, that there will be be a resurrection of the dead, of the just and the unjust. 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16  This being so, I myself always 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 strive to have a conscience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   with out offense toward 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            God and men. </a:t>
            </a:r>
          </a:p>
          <a:p>
            <a:pPr marR="0" algn="l" rtl="0">
              <a:tabLst>
                <a:tab pos="857250" algn="l"/>
              </a:tabLst>
            </a:pPr>
            <a:endParaRPr lang="en-US" sz="2400" b="1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2F84E1C-CBA8-FE7B-D75D-51E1C41D9A02}"/>
              </a:ext>
            </a:extLst>
          </p:cNvPr>
          <p:cNvSpPr/>
          <p:nvPr/>
        </p:nvSpPr>
        <p:spPr>
          <a:xfrm>
            <a:off x="262932" y="1573553"/>
            <a:ext cx="2298092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 a Sect</a:t>
            </a:r>
            <a:endParaRPr lang="en-US" sz="220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BA2CD15-7174-9141-637B-0E9F14824EB1}"/>
              </a:ext>
            </a:extLst>
          </p:cNvPr>
          <p:cNvSpPr/>
          <p:nvPr/>
        </p:nvSpPr>
        <p:spPr>
          <a:xfrm>
            <a:off x="263490" y="2806705"/>
            <a:ext cx="2524138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Worshiping Way</a:t>
            </a:r>
            <a:endParaRPr lang="en-US" sz="22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9848185-A0FB-F920-2B11-2A99EEAF0283}"/>
              </a:ext>
            </a:extLst>
          </p:cNvPr>
          <p:cNvSpPr/>
          <p:nvPr/>
        </p:nvSpPr>
        <p:spPr>
          <a:xfrm>
            <a:off x="1099558" y="398267"/>
            <a:ext cx="2298092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Way</a:t>
            </a:r>
            <a:endParaRPr lang="en-US" sz="22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383954D-70A1-DF9B-120F-7E37EC93489F}"/>
              </a:ext>
            </a:extLst>
          </p:cNvPr>
          <p:cNvSpPr/>
          <p:nvPr/>
        </p:nvSpPr>
        <p:spPr>
          <a:xfrm>
            <a:off x="7105950" y="6161202"/>
            <a:ext cx="2557012" cy="60561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Acts 24:14-16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395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F6C5990E-1C12-46BA-0D9C-22ACEFC89E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9CE3562-8285-BEEF-F6A3-7872EB735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236BAAB-C328-971C-0612-CA79F8F7D6B8}"/>
              </a:ext>
            </a:extLst>
          </p:cNvPr>
          <p:cNvSpPr/>
          <p:nvPr/>
        </p:nvSpPr>
        <p:spPr>
          <a:xfrm>
            <a:off x="15902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indent="-342900" algn="just" rtl="0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8064BCD-FE63-1F5D-A102-B57D80C669BC}"/>
              </a:ext>
            </a:extLst>
          </p:cNvPr>
          <p:cNvSpPr/>
          <p:nvPr/>
        </p:nvSpPr>
        <p:spPr>
          <a:xfrm>
            <a:off x="3040380" y="651510"/>
            <a:ext cx="6126480" cy="558927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B8D601-E232-9E68-B9BD-E739A6781A8C}"/>
              </a:ext>
            </a:extLst>
          </p:cNvPr>
          <p:cNvSpPr txBox="1"/>
          <p:nvPr/>
        </p:nvSpPr>
        <p:spPr>
          <a:xfrm>
            <a:off x="3188970" y="948690"/>
            <a:ext cx="6126480" cy="5532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>
              <a:tabLst>
                <a:tab pos="857250" algn="l"/>
              </a:tabLst>
            </a:pPr>
            <a:r>
              <a:rPr lang="en-US" sz="2400" b="1" dirty="0"/>
              <a:t>             </a:t>
            </a:r>
            <a:r>
              <a:rPr lang="en-US" sz="2350" b="1" dirty="0"/>
              <a:t>14  But this I confess 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to you, that according to the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Way which they call a sect, so I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worship the God of my fathers, </a:t>
            </a:r>
            <a:r>
              <a:rPr lang="en-US" sz="2350" b="1" dirty="0" err="1">
                <a:solidFill>
                  <a:schemeClr val="bg1"/>
                </a:solidFill>
              </a:rPr>
              <a:t>believ</a:t>
            </a:r>
            <a:r>
              <a:rPr lang="en-US" sz="2350" b="1" dirty="0">
                <a:solidFill>
                  <a:schemeClr val="bg1"/>
                </a:solidFill>
              </a:rPr>
              <a:t>-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>
                <a:solidFill>
                  <a:schemeClr val="bg1"/>
                </a:solidFill>
              </a:rPr>
              <a:t>Ing  </a:t>
            </a:r>
            <a:r>
              <a:rPr lang="en-US" sz="2350" b="1" dirty="0"/>
              <a:t>all  things  which  are  written in the and in the Prophets.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15  I have hope in God, which they them- </a:t>
            </a:r>
          </a:p>
          <a:p>
            <a:pPr>
              <a:tabLst>
                <a:tab pos="857250" algn="l"/>
              </a:tabLst>
            </a:pPr>
            <a:r>
              <a:rPr lang="en-US" sz="2350" b="1" dirty="0"/>
              <a:t>themselves also accept, that there will be be a resurrection of the dead, of the just and the unjust. 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16  This being so, I myself always 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 strive to have a conscience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   with out offense toward 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            God and men. </a:t>
            </a:r>
          </a:p>
          <a:p>
            <a:pPr marR="0" algn="l" rtl="0">
              <a:tabLst>
                <a:tab pos="857250" algn="l"/>
              </a:tabLst>
            </a:pPr>
            <a:endParaRPr lang="en-US" sz="2400" b="1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A94FEC5-5459-AE7D-2666-07B9C64A7A86}"/>
              </a:ext>
            </a:extLst>
          </p:cNvPr>
          <p:cNvSpPr/>
          <p:nvPr/>
        </p:nvSpPr>
        <p:spPr>
          <a:xfrm>
            <a:off x="262932" y="1573553"/>
            <a:ext cx="2298092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 a Sect</a:t>
            </a:r>
            <a:endParaRPr lang="en-US" sz="2200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E832D92-C652-BD69-6203-B4D84A5E6B44}"/>
              </a:ext>
            </a:extLst>
          </p:cNvPr>
          <p:cNvSpPr/>
          <p:nvPr/>
        </p:nvSpPr>
        <p:spPr>
          <a:xfrm>
            <a:off x="8584554" y="623582"/>
            <a:ext cx="2298092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Believing Way</a:t>
            </a:r>
            <a:endParaRPr lang="en-US" sz="220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AF1B3A7-BD49-A14B-B51D-7E900DC995FB}"/>
              </a:ext>
            </a:extLst>
          </p:cNvPr>
          <p:cNvSpPr/>
          <p:nvPr/>
        </p:nvSpPr>
        <p:spPr>
          <a:xfrm>
            <a:off x="263490" y="2806705"/>
            <a:ext cx="2524138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Worshiping Way</a:t>
            </a:r>
            <a:endParaRPr lang="en-US" sz="22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FE9AB49-4B05-B51B-7094-ACF25D727260}"/>
              </a:ext>
            </a:extLst>
          </p:cNvPr>
          <p:cNvSpPr/>
          <p:nvPr/>
        </p:nvSpPr>
        <p:spPr>
          <a:xfrm>
            <a:off x="1099558" y="398267"/>
            <a:ext cx="2298092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Way</a:t>
            </a:r>
            <a:endParaRPr lang="en-US" sz="22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76131EE-6B0C-DE7D-5F2A-72F8EDD6FB52}"/>
              </a:ext>
            </a:extLst>
          </p:cNvPr>
          <p:cNvSpPr/>
          <p:nvPr/>
        </p:nvSpPr>
        <p:spPr>
          <a:xfrm>
            <a:off x="7105950" y="6161202"/>
            <a:ext cx="2557012" cy="60561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Acts 24:14-16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607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1772FCEA-4975-C8D4-BD9E-C4C5B9B749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5ADAF49-25B5-EC99-F245-7BCAC964F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7C9D20-962F-F358-7DA8-64B60D46C917}"/>
              </a:ext>
            </a:extLst>
          </p:cNvPr>
          <p:cNvSpPr/>
          <p:nvPr/>
        </p:nvSpPr>
        <p:spPr>
          <a:xfrm>
            <a:off x="15902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indent="-342900" algn="just" rtl="0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97FF9DA-136B-1C46-1FEE-765D73E49076}"/>
              </a:ext>
            </a:extLst>
          </p:cNvPr>
          <p:cNvSpPr/>
          <p:nvPr/>
        </p:nvSpPr>
        <p:spPr>
          <a:xfrm>
            <a:off x="3040380" y="651510"/>
            <a:ext cx="6126480" cy="558927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8CDC4B-44E7-C33C-8576-F839439F2138}"/>
              </a:ext>
            </a:extLst>
          </p:cNvPr>
          <p:cNvSpPr txBox="1"/>
          <p:nvPr/>
        </p:nvSpPr>
        <p:spPr>
          <a:xfrm>
            <a:off x="3188970" y="948690"/>
            <a:ext cx="6126480" cy="5532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>
              <a:tabLst>
                <a:tab pos="857250" algn="l"/>
              </a:tabLst>
            </a:pPr>
            <a:r>
              <a:rPr lang="en-US" sz="2400" b="1" dirty="0"/>
              <a:t>             </a:t>
            </a:r>
            <a:r>
              <a:rPr lang="en-US" sz="2350" b="1" dirty="0"/>
              <a:t>14  But this I confess 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to you, that according to the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Way which they call a sect, so I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worship the God of my fathers, </a:t>
            </a:r>
            <a:r>
              <a:rPr lang="en-US" sz="2350" b="1" dirty="0" err="1"/>
              <a:t>believ</a:t>
            </a:r>
            <a:r>
              <a:rPr lang="en-US" sz="2350" b="1" dirty="0"/>
              <a:t>—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Ing  </a:t>
            </a:r>
            <a:r>
              <a:rPr lang="en-US" sz="2350" b="1" dirty="0">
                <a:solidFill>
                  <a:schemeClr val="bg1"/>
                </a:solidFill>
              </a:rPr>
              <a:t>all  things  which  are  written </a:t>
            </a:r>
            <a:r>
              <a:rPr lang="en-US" sz="2350" b="1" dirty="0"/>
              <a:t>in the and in the Prophets.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15  I have hope in God, which they them- </a:t>
            </a:r>
          </a:p>
          <a:p>
            <a:pPr>
              <a:tabLst>
                <a:tab pos="857250" algn="l"/>
              </a:tabLst>
            </a:pPr>
            <a:r>
              <a:rPr lang="en-US" sz="2350" b="1" dirty="0"/>
              <a:t>themselves also accept, that there will be be a resurrection of the dead, of the just and the unjust. 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16  This being so, I myself always 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 strive to have a conscience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   with out offense toward 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            God and men. </a:t>
            </a:r>
          </a:p>
          <a:p>
            <a:pPr marR="0" algn="l" rtl="0">
              <a:tabLst>
                <a:tab pos="857250" algn="l"/>
              </a:tabLst>
            </a:pPr>
            <a:endParaRPr lang="en-US" sz="2400" b="1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183DFFE-CBE2-9262-B2EB-925CA7AFEDCC}"/>
              </a:ext>
            </a:extLst>
          </p:cNvPr>
          <p:cNvSpPr/>
          <p:nvPr/>
        </p:nvSpPr>
        <p:spPr>
          <a:xfrm>
            <a:off x="262932" y="1573553"/>
            <a:ext cx="2298092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 a Sect</a:t>
            </a:r>
            <a:endParaRPr lang="en-US" sz="2200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FAC1389-590A-5C09-23C3-686D4C436813}"/>
              </a:ext>
            </a:extLst>
          </p:cNvPr>
          <p:cNvSpPr/>
          <p:nvPr/>
        </p:nvSpPr>
        <p:spPr>
          <a:xfrm>
            <a:off x="9662962" y="1902378"/>
            <a:ext cx="2298092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Bible Way –All of it</a:t>
            </a:r>
            <a:endParaRPr lang="en-US" sz="2200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14EB8EB-A2D8-DFCB-68D4-A6ED9D92E31C}"/>
              </a:ext>
            </a:extLst>
          </p:cNvPr>
          <p:cNvSpPr/>
          <p:nvPr/>
        </p:nvSpPr>
        <p:spPr>
          <a:xfrm>
            <a:off x="8584554" y="623582"/>
            <a:ext cx="2298092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Believing Way</a:t>
            </a:r>
            <a:endParaRPr lang="en-US" sz="220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9811E77-5E97-2149-5C75-445D7764C0B4}"/>
              </a:ext>
            </a:extLst>
          </p:cNvPr>
          <p:cNvSpPr/>
          <p:nvPr/>
        </p:nvSpPr>
        <p:spPr>
          <a:xfrm>
            <a:off x="263490" y="2806705"/>
            <a:ext cx="2524138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Worshiping Way</a:t>
            </a:r>
            <a:endParaRPr lang="en-US" sz="22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BC4CD4A-8B24-13C6-2FFC-B1CECBE076A8}"/>
              </a:ext>
            </a:extLst>
          </p:cNvPr>
          <p:cNvSpPr/>
          <p:nvPr/>
        </p:nvSpPr>
        <p:spPr>
          <a:xfrm>
            <a:off x="1099558" y="398267"/>
            <a:ext cx="2298092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Way</a:t>
            </a:r>
            <a:endParaRPr lang="en-US" sz="22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E423037-38FA-A051-9957-748DDE6A7A1D}"/>
              </a:ext>
            </a:extLst>
          </p:cNvPr>
          <p:cNvSpPr/>
          <p:nvPr/>
        </p:nvSpPr>
        <p:spPr>
          <a:xfrm>
            <a:off x="7105950" y="6161202"/>
            <a:ext cx="2557012" cy="60561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Acts 24:14-16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5971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FEAD7E5C-50B4-1DBF-1207-445C5674EC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554ECDD-5849-E205-9C62-1EDC44E40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1F6FC5-02E8-0113-E41B-533443522676}"/>
              </a:ext>
            </a:extLst>
          </p:cNvPr>
          <p:cNvSpPr/>
          <p:nvPr/>
        </p:nvSpPr>
        <p:spPr>
          <a:xfrm>
            <a:off x="15902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indent="-342900" algn="just" rtl="0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AA6EF15-E58B-6A8A-4B28-9CDD54CC2E03}"/>
              </a:ext>
            </a:extLst>
          </p:cNvPr>
          <p:cNvSpPr/>
          <p:nvPr/>
        </p:nvSpPr>
        <p:spPr>
          <a:xfrm>
            <a:off x="3040380" y="651510"/>
            <a:ext cx="6126480" cy="558927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709816-EDCC-DB15-0E3A-58C2E6836C3F}"/>
              </a:ext>
            </a:extLst>
          </p:cNvPr>
          <p:cNvSpPr txBox="1"/>
          <p:nvPr/>
        </p:nvSpPr>
        <p:spPr>
          <a:xfrm>
            <a:off x="3188970" y="948690"/>
            <a:ext cx="6126480" cy="5532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>
              <a:tabLst>
                <a:tab pos="857250" algn="l"/>
              </a:tabLst>
            </a:pPr>
            <a:r>
              <a:rPr lang="en-US" sz="2400" b="1" dirty="0"/>
              <a:t>             </a:t>
            </a:r>
            <a:r>
              <a:rPr lang="en-US" sz="2350" b="1" dirty="0"/>
              <a:t>14  But this I confess 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to you, that according to the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Way which they call a sect, so I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worship the God of my fathers, </a:t>
            </a:r>
            <a:r>
              <a:rPr lang="en-US" sz="2350" b="1" dirty="0" err="1"/>
              <a:t>believ</a:t>
            </a:r>
            <a:r>
              <a:rPr lang="en-US" sz="2350" b="1" dirty="0"/>
              <a:t>—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Ing  all  things  which  are  written in the and in the Prophets.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15  </a:t>
            </a:r>
            <a:r>
              <a:rPr lang="en-US" sz="2350" b="1" dirty="0">
                <a:solidFill>
                  <a:schemeClr val="bg1"/>
                </a:solidFill>
              </a:rPr>
              <a:t>I have hope in God</a:t>
            </a:r>
            <a:r>
              <a:rPr lang="en-US" sz="2350" b="1" dirty="0"/>
              <a:t>, which they them- </a:t>
            </a:r>
          </a:p>
          <a:p>
            <a:pPr>
              <a:tabLst>
                <a:tab pos="857250" algn="l"/>
              </a:tabLst>
            </a:pPr>
            <a:r>
              <a:rPr lang="en-US" sz="2350" b="1" dirty="0"/>
              <a:t>themselves also accept, that there will be be a resurrection of the dead, of the just and the unjust. 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16  This being so, I myself always 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 strive to have a conscience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   with out offense toward 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            God and men. </a:t>
            </a:r>
          </a:p>
          <a:p>
            <a:pPr marR="0" algn="l" rtl="0">
              <a:tabLst>
                <a:tab pos="857250" algn="l"/>
              </a:tabLst>
            </a:pPr>
            <a:endParaRPr lang="en-US" sz="2400" b="1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B083E84-A05D-2B0E-35C5-893D5079590F}"/>
              </a:ext>
            </a:extLst>
          </p:cNvPr>
          <p:cNvSpPr/>
          <p:nvPr/>
        </p:nvSpPr>
        <p:spPr>
          <a:xfrm>
            <a:off x="262932" y="1573553"/>
            <a:ext cx="2298092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 a Sect</a:t>
            </a:r>
            <a:endParaRPr lang="en-US" sz="220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839AE69-54E8-C0AB-AB55-D11E59B15C27}"/>
              </a:ext>
            </a:extLst>
          </p:cNvPr>
          <p:cNvSpPr/>
          <p:nvPr/>
        </p:nvSpPr>
        <p:spPr>
          <a:xfrm>
            <a:off x="9652295" y="3272595"/>
            <a:ext cx="2298092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“Hope” Way</a:t>
            </a:r>
            <a:endParaRPr lang="en-US" sz="2200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37F148A-1CA8-1940-8A63-FB66723F50BA}"/>
              </a:ext>
            </a:extLst>
          </p:cNvPr>
          <p:cNvSpPr/>
          <p:nvPr/>
        </p:nvSpPr>
        <p:spPr>
          <a:xfrm>
            <a:off x="9662962" y="1902378"/>
            <a:ext cx="2298092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Bible Way –All of it</a:t>
            </a:r>
            <a:endParaRPr lang="en-US" sz="2200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2175888-C3F2-126C-2713-829EEC4866B1}"/>
              </a:ext>
            </a:extLst>
          </p:cNvPr>
          <p:cNvSpPr/>
          <p:nvPr/>
        </p:nvSpPr>
        <p:spPr>
          <a:xfrm>
            <a:off x="8584554" y="623582"/>
            <a:ext cx="2298092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Believing Way</a:t>
            </a:r>
            <a:endParaRPr lang="en-US" sz="220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18EA2CF-032F-9701-B4A0-9C3C6EBD60AF}"/>
              </a:ext>
            </a:extLst>
          </p:cNvPr>
          <p:cNvSpPr/>
          <p:nvPr/>
        </p:nvSpPr>
        <p:spPr>
          <a:xfrm>
            <a:off x="263490" y="2806705"/>
            <a:ext cx="2524138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Worshiping Way</a:t>
            </a:r>
            <a:endParaRPr lang="en-US" sz="22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E965DDD-9A33-D4EA-266E-C51AA2B71767}"/>
              </a:ext>
            </a:extLst>
          </p:cNvPr>
          <p:cNvSpPr/>
          <p:nvPr/>
        </p:nvSpPr>
        <p:spPr>
          <a:xfrm>
            <a:off x="1099558" y="398267"/>
            <a:ext cx="2298092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Way</a:t>
            </a:r>
            <a:endParaRPr lang="en-US" sz="22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3D2A365-10AD-F257-A1F6-01F41E9574F5}"/>
              </a:ext>
            </a:extLst>
          </p:cNvPr>
          <p:cNvSpPr/>
          <p:nvPr/>
        </p:nvSpPr>
        <p:spPr>
          <a:xfrm>
            <a:off x="7105950" y="6161202"/>
            <a:ext cx="2557012" cy="60561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Acts 24:14-16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632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A2802534-3009-51F8-C72C-D9C50B08DD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A467073-49CD-67CE-25E0-7CFE0DC9D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73E5FA1-7B18-1119-00B2-7A4C695A4AB7}"/>
              </a:ext>
            </a:extLst>
          </p:cNvPr>
          <p:cNvSpPr/>
          <p:nvPr/>
        </p:nvSpPr>
        <p:spPr>
          <a:xfrm>
            <a:off x="15902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indent="-342900" algn="just" rtl="0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37CF289-A9E0-F6B8-6F42-E2D8192DD132}"/>
              </a:ext>
            </a:extLst>
          </p:cNvPr>
          <p:cNvSpPr/>
          <p:nvPr/>
        </p:nvSpPr>
        <p:spPr>
          <a:xfrm>
            <a:off x="3040380" y="651510"/>
            <a:ext cx="6126480" cy="558927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74A23E-8864-025C-BE08-82EB8CB726B9}"/>
              </a:ext>
            </a:extLst>
          </p:cNvPr>
          <p:cNvSpPr txBox="1"/>
          <p:nvPr/>
        </p:nvSpPr>
        <p:spPr>
          <a:xfrm>
            <a:off x="3188970" y="948690"/>
            <a:ext cx="6126480" cy="5532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>
              <a:tabLst>
                <a:tab pos="857250" algn="l"/>
              </a:tabLst>
            </a:pPr>
            <a:r>
              <a:rPr lang="en-US" sz="2400" b="1" dirty="0"/>
              <a:t>             </a:t>
            </a:r>
            <a:r>
              <a:rPr lang="en-US" sz="2350" b="1" dirty="0"/>
              <a:t>14  But this I confess 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to you, that according to the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Way which they call a sect, so I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worship the God of my fathers, </a:t>
            </a:r>
            <a:r>
              <a:rPr lang="en-US" sz="2350" b="1" dirty="0" err="1"/>
              <a:t>believ</a:t>
            </a:r>
            <a:r>
              <a:rPr lang="en-US" sz="2350" b="1" dirty="0"/>
              <a:t>—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Ing  all  things  which  are  written in the and in the Prophets.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15  I have hope in God, which they them- </a:t>
            </a:r>
          </a:p>
          <a:p>
            <a:pPr>
              <a:tabLst>
                <a:tab pos="857250" algn="l"/>
              </a:tabLst>
            </a:pPr>
            <a:r>
              <a:rPr lang="en-US" sz="2350" b="1" dirty="0"/>
              <a:t>themselves also accept, that </a:t>
            </a:r>
            <a:r>
              <a:rPr lang="en-US" sz="2350" b="1" dirty="0">
                <a:solidFill>
                  <a:schemeClr val="bg1"/>
                </a:solidFill>
              </a:rPr>
              <a:t>there will be be a resurrection</a:t>
            </a:r>
            <a:r>
              <a:rPr lang="en-US" sz="2350" b="1" dirty="0"/>
              <a:t> of the dead, of the just and the unjust. 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16  This being so, I myself always 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 strive to have a conscience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   with out offense toward 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            God and men. </a:t>
            </a:r>
          </a:p>
          <a:p>
            <a:pPr marR="0" algn="l" rtl="0">
              <a:tabLst>
                <a:tab pos="857250" algn="l"/>
              </a:tabLst>
            </a:pPr>
            <a:endParaRPr lang="en-US" sz="2400" b="1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27E83C5-7560-44B7-4B6C-D76E8D54C0D8}"/>
              </a:ext>
            </a:extLst>
          </p:cNvPr>
          <p:cNvSpPr/>
          <p:nvPr/>
        </p:nvSpPr>
        <p:spPr>
          <a:xfrm>
            <a:off x="262932" y="1573553"/>
            <a:ext cx="2298092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 a Sect</a:t>
            </a:r>
            <a:endParaRPr lang="en-US" sz="2200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E82EC7B-5F3D-B94B-51B3-D5463641452C}"/>
              </a:ext>
            </a:extLst>
          </p:cNvPr>
          <p:cNvSpPr/>
          <p:nvPr/>
        </p:nvSpPr>
        <p:spPr>
          <a:xfrm>
            <a:off x="8823204" y="4587720"/>
            <a:ext cx="2403098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Resurrection Way</a:t>
            </a:r>
            <a:endParaRPr lang="en-US" sz="220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C46099F-896B-6934-442B-8426E64E7032}"/>
              </a:ext>
            </a:extLst>
          </p:cNvPr>
          <p:cNvSpPr/>
          <p:nvPr/>
        </p:nvSpPr>
        <p:spPr>
          <a:xfrm>
            <a:off x="9652295" y="3272595"/>
            <a:ext cx="2298092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“Hope” Way</a:t>
            </a:r>
            <a:endParaRPr lang="en-US" sz="2200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E453FF2-1820-2342-9F58-969276A0E460}"/>
              </a:ext>
            </a:extLst>
          </p:cNvPr>
          <p:cNvSpPr/>
          <p:nvPr/>
        </p:nvSpPr>
        <p:spPr>
          <a:xfrm>
            <a:off x="9662962" y="1902378"/>
            <a:ext cx="2298092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Bible Way –All of it</a:t>
            </a:r>
            <a:endParaRPr lang="en-US" sz="2200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6E5C5FB-AA0A-3789-55FF-CA86A00CEC78}"/>
              </a:ext>
            </a:extLst>
          </p:cNvPr>
          <p:cNvSpPr/>
          <p:nvPr/>
        </p:nvSpPr>
        <p:spPr>
          <a:xfrm>
            <a:off x="8584554" y="623582"/>
            <a:ext cx="2298092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Believing Way</a:t>
            </a:r>
            <a:endParaRPr lang="en-US" sz="220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1F3625E-9F97-F680-4BC5-3B9AACA37CD4}"/>
              </a:ext>
            </a:extLst>
          </p:cNvPr>
          <p:cNvSpPr/>
          <p:nvPr/>
        </p:nvSpPr>
        <p:spPr>
          <a:xfrm>
            <a:off x="263490" y="2806705"/>
            <a:ext cx="2524138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Worshiping Way</a:t>
            </a:r>
            <a:endParaRPr lang="en-US" sz="22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253FCF0-F7DE-36F5-4EC5-F95A56ACAAE4}"/>
              </a:ext>
            </a:extLst>
          </p:cNvPr>
          <p:cNvSpPr/>
          <p:nvPr/>
        </p:nvSpPr>
        <p:spPr>
          <a:xfrm>
            <a:off x="1099558" y="398267"/>
            <a:ext cx="2298092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Way</a:t>
            </a:r>
            <a:endParaRPr lang="en-US" sz="22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064A6C0-BB9A-5154-A407-2CE78018AA41}"/>
              </a:ext>
            </a:extLst>
          </p:cNvPr>
          <p:cNvSpPr/>
          <p:nvPr/>
        </p:nvSpPr>
        <p:spPr>
          <a:xfrm>
            <a:off x="7105950" y="6161202"/>
            <a:ext cx="2557012" cy="60561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Acts 24:14-16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58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B8A9057E-9898-2FB4-BA90-1CB39B166C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B77437-3CE8-3109-8E27-5DF40E2F4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CFDDE6-F694-9FC8-512F-9A3DCE69430E}"/>
              </a:ext>
            </a:extLst>
          </p:cNvPr>
          <p:cNvSpPr/>
          <p:nvPr/>
        </p:nvSpPr>
        <p:spPr>
          <a:xfrm>
            <a:off x="15902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indent="-342900" algn="just" rtl="0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AC1AAF6-CAAD-FA87-1DAB-86D66BEC277E}"/>
              </a:ext>
            </a:extLst>
          </p:cNvPr>
          <p:cNvSpPr/>
          <p:nvPr/>
        </p:nvSpPr>
        <p:spPr>
          <a:xfrm>
            <a:off x="3040380" y="651510"/>
            <a:ext cx="6126480" cy="558927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C736B6-3C57-5074-F80E-98C8F99E0EE5}"/>
              </a:ext>
            </a:extLst>
          </p:cNvPr>
          <p:cNvSpPr txBox="1"/>
          <p:nvPr/>
        </p:nvSpPr>
        <p:spPr>
          <a:xfrm>
            <a:off x="3188970" y="948690"/>
            <a:ext cx="6126480" cy="5532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>
              <a:tabLst>
                <a:tab pos="857250" algn="l"/>
              </a:tabLst>
            </a:pPr>
            <a:r>
              <a:rPr lang="en-US" sz="2400" b="1" dirty="0"/>
              <a:t>             </a:t>
            </a:r>
            <a:r>
              <a:rPr lang="en-US" sz="2350" b="1" dirty="0"/>
              <a:t>14  But this I confess 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to you, that according to the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Way which they call a sect, so I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worship the God of my fathers, </a:t>
            </a:r>
            <a:r>
              <a:rPr lang="en-US" sz="2350" b="1" dirty="0" err="1"/>
              <a:t>believ</a:t>
            </a:r>
            <a:r>
              <a:rPr lang="en-US" sz="2350" b="1" dirty="0"/>
              <a:t>—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Ing  all  things  which  are  written in the and in the Prophets.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15  I have hope in God, which they them- </a:t>
            </a:r>
          </a:p>
          <a:p>
            <a:pPr>
              <a:tabLst>
                <a:tab pos="857250" algn="l"/>
              </a:tabLst>
            </a:pPr>
            <a:r>
              <a:rPr lang="en-US" sz="2350" b="1" dirty="0"/>
              <a:t>themselves also accept, that there will be be a resurrection of the dead, of the just and the unjust. 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16  This being so, I myself always 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 strive to have a </a:t>
            </a:r>
            <a:r>
              <a:rPr lang="en-US" sz="2350" b="1" dirty="0">
                <a:solidFill>
                  <a:schemeClr val="bg1"/>
                </a:solidFill>
              </a:rPr>
              <a:t>conscience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>
                <a:solidFill>
                  <a:schemeClr val="bg1"/>
                </a:solidFill>
              </a:rPr>
              <a:t>             with out offense </a:t>
            </a:r>
            <a:r>
              <a:rPr lang="en-US" sz="2350" b="1" dirty="0"/>
              <a:t>toward 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            God and men. </a:t>
            </a:r>
          </a:p>
          <a:p>
            <a:pPr marR="0" algn="l" rtl="0">
              <a:tabLst>
                <a:tab pos="857250" algn="l"/>
              </a:tabLst>
            </a:pPr>
            <a:endParaRPr lang="en-US" sz="2400" b="1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FC206B7-B9A5-DC1B-3AE4-288F27657D75}"/>
              </a:ext>
            </a:extLst>
          </p:cNvPr>
          <p:cNvSpPr/>
          <p:nvPr/>
        </p:nvSpPr>
        <p:spPr>
          <a:xfrm>
            <a:off x="262932" y="1573553"/>
            <a:ext cx="2298092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 a Sect</a:t>
            </a:r>
            <a:endParaRPr lang="en-US" sz="22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DD4F3AE-BDA2-4F81-7454-7B74D93EF485}"/>
              </a:ext>
            </a:extLst>
          </p:cNvPr>
          <p:cNvSpPr/>
          <p:nvPr/>
        </p:nvSpPr>
        <p:spPr>
          <a:xfrm>
            <a:off x="395433" y="4292691"/>
            <a:ext cx="2391059" cy="97655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Clear Con-science Way</a:t>
            </a:r>
            <a:endParaRPr lang="en-US" sz="2200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ED0A229-DD50-E5E3-6D20-1EF74280E0B4}"/>
              </a:ext>
            </a:extLst>
          </p:cNvPr>
          <p:cNvSpPr/>
          <p:nvPr/>
        </p:nvSpPr>
        <p:spPr>
          <a:xfrm>
            <a:off x="8823204" y="4587720"/>
            <a:ext cx="2403098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Resurrection Way</a:t>
            </a:r>
            <a:endParaRPr lang="en-US" sz="220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EA2C5A4-4555-216E-B345-55B2EA510831}"/>
              </a:ext>
            </a:extLst>
          </p:cNvPr>
          <p:cNvSpPr/>
          <p:nvPr/>
        </p:nvSpPr>
        <p:spPr>
          <a:xfrm>
            <a:off x="9652295" y="3272595"/>
            <a:ext cx="2298092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“Hope” Way</a:t>
            </a:r>
            <a:endParaRPr lang="en-US" sz="2200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2FF2E50-F694-C1F7-3B74-1D8042B6E2C0}"/>
              </a:ext>
            </a:extLst>
          </p:cNvPr>
          <p:cNvSpPr/>
          <p:nvPr/>
        </p:nvSpPr>
        <p:spPr>
          <a:xfrm>
            <a:off x="9662962" y="1902378"/>
            <a:ext cx="2298092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Bible Way –All of it</a:t>
            </a:r>
            <a:endParaRPr lang="en-US" sz="2200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31E42C6-EDAE-7DDC-0898-A5580E8C761B}"/>
              </a:ext>
            </a:extLst>
          </p:cNvPr>
          <p:cNvSpPr/>
          <p:nvPr/>
        </p:nvSpPr>
        <p:spPr>
          <a:xfrm>
            <a:off x="8584554" y="623582"/>
            <a:ext cx="2298092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Believing Way</a:t>
            </a:r>
            <a:endParaRPr lang="en-US" sz="220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8C43A49-AF26-6E5A-1928-D1EB39DA7208}"/>
              </a:ext>
            </a:extLst>
          </p:cNvPr>
          <p:cNvSpPr/>
          <p:nvPr/>
        </p:nvSpPr>
        <p:spPr>
          <a:xfrm>
            <a:off x="263490" y="2806705"/>
            <a:ext cx="2524138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Worshiping Way</a:t>
            </a:r>
            <a:endParaRPr lang="en-US" sz="22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5F67E5C-366C-6C68-5A02-2F20595EF552}"/>
              </a:ext>
            </a:extLst>
          </p:cNvPr>
          <p:cNvSpPr/>
          <p:nvPr/>
        </p:nvSpPr>
        <p:spPr>
          <a:xfrm>
            <a:off x="1099558" y="398267"/>
            <a:ext cx="2298092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Way</a:t>
            </a:r>
            <a:endParaRPr lang="en-US" sz="22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D225AB0-9CA7-9E69-3F84-597BC0888BA9}"/>
              </a:ext>
            </a:extLst>
          </p:cNvPr>
          <p:cNvSpPr/>
          <p:nvPr/>
        </p:nvSpPr>
        <p:spPr>
          <a:xfrm>
            <a:off x="7105950" y="6161202"/>
            <a:ext cx="2557012" cy="60561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Acts 24:14-16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714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9C4D098D-22B6-54F9-7796-BD900D4643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F8C04A3-3F2B-AD39-190F-5B6C290E0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B66DE3-5A6D-38B2-729A-2AB0C756DD51}"/>
              </a:ext>
            </a:extLst>
          </p:cNvPr>
          <p:cNvSpPr/>
          <p:nvPr/>
        </p:nvSpPr>
        <p:spPr>
          <a:xfrm>
            <a:off x="15902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indent="-342900" algn="just" rtl="0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6C3E26-B42D-7F27-9938-D0E5BE7FA60E}"/>
              </a:ext>
            </a:extLst>
          </p:cNvPr>
          <p:cNvSpPr/>
          <p:nvPr/>
        </p:nvSpPr>
        <p:spPr>
          <a:xfrm>
            <a:off x="3040380" y="651510"/>
            <a:ext cx="6126480" cy="558927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3ABDD6-06D8-1CDA-30FB-03C5E5BF185C}"/>
              </a:ext>
            </a:extLst>
          </p:cNvPr>
          <p:cNvSpPr txBox="1"/>
          <p:nvPr/>
        </p:nvSpPr>
        <p:spPr>
          <a:xfrm>
            <a:off x="3188970" y="948690"/>
            <a:ext cx="6126480" cy="5532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>
              <a:tabLst>
                <a:tab pos="857250" algn="l"/>
              </a:tabLst>
            </a:pPr>
            <a:r>
              <a:rPr lang="en-US" sz="2400" b="1" dirty="0"/>
              <a:t>             </a:t>
            </a:r>
            <a:r>
              <a:rPr lang="en-US" sz="2350" b="1" dirty="0"/>
              <a:t>14  But this I confess 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to you, that according to the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Way which they call a sect, so I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worship the God of my fathers, </a:t>
            </a:r>
            <a:r>
              <a:rPr lang="en-US" sz="2350" b="1" dirty="0" err="1"/>
              <a:t>believ</a:t>
            </a:r>
            <a:r>
              <a:rPr lang="en-US" sz="2350" b="1" dirty="0"/>
              <a:t>—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Ing  all  things  which  are  written in the and in the Prophets.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15  I have hope in God, which they them- </a:t>
            </a:r>
          </a:p>
          <a:p>
            <a:pPr>
              <a:tabLst>
                <a:tab pos="857250" algn="l"/>
              </a:tabLst>
            </a:pPr>
            <a:r>
              <a:rPr lang="en-US" sz="2350" b="1" dirty="0"/>
              <a:t>themselves also accept, that there will be be a resurrection of the dead, of the just and the unjust. 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16  This being so, I myself always 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 strive to have a conscience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   with out offense toward 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            </a:t>
            </a:r>
            <a:r>
              <a:rPr lang="en-US" sz="2350" b="1" dirty="0">
                <a:solidFill>
                  <a:schemeClr val="bg1"/>
                </a:solidFill>
              </a:rPr>
              <a:t>God and men</a:t>
            </a:r>
            <a:r>
              <a:rPr lang="en-US" sz="2350" b="1" dirty="0"/>
              <a:t>. </a:t>
            </a:r>
          </a:p>
          <a:p>
            <a:pPr marR="0" algn="l" rtl="0">
              <a:tabLst>
                <a:tab pos="857250" algn="l"/>
              </a:tabLst>
            </a:pPr>
            <a:endParaRPr lang="en-US" sz="2400" b="1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0CAAF5F-B0F3-EC67-06C6-1E40D1CE31B1}"/>
              </a:ext>
            </a:extLst>
          </p:cNvPr>
          <p:cNvSpPr/>
          <p:nvPr/>
        </p:nvSpPr>
        <p:spPr>
          <a:xfrm>
            <a:off x="262932" y="1573553"/>
            <a:ext cx="2298092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 a Sect</a:t>
            </a:r>
            <a:endParaRPr lang="en-US" sz="22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5E3501F-5668-5B9B-B992-011C3D9B1E40}"/>
              </a:ext>
            </a:extLst>
          </p:cNvPr>
          <p:cNvSpPr/>
          <p:nvPr/>
        </p:nvSpPr>
        <p:spPr>
          <a:xfrm>
            <a:off x="1332273" y="5582728"/>
            <a:ext cx="2699769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Lived Before God/Man Way</a:t>
            </a:r>
            <a:endParaRPr lang="en-US" sz="22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8C66E5F-AF53-5DDB-D2CB-5873C419C2FF}"/>
              </a:ext>
            </a:extLst>
          </p:cNvPr>
          <p:cNvSpPr/>
          <p:nvPr/>
        </p:nvSpPr>
        <p:spPr>
          <a:xfrm>
            <a:off x="395433" y="4292691"/>
            <a:ext cx="2391059" cy="97655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Clear Con-science Way</a:t>
            </a:r>
            <a:endParaRPr lang="en-US" sz="2200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2FD29A1-1453-34E9-272C-9B5F6A850A7E}"/>
              </a:ext>
            </a:extLst>
          </p:cNvPr>
          <p:cNvSpPr/>
          <p:nvPr/>
        </p:nvSpPr>
        <p:spPr>
          <a:xfrm>
            <a:off x="8823204" y="4587720"/>
            <a:ext cx="2403098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Resurrection Way</a:t>
            </a:r>
            <a:endParaRPr lang="en-US" sz="220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9D31F6-95EF-08EC-46E6-6A1F32E32DF1}"/>
              </a:ext>
            </a:extLst>
          </p:cNvPr>
          <p:cNvSpPr/>
          <p:nvPr/>
        </p:nvSpPr>
        <p:spPr>
          <a:xfrm>
            <a:off x="9652295" y="3272595"/>
            <a:ext cx="2298092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“Hope” Way</a:t>
            </a:r>
            <a:endParaRPr lang="en-US" sz="2200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F23EBB4-9CD4-1ECD-884E-2E3DDE7D61CF}"/>
              </a:ext>
            </a:extLst>
          </p:cNvPr>
          <p:cNvSpPr/>
          <p:nvPr/>
        </p:nvSpPr>
        <p:spPr>
          <a:xfrm>
            <a:off x="9662962" y="1902378"/>
            <a:ext cx="2298092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Bible Way –All of it</a:t>
            </a:r>
            <a:endParaRPr lang="en-US" sz="2200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D7A359F-C34C-857F-15DE-4802C4061140}"/>
              </a:ext>
            </a:extLst>
          </p:cNvPr>
          <p:cNvSpPr/>
          <p:nvPr/>
        </p:nvSpPr>
        <p:spPr>
          <a:xfrm>
            <a:off x="8584554" y="623582"/>
            <a:ext cx="2298092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Believing Way</a:t>
            </a:r>
            <a:endParaRPr lang="en-US" sz="220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A502F69-7B33-CFDA-5468-25CCF08F81FD}"/>
              </a:ext>
            </a:extLst>
          </p:cNvPr>
          <p:cNvSpPr/>
          <p:nvPr/>
        </p:nvSpPr>
        <p:spPr>
          <a:xfrm>
            <a:off x="263490" y="2806705"/>
            <a:ext cx="2524138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Worshiping Way</a:t>
            </a:r>
            <a:endParaRPr lang="en-US" sz="22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E2A3EB4-7228-7DF1-1EBD-DAEB7A619CEF}"/>
              </a:ext>
            </a:extLst>
          </p:cNvPr>
          <p:cNvSpPr/>
          <p:nvPr/>
        </p:nvSpPr>
        <p:spPr>
          <a:xfrm>
            <a:off x="1099558" y="398267"/>
            <a:ext cx="2298092" cy="91850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Way</a:t>
            </a:r>
            <a:endParaRPr lang="en-US" sz="22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7B24E79-9D85-CA71-D62F-2544D164CF32}"/>
              </a:ext>
            </a:extLst>
          </p:cNvPr>
          <p:cNvSpPr/>
          <p:nvPr/>
        </p:nvSpPr>
        <p:spPr>
          <a:xfrm>
            <a:off x="7105950" y="6161202"/>
            <a:ext cx="2557012" cy="60561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Acts 24:14-16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4206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Entrance Into THE WAY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715618" y="1687159"/>
            <a:ext cx="10903226" cy="4193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Believe 							 					   John 8:24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Repent												   Luke 13:3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Confess Your Faith								   Romans 10:9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Baptized/Immersed							   Acts 2:38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</a:rPr>
              <a:t>  When You Do These, He Adds You to His Flock, His Church</a:t>
            </a: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457200" lvl="3" indent="-45720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As a Christian, Live Faithfully Until You Die		   Rev. 2:10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866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761E04B1-228E-5B75-0A0F-8610B00EE1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>
            <a:extLst>
              <a:ext uri="{FF2B5EF4-FFF2-40B4-BE49-F238E27FC236}">
                <a16:creationId xmlns:a16="http://schemas.microsoft.com/office/drawing/2014/main" id="{DB5A09F9-034D-4043-1779-009E2CE7E29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391182" y="730840"/>
            <a:ext cx="9247539" cy="576470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Text—John 14:1-6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04A2CC4-8C85-48BB-6A19-5D066D107455}"/>
              </a:ext>
            </a:extLst>
          </p:cNvPr>
          <p:cNvSpPr txBox="1"/>
          <p:nvPr/>
        </p:nvSpPr>
        <p:spPr>
          <a:xfrm>
            <a:off x="791651" y="1543050"/>
            <a:ext cx="10847070" cy="4896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500"/>
              </a:spcAft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  "Let not your heart be troubled; you believe in God, believe also in Me. </a:t>
            </a: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  In My Father's house are many mansions; if it were not so, I would have told you. I go to prepare a place for you. </a:t>
            </a: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  And if I go and prepare a place for you, I will come again and receive you to Myself; that where I am, there you may be also. </a:t>
            </a: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4  And where I go you know, and the way you know." </a:t>
            </a: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5  Thomas said to Him, "Lord, we do not know where You are going, and how can we know the way?" </a:t>
            </a: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6  Jesus said to him, "I am the way, the truth, and the life. No one comes to the Father except through Me. </a:t>
            </a:r>
            <a:r>
              <a:rPr lang="en-US" sz="1800" b="0" i="0" u="none" strike="noStrike" baseline="0" dirty="0">
                <a:solidFill>
                  <a:srgbClr val="292F33"/>
                </a:solidFill>
                <a:latin typeface="Arial" panose="020B0604020202020204" pitchFamily="34" charset="0"/>
              </a:rPr>
              <a:t>flee away.</a:t>
            </a:r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342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4971A7E8-7D94-B8D3-117D-04977DB6AF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>
            <a:extLst>
              <a:ext uri="{FF2B5EF4-FFF2-40B4-BE49-F238E27FC236}">
                <a16:creationId xmlns:a16="http://schemas.microsoft.com/office/drawing/2014/main" id="{C55A6B62-23DE-4599-7229-D6F204DB91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391182" y="730840"/>
            <a:ext cx="9247539" cy="576470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Paul’s Description of The Way</a:t>
            </a:r>
          </a:p>
        </p:txBody>
      </p:sp>
    </p:spTree>
    <p:extLst>
      <p:ext uri="{BB962C8B-B14F-4D97-AF65-F5344CB8AC3E}">
        <p14:creationId xmlns:p14="http://schemas.microsoft.com/office/powerpoint/2010/main" val="483983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A9910840-7F20-D7D8-021E-2D688EAE0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>
            <a:extLst>
              <a:ext uri="{FF2B5EF4-FFF2-40B4-BE49-F238E27FC236}">
                <a16:creationId xmlns:a16="http://schemas.microsoft.com/office/drawing/2014/main" id="{B6A05585-DD3E-921F-D9A2-F8255E1296F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391182" y="730840"/>
            <a:ext cx="9247539" cy="576470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Paul’s Description of The Way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E6BD7F-99E3-83D9-B2DE-89AE85011DF5}"/>
              </a:ext>
            </a:extLst>
          </p:cNvPr>
          <p:cNvSpPr txBox="1"/>
          <p:nvPr/>
        </p:nvSpPr>
        <p:spPr>
          <a:xfrm>
            <a:off x="791651" y="1543050"/>
            <a:ext cx="10847070" cy="948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35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Way is discussed in Isaiah 35:8-10</a:t>
            </a:r>
          </a:p>
          <a:p>
            <a:pPr marR="0" algn="just" rtl="0">
              <a:spcAft>
                <a:spcPts val="500"/>
              </a:spcAft>
              <a:buClr>
                <a:schemeClr val="bg1"/>
              </a:buClr>
            </a:pPr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178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C296E4D7-A799-79DD-48CF-261B458411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>
            <a:extLst>
              <a:ext uri="{FF2B5EF4-FFF2-40B4-BE49-F238E27FC236}">
                <a16:creationId xmlns:a16="http://schemas.microsoft.com/office/drawing/2014/main" id="{D16F3093-D6A4-539C-8838-16F95A6A3A3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391182" y="730840"/>
            <a:ext cx="9247539" cy="576470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Paul’s Description of The Way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B5A9E4-B644-9A07-C5CA-255852F80A8F}"/>
              </a:ext>
            </a:extLst>
          </p:cNvPr>
          <p:cNvSpPr txBox="1"/>
          <p:nvPr/>
        </p:nvSpPr>
        <p:spPr>
          <a:xfrm>
            <a:off x="791651" y="1543050"/>
            <a:ext cx="10847070" cy="101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35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Way is discussed in Isaiah 35:8-10</a:t>
            </a:r>
          </a:p>
          <a:p>
            <a:pPr marL="342900" marR="0" indent="-342900" algn="just" rtl="0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Jesus says He is THE WAY and the only way</a:t>
            </a:r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917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C5B9CAFF-88E5-3593-4CFA-F03DC64C43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>
            <a:extLst>
              <a:ext uri="{FF2B5EF4-FFF2-40B4-BE49-F238E27FC236}">
                <a16:creationId xmlns:a16="http://schemas.microsoft.com/office/drawing/2014/main" id="{2D99FCA7-A6D8-CBFF-DB63-741A8C847B9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391182" y="730840"/>
            <a:ext cx="9247539" cy="576470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Paul’s Description of The Way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E1CCE0-67E5-0D36-3336-12B7E3A16C2F}"/>
              </a:ext>
            </a:extLst>
          </p:cNvPr>
          <p:cNvSpPr txBox="1"/>
          <p:nvPr/>
        </p:nvSpPr>
        <p:spPr>
          <a:xfrm>
            <a:off x="791651" y="1543050"/>
            <a:ext cx="10847070" cy="151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35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Way is discussed in Isaiah 35:8-10</a:t>
            </a:r>
          </a:p>
          <a:p>
            <a:pPr marL="342900" marR="0" indent="-342900" algn="just" rtl="0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Jesus says He is THE WAY and the only way</a:t>
            </a:r>
          </a:p>
          <a:p>
            <a:pPr marL="342900" marR="0" indent="-342900" algn="just" rtl="0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Jesus left the earth, but He left THE WAY on the earth</a:t>
            </a:r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955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CCD9314C-C7CA-C272-F99A-D74CB64C58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>
            <a:extLst>
              <a:ext uri="{FF2B5EF4-FFF2-40B4-BE49-F238E27FC236}">
                <a16:creationId xmlns:a16="http://schemas.microsoft.com/office/drawing/2014/main" id="{186797E7-92EC-0912-78F9-7370F130F25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391182" y="730840"/>
            <a:ext cx="9247539" cy="576470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Paul’s Description of The Way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6E0C74-D415-D53A-4A79-66E05B305810}"/>
              </a:ext>
            </a:extLst>
          </p:cNvPr>
          <p:cNvSpPr txBox="1"/>
          <p:nvPr/>
        </p:nvSpPr>
        <p:spPr>
          <a:xfrm>
            <a:off x="791651" y="1543050"/>
            <a:ext cx="10847070" cy="2008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35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Way is discussed in Isaiah 35:8-10</a:t>
            </a:r>
          </a:p>
          <a:p>
            <a:pPr marL="342900" marR="0" indent="-342900" algn="just" rtl="0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Jesus says He is THE WAY and the only way</a:t>
            </a:r>
          </a:p>
          <a:p>
            <a:pPr marL="342900" marR="0" indent="-342900" algn="just" rtl="0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Jesus left the earth, but He left THE WAY on the earth</a:t>
            </a:r>
          </a:p>
          <a:p>
            <a:pPr marL="342900" marR="0" indent="-342900" algn="just" rtl="0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Paul’s describes THE WAY in his trial before Felix</a:t>
            </a:r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376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16769AAA-9F5C-6CAC-6F83-FD724CBC85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>
            <a:extLst>
              <a:ext uri="{FF2B5EF4-FFF2-40B4-BE49-F238E27FC236}">
                <a16:creationId xmlns:a16="http://schemas.microsoft.com/office/drawing/2014/main" id="{326F9C05-D73A-CE91-3673-3671337620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391182" y="730840"/>
            <a:ext cx="9247539" cy="576470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Paul’s Description of The Way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0C954C-00D1-34EB-C82B-7B0AFE990C15}"/>
              </a:ext>
            </a:extLst>
          </p:cNvPr>
          <p:cNvSpPr txBox="1"/>
          <p:nvPr/>
        </p:nvSpPr>
        <p:spPr>
          <a:xfrm>
            <a:off x="791651" y="1543050"/>
            <a:ext cx="10847070" cy="2503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35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Way is discussed in Isaiah 35:8-10</a:t>
            </a:r>
          </a:p>
          <a:p>
            <a:pPr marL="342900" marR="0" indent="-342900" algn="just" rtl="0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Jesus says He is THE WAY and the only way</a:t>
            </a:r>
          </a:p>
          <a:p>
            <a:pPr marL="342900" marR="0" indent="-342900" algn="just" rtl="0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Jesus left the earth, but He left THE WAY on the earth</a:t>
            </a:r>
          </a:p>
          <a:p>
            <a:pPr marL="342900" marR="0" indent="-342900" algn="just" rtl="0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Paul’s describes THE WAY in his trial before Felix</a:t>
            </a:r>
          </a:p>
          <a:p>
            <a:pPr marL="342900" marR="0" indent="-342900" algn="just" rtl="0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That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WAY is THE WAY Paul served God after his conversion</a:t>
            </a:r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265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42B98E89-4FD9-6CC3-1310-787DFAE88A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8561627-873B-2BC7-2FEC-FF93AC7B9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D0AB5B-1B3A-AC4F-44B6-5DF35C6542AC}"/>
              </a:ext>
            </a:extLst>
          </p:cNvPr>
          <p:cNvSpPr/>
          <p:nvPr/>
        </p:nvSpPr>
        <p:spPr>
          <a:xfrm>
            <a:off x="15902" y="-66906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indent="-342900" algn="just" rtl="0"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945E67C-1671-6943-30B3-53F404B16317}"/>
              </a:ext>
            </a:extLst>
          </p:cNvPr>
          <p:cNvSpPr/>
          <p:nvPr/>
        </p:nvSpPr>
        <p:spPr>
          <a:xfrm>
            <a:off x="3040380" y="651510"/>
            <a:ext cx="6126480" cy="558927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3A4F03-9931-0A2F-C148-5FA02CEFB75B}"/>
              </a:ext>
            </a:extLst>
          </p:cNvPr>
          <p:cNvSpPr txBox="1"/>
          <p:nvPr/>
        </p:nvSpPr>
        <p:spPr>
          <a:xfrm>
            <a:off x="3188970" y="948690"/>
            <a:ext cx="6126480" cy="5532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>
              <a:tabLst>
                <a:tab pos="857250" algn="l"/>
              </a:tabLst>
            </a:pPr>
            <a:r>
              <a:rPr lang="en-US" sz="2400" b="1" dirty="0"/>
              <a:t>             </a:t>
            </a:r>
            <a:r>
              <a:rPr lang="en-US" sz="2350" b="1" dirty="0"/>
              <a:t>14  But this I confess 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to you, that according to the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Way which they call a sect, so I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worship the God of my fathers, </a:t>
            </a:r>
            <a:r>
              <a:rPr lang="en-US" sz="2350" b="1" dirty="0" err="1"/>
              <a:t>believ</a:t>
            </a:r>
            <a:r>
              <a:rPr lang="en-US" sz="2350" b="1" dirty="0"/>
              <a:t>—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Ing  all  things  which  are  written in the and in the Prophets.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15  I have hope in God, which they them- </a:t>
            </a:r>
          </a:p>
          <a:p>
            <a:pPr>
              <a:tabLst>
                <a:tab pos="857250" algn="l"/>
              </a:tabLst>
            </a:pPr>
            <a:r>
              <a:rPr lang="en-US" sz="2350" b="1" dirty="0"/>
              <a:t>themselves also accept, that there will be be a resurrection of the dead, of the just and the unjust. 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16  This being so, I myself always 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 strive to have a conscience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   with out offense toward </a:t>
            </a:r>
          </a:p>
          <a:p>
            <a:pPr marR="0" algn="l" rtl="0">
              <a:tabLst>
                <a:tab pos="857250" algn="l"/>
              </a:tabLst>
            </a:pPr>
            <a:r>
              <a:rPr lang="en-US" sz="2350" b="1" dirty="0"/>
              <a:t>                      God and men. </a:t>
            </a:r>
          </a:p>
          <a:p>
            <a:pPr marR="0" algn="l" rtl="0">
              <a:tabLst>
                <a:tab pos="857250" algn="l"/>
              </a:tabLst>
            </a:pPr>
            <a:endParaRPr lang="en-US" sz="2400" b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1637DBA-D1A4-15A6-DEB5-B2B55A8E2F4F}"/>
              </a:ext>
            </a:extLst>
          </p:cNvPr>
          <p:cNvSpPr/>
          <p:nvPr/>
        </p:nvSpPr>
        <p:spPr>
          <a:xfrm>
            <a:off x="7105950" y="6161202"/>
            <a:ext cx="2557012" cy="60561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Acts 24:14-16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790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13989</TotalTime>
  <Words>1716</Words>
  <Application>Microsoft Office PowerPoint</Application>
  <PresentationFormat>Widescreen</PresentationFormat>
  <Paragraphs>210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Cambria</vt:lpstr>
      <vt:lpstr>Office Theme</vt:lpstr>
      <vt:lpstr>The Way Is Not a Sect</vt:lpstr>
      <vt:lpstr>The Text—John 14:1-6</vt:lpstr>
      <vt:lpstr>Paul’s Description of The Way</vt:lpstr>
      <vt:lpstr>Paul’s Description of The Way</vt:lpstr>
      <vt:lpstr>Paul’s Description of The Way</vt:lpstr>
      <vt:lpstr>Paul’s Description of The Way</vt:lpstr>
      <vt:lpstr>Paul’s Description of The Way</vt:lpstr>
      <vt:lpstr>Paul’s Description of The Way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Entrance Into THE WAY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David Sproule</cp:lastModifiedBy>
  <cp:revision>191</cp:revision>
  <cp:lastPrinted>2023-10-01T21:09:29Z</cp:lastPrinted>
  <dcterms:modified xsi:type="dcterms:W3CDTF">2024-02-11T21:23:32Z</dcterms:modified>
</cp:coreProperties>
</file>