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1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DA7F4F-F895-B5B7-C4E0-91ED60F977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94024A-33CB-492F-1F24-46572FC2639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3C8BCB-BE00-B55A-C93D-DFA81D379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CA104-9969-4EA6-B4FA-4D0F439BF100}" type="datetimeFigureOut">
              <a:rPr lang="en-US" smtClean="0"/>
              <a:t>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1BF424-AA9F-04DC-00E6-3D02FEABC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3232C5-698E-1B0D-4335-0073FC162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E4EC7-F578-4273-9F6E-901B25CE34F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stack of colorful blocks with letters&#10;&#10;Description automatically generated">
            <a:extLst>
              <a:ext uri="{FF2B5EF4-FFF2-40B4-BE49-F238E27FC236}">
                <a16:creationId xmlns:a16="http://schemas.microsoft.com/office/drawing/2014/main" id="{2B53DF20-FBD5-F89E-C3FF-837AA1D1EE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1234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2E606-978A-D1CC-00AA-521A3408C6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E9760E-A349-1270-F5AD-16DA06E5FE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AA506D-CEBD-E43D-1E7F-E460FD6F61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CEADB8-9A43-3FC9-1BB8-6E8A0B5042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CA104-9969-4EA6-B4FA-4D0F439BF100}" type="datetimeFigureOut">
              <a:rPr lang="en-US" smtClean="0"/>
              <a:t>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364611-4CF9-AADB-097C-F4DADEF11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5075E3-7925-FEE6-DE1D-FC5F6413D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E4EC7-F578-4273-9F6E-901B25CE3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1047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497A1F-01A6-9E01-F21D-C8975D909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AACE2A-298E-A040-4B09-4DCCAC4E30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67832-1A0B-9E84-1039-7D8DA8E57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CA104-9969-4EA6-B4FA-4D0F439BF100}" type="datetimeFigureOut">
              <a:rPr lang="en-US" smtClean="0"/>
              <a:t>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57AA8A-63FD-470A-82ED-C095C6664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5482AC-A442-B6DC-F8EF-EDDB1BC73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E4EC7-F578-4273-9F6E-901B25CE3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52776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7E73EB-17FB-EB93-7FE7-3D692584749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DD9C6B1-2C3F-A23B-A973-E47B120C53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A81ECA-97D3-182A-496B-FDCA025AD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CA104-9969-4EA6-B4FA-4D0F439BF100}" type="datetimeFigureOut">
              <a:rPr lang="en-US" smtClean="0"/>
              <a:t>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1826BE-EE03-EB26-41F6-A71C72F01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198157-91FB-C62A-0996-0179F3F8B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E4EC7-F578-4273-9F6E-901B25CE3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4452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A60D73B6-2514-16AE-2BE9-7BF9A0622F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61B92D-35A8-E5E9-C8B6-41601E137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038" y="3637722"/>
            <a:ext cx="11582400" cy="3220277"/>
          </a:xfrm>
        </p:spPr>
        <p:txBody>
          <a:bodyPr>
            <a:normAutofit/>
          </a:bodyPr>
          <a:lstStyle>
            <a:lvl1pPr marL="346075" indent="-346075"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32400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54CA1748-241B-5188-FF5C-99342B692EF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61B92D-35A8-E5E9-C8B6-41601E137C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3038" y="2335696"/>
            <a:ext cx="11582400" cy="4522303"/>
          </a:xfrm>
        </p:spPr>
        <p:txBody>
          <a:bodyPr>
            <a:normAutofit/>
          </a:bodyPr>
          <a:lstStyle>
            <a:lvl1pPr marL="347663" indent="-347663">
              <a:lnSpc>
                <a:spcPct val="100000"/>
              </a:lnSpc>
              <a:defRPr sz="32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1pPr>
            <a:lvl2pPr marL="914400" indent="-347663">
              <a:lnSpc>
                <a:spcPct val="100000"/>
              </a:lnSpc>
              <a:buFont typeface="Calibri" panose="020F0502020204030204" pitchFamily="34" charset="0"/>
              <a:buChar char="−"/>
              <a:defRPr sz="28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2pPr>
            <a:lvl3pPr>
              <a:lnSpc>
                <a:spcPct val="100000"/>
              </a:lnSpc>
              <a:defRPr sz="24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3pPr>
            <a:lvl4pPr>
              <a:lnSpc>
                <a:spcPct val="100000"/>
              </a:lnSpc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4pPr>
            <a:lvl5pPr>
              <a:lnSpc>
                <a:spcPct val="100000"/>
              </a:lnSpc>
              <a:defRPr sz="2000" b="1">
                <a:solidFill>
                  <a:schemeClr val="bg1"/>
                </a:solidFill>
                <a:effectLst>
                  <a:glow rad="63500">
                    <a:schemeClr val="tx1"/>
                  </a:glow>
                </a:effectLst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11944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32199-71A8-F2EB-DEC4-BFAC8D4A4C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536ADC-469B-2A2B-EC95-456AC8DE0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B710F2-64FF-7304-5241-874186D528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CA104-9969-4EA6-B4FA-4D0F439BF100}" type="datetimeFigureOut">
              <a:rPr lang="en-US" smtClean="0"/>
              <a:t>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43E812-4871-B88F-978C-98E07CCA35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2EF076-F54D-EC1E-0E9E-E60006FFE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E4EC7-F578-4273-9F6E-901B25CE3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0574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65EA2-D6C3-26E1-DDB0-EB13A6BE5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EBFA45-EB58-0FDD-F0BB-AB008AC409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887B85-205F-3E39-8574-D5B5F0AEC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60AFDF-C535-C6ED-877E-1B98287C1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CA104-9969-4EA6-B4FA-4D0F439BF100}" type="datetimeFigureOut">
              <a:rPr lang="en-US" smtClean="0"/>
              <a:t>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F0B8AC-558C-18C9-2447-54FEEBD4B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8CD1CE-FED0-F7C8-D20E-E3A2D6FA1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E4EC7-F578-4273-9F6E-901B25CE3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519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FC4D6-F5F7-CABC-4C20-19E66E402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1E7E4D-CF3D-A9C5-C596-6EBAB3933A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828587-04A7-1638-0E4C-1395DF7E2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AAD117D-1777-ACB0-29BB-E39754C5B2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8FFB1F0-842C-6ECD-3546-05E1FC89AB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B3375A-FA41-BF29-D901-24BEFF150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CA104-9969-4EA6-B4FA-4D0F439BF100}" type="datetimeFigureOut">
              <a:rPr lang="en-US" smtClean="0"/>
              <a:t>2/11/2024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B8B448-B398-C497-25BF-D910006991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732FE8-D11F-05FD-A1FD-32C04C77D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E4EC7-F578-4273-9F6E-901B25CE3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2017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5976A-FD87-C2F0-2252-BC7B478CD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E06CAD-F982-918C-E7A5-00D08BC863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CA104-9969-4EA6-B4FA-4D0F439BF100}" type="datetimeFigureOut">
              <a:rPr lang="en-US" smtClean="0"/>
              <a:t>2/11/2024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0E81D1-6330-F1C6-AE25-461AE85E5D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62A9D27-F59C-7DA8-90CD-6E945347E8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E4EC7-F578-4273-9F6E-901B25CE3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255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F7477D-DAAB-8E66-E55B-81214E02D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CA104-9969-4EA6-B4FA-4D0F439BF100}" type="datetimeFigureOut">
              <a:rPr lang="en-US" smtClean="0"/>
              <a:t>2/11/2024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804359-622A-E655-5F00-E10807819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8208B1-C251-A48D-CCEC-FB73AA01C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E4EC7-F578-4273-9F6E-901B25CE3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657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E4544F-6910-1095-BDDB-0A8729ACB2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9253DB-986B-D9AA-588C-392B30AA81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1A535F-D61B-0912-F394-CE99CBF3DD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F1F132-6565-9D28-04D2-92225E201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CCA104-9969-4EA6-B4FA-4D0F439BF100}" type="datetimeFigureOut">
              <a:rPr lang="en-US" smtClean="0"/>
              <a:t>2/11/2024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45BF49-0C03-930C-7505-23E974FD2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E62B4A-1ABF-2D89-6593-A9796D1F0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CE4EC7-F578-4273-9F6E-901B25CE3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7215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F4316A-DC28-1950-9DA6-33147608CB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047642-17E4-8DE0-3684-97201E1A55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6013FC-AD72-8465-BAFA-88EC2E2B7B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CCA104-9969-4EA6-B4FA-4D0F439BF100}" type="datetimeFigureOut">
              <a:rPr lang="en-US" smtClean="0"/>
              <a:t>2/11/2024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37618C-E778-5935-94CB-230C03D6BB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44DE99-19AE-B152-B17B-7C57E6FAB4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E4EC7-F578-4273-9F6E-901B25CE34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664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7269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8DAFE87-9757-950A-510A-9D65788395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4128" y="2335696"/>
            <a:ext cx="10971310" cy="452230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Believe Jesus is the Son of God – John 1:12</a:t>
            </a:r>
          </a:p>
          <a:p>
            <a:pPr>
              <a:lnSpc>
                <a:spcPct val="90000"/>
              </a:lnSpc>
            </a:pPr>
            <a:r>
              <a:rPr lang="en-US" dirty="0"/>
              <a:t>Repent of your sins and turn toward God – Acts 17:30</a:t>
            </a:r>
          </a:p>
          <a:p>
            <a:pPr>
              <a:lnSpc>
                <a:spcPct val="90000"/>
              </a:lnSpc>
            </a:pPr>
            <a:r>
              <a:rPr lang="en-US" dirty="0"/>
              <a:t>Confess your faith in Jesus Christ – Romans 10:9</a:t>
            </a:r>
          </a:p>
          <a:p>
            <a:pPr>
              <a:lnSpc>
                <a:spcPct val="90000"/>
              </a:lnSpc>
            </a:pPr>
            <a:r>
              <a:rPr lang="en-US" dirty="0"/>
              <a:t>Be immersed into Christ </a:t>
            </a:r>
            <a:r>
              <a:rPr lang="en-US"/>
              <a:t>– Galatians 3:26-27</a:t>
            </a:r>
            <a:endParaRPr lang="en-US" dirty="0"/>
          </a:p>
          <a:p>
            <a:pPr lvl="1">
              <a:lnSpc>
                <a:spcPct val="90000"/>
              </a:lnSpc>
            </a:pPr>
            <a:r>
              <a:rPr lang="en-US" dirty="0"/>
              <a:t>God will forgive all of your sins – Acts 2:38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God will add you to His church – Acts 2:47</a:t>
            </a:r>
          </a:p>
          <a:p>
            <a:pPr lvl="1">
              <a:lnSpc>
                <a:spcPct val="90000"/>
              </a:lnSpc>
            </a:pPr>
            <a:r>
              <a:rPr lang="en-US" dirty="0"/>
              <a:t>God will enroll you in heaven – Hebrews 12:23</a:t>
            </a:r>
          </a:p>
          <a:p>
            <a:pPr>
              <a:lnSpc>
                <a:spcPct val="90000"/>
              </a:lnSpc>
            </a:pPr>
            <a:r>
              <a:rPr lang="en-US" dirty="0"/>
              <a:t>Obey your Father in heaven faithfully – Revelation 2:10</a:t>
            </a:r>
          </a:p>
        </p:txBody>
      </p:sp>
    </p:spTree>
    <p:extLst>
      <p:ext uri="{BB962C8B-B14F-4D97-AF65-F5344CB8AC3E}">
        <p14:creationId xmlns:p14="http://schemas.microsoft.com/office/powerpoint/2010/main" val="3917277177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8DAFE87-9757-950A-510A-9D65788395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God, your Father, is engaged constantly with you and for you (Phil. 1:6; 2:13; 4:7, 19)</a:t>
            </a:r>
          </a:p>
          <a:p>
            <a:r>
              <a:rPr lang="en-US" dirty="0"/>
              <a:t>Dad/Mom, you need to be engaged constantly for the SPIRITUAL well-being of your child (Eph. 6:4)</a:t>
            </a:r>
          </a:p>
        </p:txBody>
      </p:sp>
      <p:pic>
        <p:nvPicPr>
          <p:cNvPr id="6" name="Picture 5" descr="A blue screen with white text&#10;&#10;Description automatically generated">
            <a:extLst>
              <a:ext uri="{FF2B5EF4-FFF2-40B4-BE49-F238E27FC236}">
                <a16:creationId xmlns:a16="http://schemas.microsoft.com/office/drawing/2014/main" id="{C797E8B4-461A-BB8E-67EA-BC038F433A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2" t="32174" r="6332" b="46956"/>
          <a:stretch/>
        </p:blipFill>
        <p:spPr>
          <a:xfrm>
            <a:off x="735496" y="2206487"/>
            <a:ext cx="10684565" cy="1431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898033"/>
      </p:ext>
    </p:extLst>
  </p:cSld>
  <p:clrMapOvr>
    <a:masterClrMapping/>
  </p:clrMapOvr>
  <p:transition spd="slow">
    <p:cover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8DAFE87-9757-950A-510A-9D65788395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Children of God must “press toward the goal” of the eternal home in “heaven” (Phil. 3:14, 20)</a:t>
            </a:r>
          </a:p>
          <a:p>
            <a:r>
              <a:rPr lang="en-US" dirty="0"/>
              <a:t>Dad/Mom, you need to aim your child toward heaven (Psa. 127:4; Matt. 7:14)</a:t>
            </a:r>
          </a:p>
        </p:txBody>
      </p:sp>
      <p:pic>
        <p:nvPicPr>
          <p:cNvPr id="7" name="Picture 6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ADB96581-EAAE-3F6D-A063-769CC70468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7" t="32609" r="6657" b="47971"/>
          <a:stretch/>
        </p:blipFill>
        <p:spPr>
          <a:xfrm>
            <a:off x="765312" y="2236304"/>
            <a:ext cx="10614991" cy="1331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55962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8DAFE87-9757-950A-510A-9D65788395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To reach our destination, we must set the most important unmovably as the most important (Phil. 1:21; 3:8, 13)</a:t>
            </a:r>
          </a:p>
          <a:p>
            <a:r>
              <a:rPr lang="en-US" dirty="0"/>
              <a:t>Dad/Mom, your kids need to know what is most important and unyielding in your house – the church, righteousness, Sundays, etc. (Matt. 6:33; Acts 20:7)</a:t>
            </a:r>
          </a:p>
        </p:txBody>
      </p:sp>
      <p:pic>
        <p:nvPicPr>
          <p:cNvPr id="4" name="Picture 3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B0E112C1-DA31-49A3-74F2-F76A18FD4A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3" t="32483" r="6091" b="46956"/>
          <a:stretch/>
        </p:blipFill>
        <p:spPr>
          <a:xfrm>
            <a:off x="778213" y="2227634"/>
            <a:ext cx="10671242" cy="141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97278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8DAFE87-9757-950A-510A-9D65788395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To keep priorities consistently, there must be rules that set well-defined boundaries of (1) what is allowed and (2) what is not allowed (Phil. 1:9-11; 3:16)</a:t>
            </a:r>
          </a:p>
          <a:p>
            <a:r>
              <a:rPr lang="en-US" dirty="0"/>
              <a:t>Dad/Mom, your kids need to know the difference between right and wrong, and to have rules that keep them on the right path (Deut. 6:4-9, 17-25)</a:t>
            </a:r>
          </a:p>
        </p:txBody>
      </p:sp>
      <p:pic>
        <p:nvPicPr>
          <p:cNvPr id="5" name="Picture 4" descr="A blue screen with white text&#10;&#10;Description automatically generated">
            <a:extLst>
              <a:ext uri="{FF2B5EF4-FFF2-40B4-BE49-F238E27FC236}">
                <a16:creationId xmlns:a16="http://schemas.microsoft.com/office/drawing/2014/main" id="{8F1B9CB7-E680-6623-D6A9-B280A775B57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2" t="32766" r="6889" b="48085"/>
          <a:stretch/>
        </p:blipFill>
        <p:spPr>
          <a:xfrm>
            <a:off x="787940" y="2247088"/>
            <a:ext cx="10564239" cy="131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91443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8DAFE87-9757-950A-510A-9D65788395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a Christian, growth never stops – there is always more to learn and more to apply to daily living (Phil. 1:27; 2:3-8, 12)</a:t>
            </a:r>
          </a:p>
          <a:p>
            <a:r>
              <a:rPr lang="en-US" dirty="0"/>
              <a:t>Dad/Mom, your kids need continual training in key lessons for life (Eph. 6:1-4; cf. Gal. 6:10; Phil. 1:12; 2:3-8, 14; 4:11-13)</a:t>
            </a:r>
          </a:p>
        </p:txBody>
      </p:sp>
      <p:pic>
        <p:nvPicPr>
          <p:cNvPr id="4" name="Picture 3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84AD75F1-02D6-C331-9BAE-6985820692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3" t="32624" r="6411" b="46957"/>
          <a:stretch/>
        </p:blipFill>
        <p:spPr>
          <a:xfrm>
            <a:off x="729574" y="2237362"/>
            <a:ext cx="10680971" cy="140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81631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8DAFE87-9757-950A-510A-9D65788395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When boundaries are crossed and commandments broken, there are consequences and changes must be made (Phil. 4:2-3)</a:t>
            </a:r>
          </a:p>
          <a:p>
            <a:r>
              <a:rPr lang="en-US" dirty="0"/>
              <a:t>Dad/Mom, your kids need to know that actions have consequences, and they need you to correct and discipline when rules have been broken (2 Tim. 3:16; Prov. 13:24; 19:18; 23:13-14; 29:15)</a:t>
            </a:r>
          </a:p>
        </p:txBody>
      </p:sp>
      <p:pic>
        <p:nvPicPr>
          <p:cNvPr id="5" name="Picture 4" descr="A blue background with white text&#10;&#10;Description automatically generated">
            <a:extLst>
              <a:ext uri="{FF2B5EF4-FFF2-40B4-BE49-F238E27FC236}">
                <a16:creationId xmlns:a16="http://schemas.microsoft.com/office/drawing/2014/main" id="{59334F71-DAAA-6069-FB88-D15FD54108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3" t="32483" r="6489" b="46956"/>
          <a:stretch/>
        </p:blipFill>
        <p:spPr>
          <a:xfrm>
            <a:off x="778213" y="2227634"/>
            <a:ext cx="10622604" cy="1410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67577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8DAFE87-9757-950A-510A-9D65788395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God adds Christians to His church to give them a place of fellowship, mutual edification, accountability and fellow workers (Phil. 1:5-8, 14; 2:20, 29; 4:1, 9)</a:t>
            </a:r>
          </a:p>
          <a:p>
            <a:r>
              <a:rPr lang="en-US" dirty="0"/>
              <a:t>Dad/Mom, your kids need genuine, meaningful connections to members of the church of all ages (1 Tim. 5:1-2; Tit. 2:1-8)</a:t>
            </a:r>
          </a:p>
        </p:txBody>
      </p:sp>
      <p:pic>
        <p:nvPicPr>
          <p:cNvPr id="4" name="Picture 3" descr="A blue screen with a red and white text&#10;&#10;Description automatically generated">
            <a:extLst>
              <a:ext uri="{FF2B5EF4-FFF2-40B4-BE49-F238E27FC236}">
                <a16:creationId xmlns:a16="http://schemas.microsoft.com/office/drawing/2014/main" id="{4F410230-F533-7CA0-1489-D5C036B580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4" t="32624" r="6888" b="46957"/>
          <a:stretch/>
        </p:blipFill>
        <p:spPr>
          <a:xfrm>
            <a:off x="749030" y="2237362"/>
            <a:ext cx="10603149" cy="140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7132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blue and green sign with white text&#10;&#10;Description automatically generated">
            <a:extLst>
              <a:ext uri="{FF2B5EF4-FFF2-40B4-BE49-F238E27FC236}">
                <a16:creationId xmlns:a16="http://schemas.microsoft.com/office/drawing/2014/main" id="{4FE6B47A-B438-F480-DE25-0F52B248EF2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8" t="30354" r="6648"/>
          <a:stretch/>
        </p:blipFill>
        <p:spPr>
          <a:xfrm>
            <a:off x="2393003" y="2081718"/>
            <a:ext cx="8988359" cy="4776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853109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491</Words>
  <Application>Microsoft Office PowerPoint</Application>
  <PresentationFormat>Widescreen</PresentationFormat>
  <Paragraphs>22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Sproule</dc:creator>
  <cp:lastModifiedBy>David Sproule</cp:lastModifiedBy>
  <cp:revision>2</cp:revision>
  <dcterms:created xsi:type="dcterms:W3CDTF">2024-02-08T20:05:15Z</dcterms:created>
  <dcterms:modified xsi:type="dcterms:W3CDTF">2024-02-11T13:36:29Z</dcterms:modified>
</cp:coreProperties>
</file>