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1777" r:id="rId3"/>
    <p:sldId id="2071" r:id="rId4"/>
    <p:sldId id="2084" r:id="rId5"/>
    <p:sldId id="2085" r:id="rId6"/>
    <p:sldId id="2087" r:id="rId7"/>
    <p:sldId id="2086" r:id="rId8"/>
    <p:sldId id="2088" r:id="rId9"/>
    <p:sldId id="2063" r:id="rId10"/>
    <p:sldId id="2090" r:id="rId11"/>
    <p:sldId id="2091" r:id="rId12"/>
    <p:sldId id="2070" r:id="rId13"/>
    <p:sldId id="2099" r:id="rId14"/>
    <p:sldId id="2038" r:id="rId15"/>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EB2"/>
    <a:srgbClr val="FADDCA"/>
    <a:srgbClr val="F9E6CB"/>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58" autoAdjust="0"/>
    <p:restoredTop sz="93447" autoAdjust="0"/>
  </p:normalViewPr>
  <p:slideViewPr>
    <p:cSldViewPr snapToGrid="0">
      <p:cViewPr varScale="1">
        <p:scale>
          <a:sx n="103" d="100"/>
          <a:sy n="103" d="100"/>
        </p:scale>
        <p:origin x="828" y="114"/>
      </p:cViewPr>
      <p:guideLst>
        <p:guide orient="horz" pos="2184"/>
        <p:guide pos="3840"/>
      </p:guideLst>
    </p:cSldViewPr>
  </p:slideViewPr>
  <p:outlineViewPr>
    <p:cViewPr>
      <p:scale>
        <a:sx n="33" d="100"/>
        <a:sy n="33" d="100"/>
      </p:scale>
      <p:origin x="0" y="-96"/>
    </p:cViewPr>
  </p:outlineViewPr>
  <p:notesTextViewPr>
    <p:cViewPr>
      <p:scale>
        <a:sx n="75" d="100"/>
        <a:sy n="75" d="100"/>
      </p:scale>
      <p:origin x="0" y="0"/>
    </p:cViewPr>
  </p:notesTextViewPr>
  <p:sorterViewPr>
    <p:cViewPr varScale="1">
      <p:scale>
        <a:sx n="100" d="100"/>
        <a:sy n="100" d="100"/>
      </p:scale>
      <p:origin x="0" y="-154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9575" y="698500"/>
            <a:ext cx="6205538" cy="349091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4"/>
            <a:ext cx="5618480" cy="4189095"/>
          </a:xfrm>
          <a:prstGeom prst="rect">
            <a:avLst/>
          </a:prstGeom>
          <a:noFill/>
          <a:ln>
            <a:noFill/>
          </a:ln>
        </p:spPr>
        <p:txBody>
          <a:bodyPr spcFirstLastPara="1" wrap="square" lIns="93290" tIns="93290" rIns="93290" bIns="93290"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96065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9160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8489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3922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5"/>
            <a:ext cx="5618480" cy="4189095"/>
          </a:xfrm>
          <a:prstGeom prst="rect">
            <a:avLst/>
          </a:prstGeom>
        </p:spPr>
        <p:txBody>
          <a:bodyPr spcFirstLastPara="1" wrap="square" lIns="93281" tIns="93281" rIns="93281" bIns="93281"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150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5    17  The woman answered and said, "I have no husband." Jesus said to her, "You have well said, 'I have no husband,'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18  for you have had five husbands, and the one whom you now have is not your husband; in that you spoke truly."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19  The woman said to Him, "Sir, I perceive that You are a prophet.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20  Our fathers worshiped on this mountain, and you Jews say that in Jerusalem is the place where one ought to worship." </a:t>
            </a:r>
          </a:p>
          <a:p>
            <a:pPr algn="just"/>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21  Jesus said to her, "Woman, believe Me, the hour is coming when you will neither on this mountain, nor in Jerusalem, worship the Father. Therefore, when He came into the world, He said: "Sacrifice and offering you did not desire, but a body You have prepared for Me.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6  In burnt offerings and sacrifices for sin You had no pleasure.”</a:t>
            </a:r>
          </a:p>
          <a:p>
            <a:pPr algn="just">
              <a:spcAft>
                <a:spcPts val="1783"/>
              </a:spcAft>
            </a:pPr>
            <a:r>
              <a:rPr lang="en-US" b="1" dirty="0">
                <a:solidFill>
                  <a:schemeClr val="bg1"/>
                </a:solidFill>
                <a:latin typeface="Calibri" panose="020F0502020204030204" pitchFamily="34" charset="0"/>
                <a:ea typeface="Calibri" panose="020F0502020204030204" pitchFamily="34" charset="0"/>
                <a:cs typeface="Calibri" panose="020F0502020204030204" pitchFamily="34" charset="0"/>
              </a:rPr>
              <a:t>  7  The I said, “Behold, I have come—in the volume of the book it is written of me—to do Your will, O God.”</a:t>
            </a: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4189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2204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864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1606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3115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0812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40532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09575" y="698500"/>
            <a:ext cx="6203950" cy="349091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468944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156784" y="-168967"/>
            <a:ext cx="11878432" cy="2108493"/>
          </a:xfrm>
          <a:prstGeom prst="rect">
            <a:avLst/>
          </a:prstGeom>
          <a:noFill/>
          <a:ln>
            <a:noFill/>
          </a:ln>
        </p:spPr>
        <p:txBody>
          <a:bodyPr spcFirstLastPara="1" wrap="square" lIns="91425" tIns="45700" rIns="91425" bIns="45700" anchor="ctr" anchorCtr="0">
            <a:noAutofit/>
          </a:bodyPr>
          <a:lstStyle/>
          <a:p>
            <a:pPr marR="0" rtl="0"/>
            <a:r>
              <a:rPr lang="en-US" sz="5400" b="1" dirty="0">
                <a:solidFill>
                  <a:srgbClr val="FFFF00"/>
                </a:solidFill>
              </a:rPr>
              <a:t>Worshiping God in the Wrong Way</a:t>
            </a:r>
            <a:endParaRPr sz="4800" dirty="0">
              <a:solidFill>
                <a:srgbClr val="FFFF00"/>
              </a:solidFill>
            </a:endParaRPr>
          </a:p>
        </p:txBody>
      </p:sp>
      <p:sp>
        <p:nvSpPr>
          <p:cNvPr id="81" name="Google Shape;81;p13"/>
          <p:cNvSpPr txBox="1">
            <a:spLocks noGrp="1"/>
          </p:cNvSpPr>
          <p:nvPr>
            <p:ph type="subTitle" idx="1"/>
          </p:nvPr>
        </p:nvSpPr>
        <p:spPr>
          <a:xfrm>
            <a:off x="7065819" y="6113695"/>
            <a:ext cx="4891458"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dirty="0"/>
              <a:t>John 4:17-21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016210"/>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God’s plain instructions to King Saul, you can understand God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King Saul’s responded immediately</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As God promised, Amalek was destroyed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Saul obeyed 99% of what God commanded</a:t>
            </a:r>
          </a:p>
          <a:p>
            <a:pPr marL="285750" indent="-285750" algn="just">
              <a:spcAft>
                <a:spcPts val="1200"/>
              </a:spcAft>
              <a:buClr>
                <a:schemeClr val="bg1"/>
              </a:buClr>
              <a:buFont typeface="Arial" panose="020B0604020202020204" pitchFamily="34" charset="0"/>
              <a:buChar char="•"/>
            </a:pPr>
            <a:r>
              <a:rPr lang="en-US" sz="3000" b="1" dirty="0">
                <a:solidFill>
                  <a:srgbClr val="FFFF00"/>
                </a:solidFill>
                <a:latin typeface="Calibri" panose="020F0502020204030204" pitchFamily="34" charset="0"/>
                <a:ea typeface="Calibri" panose="020F0502020204030204" pitchFamily="34" charset="0"/>
                <a:cs typeface="Calibri" panose="020F0502020204030204" pitchFamily="34" charset="0"/>
              </a:rPr>
              <a:t> The 1% cost Saul his kingdom</a:t>
            </a:r>
            <a:endPar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Google Shape;86;p14">
            <a:extLst>
              <a:ext uri="{FF2B5EF4-FFF2-40B4-BE49-F238E27FC236}">
                <a16:creationId xmlns:a16="http://schemas.microsoft.com/office/drawing/2014/main" id="{E450703B-54A2-E134-15B1-24775270BDEB}"/>
              </a:ext>
            </a:extLst>
          </p:cNvPr>
          <p:cNvSpPr txBox="1">
            <a:spLocks/>
          </p:cNvSpPr>
          <p:nvPr/>
        </p:nvSpPr>
        <p:spPr>
          <a:xfrm>
            <a:off x="2518216" y="764089"/>
            <a:ext cx="9247539" cy="576470"/>
          </a:xfrm>
          <a:prstGeom prst="rect">
            <a:avLst/>
          </a:prstGeom>
          <a:noFill/>
          <a:ln>
            <a:noFill/>
          </a:ln>
        </p:spPr>
        <p:txBody>
          <a:bodyPr spcFirstLastPara="1" wrap="square" lIns="91425"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4400"/>
              <a:buFont typeface="Cambria"/>
              <a:buNone/>
              <a:defRPr sz="4400" b="1" i="0" u="none" strike="noStrike" cap="none">
                <a:solidFill>
                  <a:schemeClr val="lt1"/>
                </a:solidFill>
                <a:latin typeface="Cambria"/>
                <a:ea typeface="Cambria"/>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Immediate Present</a:t>
            </a:r>
            <a:b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b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Answers Tonight’s Question</a:t>
            </a:r>
          </a:p>
        </p:txBody>
      </p:sp>
      <p:sp>
        <p:nvSpPr>
          <p:cNvPr id="6" name="TextBox 5">
            <a:extLst>
              <a:ext uri="{FF2B5EF4-FFF2-40B4-BE49-F238E27FC236}">
                <a16:creationId xmlns:a16="http://schemas.microsoft.com/office/drawing/2014/main" id="{185670E7-AC88-BD08-6851-0C63C9DD2402}"/>
              </a:ext>
            </a:extLst>
          </p:cNvPr>
          <p:cNvSpPr txBox="1"/>
          <p:nvPr/>
        </p:nvSpPr>
        <p:spPr>
          <a:xfrm>
            <a:off x="1245870" y="4652010"/>
            <a:ext cx="9441180" cy="1938992"/>
          </a:xfrm>
          <a:prstGeom prst="rect">
            <a:avLst/>
          </a:prstGeom>
          <a:noFill/>
        </p:spPr>
        <p:txBody>
          <a:bodyPr wrap="square" rtlCol="0">
            <a:spAutoFit/>
          </a:bodyPr>
          <a:lstStyle/>
          <a:p>
            <a:pPr algn="just"/>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10 Now the word of the LORD came to Samuel, saying,</a:t>
            </a:r>
          </a:p>
          <a:p>
            <a:pPr algn="just"/>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11 "I greatly regret that I have set up Saul as king, for he has turned back from following Me, and has not performed My commandments." And it grieved Samuel, and he cried out to the LORD all night.</a:t>
            </a:r>
          </a:p>
          <a:p>
            <a:pPr algn="just"/>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 Sam. 15:10-11</a:t>
            </a:r>
          </a:p>
        </p:txBody>
      </p:sp>
    </p:spTree>
    <p:extLst>
      <p:ext uri="{BB962C8B-B14F-4D97-AF65-F5344CB8AC3E}">
        <p14:creationId xmlns:p14="http://schemas.microsoft.com/office/powerpoint/2010/main" val="777290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2785378"/>
          </a:xfrm>
          <a:prstGeom prst="rect">
            <a:avLst/>
          </a:prstGeom>
          <a:noFill/>
        </p:spPr>
        <p:txBody>
          <a:bodyPr wrap="square" rtlCol="0">
            <a:spAutoFit/>
          </a:bodyPr>
          <a:lstStyle/>
          <a:p>
            <a:pPr marL="285750" indent="-285750" algn="just">
              <a:spcAft>
                <a:spcPts val="6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God’s plain instructions to King Saul, you can understand God</a:t>
            </a:r>
          </a:p>
          <a:p>
            <a:pPr marL="285750" indent="-285750" algn="just">
              <a:spcAft>
                <a:spcPts val="6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King Saul’s responded immediately</a:t>
            </a:r>
          </a:p>
          <a:p>
            <a:pPr marL="285750" indent="-285750" algn="just">
              <a:spcAft>
                <a:spcPts val="6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As God promised, Amalek was destroyed</a:t>
            </a:r>
          </a:p>
          <a:p>
            <a:pPr marL="285750" indent="-285750" algn="just">
              <a:spcAft>
                <a:spcPts val="6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Saul obeyed 99% of what God commanded</a:t>
            </a:r>
          </a:p>
          <a:p>
            <a:pPr marL="285750" indent="-285750" algn="just">
              <a:spcAft>
                <a:spcPts val="6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The 1% cost Saul his kingdom</a:t>
            </a:r>
          </a:p>
          <a:p>
            <a:pPr marL="285750" indent="-285750" algn="just">
              <a:spcAft>
                <a:spcPts val="6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3000" b="1" dirty="0">
                <a:solidFill>
                  <a:srgbClr val="FFFF00"/>
                </a:solidFill>
                <a:latin typeface="Calibri" panose="020F0502020204030204" pitchFamily="34" charset="0"/>
                <a:ea typeface="Calibri" panose="020F0502020204030204" pitchFamily="34" charset="0"/>
                <a:cs typeface="Calibri" panose="020F0502020204030204" pitchFamily="34" charset="0"/>
              </a:rPr>
              <a:t>Saul thought he had obeyed God</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5" name="Google Shape;86;p14">
            <a:extLst>
              <a:ext uri="{FF2B5EF4-FFF2-40B4-BE49-F238E27FC236}">
                <a16:creationId xmlns:a16="http://schemas.microsoft.com/office/drawing/2014/main" id="{E450703B-54A2-E134-15B1-24775270BDEB}"/>
              </a:ext>
            </a:extLst>
          </p:cNvPr>
          <p:cNvSpPr txBox="1">
            <a:spLocks/>
          </p:cNvSpPr>
          <p:nvPr/>
        </p:nvSpPr>
        <p:spPr>
          <a:xfrm>
            <a:off x="2518216" y="764089"/>
            <a:ext cx="9247539" cy="576470"/>
          </a:xfrm>
          <a:prstGeom prst="rect">
            <a:avLst/>
          </a:prstGeom>
          <a:noFill/>
          <a:ln>
            <a:noFill/>
          </a:ln>
        </p:spPr>
        <p:txBody>
          <a:bodyPr spcFirstLastPara="1" wrap="square" lIns="91425"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4400"/>
              <a:buFont typeface="Cambria"/>
              <a:buNone/>
              <a:defRPr sz="4400" b="1" i="0" u="none" strike="noStrike" cap="none">
                <a:solidFill>
                  <a:schemeClr val="lt1"/>
                </a:solidFill>
                <a:latin typeface="Cambria"/>
                <a:ea typeface="Cambria"/>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Immediate Present</a:t>
            </a:r>
            <a:b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b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Answers Tonight’s Question</a:t>
            </a:r>
          </a:p>
        </p:txBody>
      </p:sp>
      <p:sp>
        <p:nvSpPr>
          <p:cNvPr id="2" name="TextBox 1">
            <a:extLst>
              <a:ext uri="{FF2B5EF4-FFF2-40B4-BE49-F238E27FC236}">
                <a16:creationId xmlns:a16="http://schemas.microsoft.com/office/drawing/2014/main" id="{EFBD840F-3216-926C-EAB2-3C2ED80827B2}"/>
              </a:ext>
            </a:extLst>
          </p:cNvPr>
          <p:cNvSpPr txBox="1"/>
          <p:nvPr/>
        </p:nvSpPr>
        <p:spPr>
          <a:xfrm>
            <a:off x="1245870" y="4834890"/>
            <a:ext cx="9441180" cy="1200329"/>
          </a:xfrm>
          <a:prstGeom prst="rect">
            <a:avLst/>
          </a:prstGeom>
          <a:noFill/>
        </p:spPr>
        <p:txBody>
          <a:bodyPr wrap="square" rtlCol="0">
            <a:spAutoFit/>
          </a:bodyPr>
          <a:lstStyle/>
          <a:p>
            <a:pPr algn="just"/>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13 Then Samuel went to Saul, and Saul said to him, "Blessed are you of the LORD! I have performed the commandment of the LORD."</a:t>
            </a:r>
          </a:p>
          <a:p>
            <a:pPr algn="just"/>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 Sam. 15:13-14</a:t>
            </a:r>
          </a:p>
        </p:txBody>
      </p:sp>
    </p:spTree>
    <p:extLst>
      <p:ext uri="{BB962C8B-B14F-4D97-AF65-F5344CB8AC3E}">
        <p14:creationId xmlns:p14="http://schemas.microsoft.com/office/powerpoint/2010/main" val="1939390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231654"/>
          </a:xfrm>
          <a:prstGeom prst="rect">
            <a:avLst/>
          </a:prstGeom>
          <a:noFill/>
        </p:spPr>
        <p:txBody>
          <a:bodyPr wrap="square" rtlCol="0">
            <a:spAutoFit/>
          </a:bodyPr>
          <a:lstStyle/>
          <a:p>
            <a:pPr marL="285750" indent="-285750" algn="just">
              <a:spcAft>
                <a:spcPts val="6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God’s plain instructions to King Saul, you can understand God</a:t>
            </a:r>
          </a:p>
          <a:p>
            <a:pPr marL="285750" indent="-285750" algn="just">
              <a:spcAft>
                <a:spcPts val="6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King Saul’s responded immediately</a:t>
            </a:r>
          </a:p>
          <a:p>
            <a:pPr marL="285750" indent="-285750" algn="just">
              <a:spcAft>
                <a:spcPts val="6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As God promised, Amalek was destroyed</a:t>
            </a:r>
          </a:p>
          <a:p>
            <a:pPr marL="285750" indent="-285750" algn="just">
              <a:spcAft>
                <a:spcPts val="6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Saul obeyed 99% of what God commanded</a:t>
            </a:r>
          </a:p>
          <a:p>
            <a:pPr marL="285750" indent="-285750" algn="just">
              <a:spcAft>
                <a:spcPts val="6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The 1% cost Saul his kingdom</a:t>
            </a:r>
          </a:p>
          <a:p>
            <a:pPr marL="285750" indent="-285750" algn="just">
              <a:spcAft>
                <a:spcPts val="600"/>
              </a:spcAft>
              <a:buClr>
                <a:schemeClr val="bg1"/>
              </a:buClr>
              <a:buFont typeface="Arial" panose="020B0604020202020204" pitchFamily="34" charset="0"/>
              <a:buChar char="•"/>
            </a:pPr>
            <a:r>
              <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Saul thought he had obeyed God</a:t>
            </a:r>
          </a:p>
          <a:p>
            <a:pPr marL="285750" indent="-285750" algn="just">
              <a:spcAft>
                <a:spcPts val="1200"/>
              </a:spcAft>
              <a:buClr>
                <a:schemeClr val="bg1"/>
              </a:buClr>
              <a:buFont typeface="Arial" panose="020B0604020202020204" pitchFamily="34" charset="0"/>
              <a:buChar char="•"/>
            </a:pPr>
            <a:r>
              <a:rPr lang="en-US" sz="3000" b="1" dirty="0">
                <a:solidFill>
                  <a:srgbClr val="FFFF00"/>
                </a:solidFill>
                <a:latin typeface="Calibri" panose="020F0502020204030204" pitchFamily="34" charset="0"/>
                <a:ea typeface="Calibri" panose="020F0502020204030204" pitchFamily="34" charset="0"/>
                <a:cs typeface="Calibri" panose="020F0502020204030204" pitchFamily="34" charset="0"/>
              </a:rPr>
              <a:t> What about those sheep &amp; the man you spared</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5" name="Google Shape;86;p14">
            <a:extLst>
              <a:ext uri="{FF2B5EF4-FFF2-40B4-BE49-F238E27FC236}">
                <a16:creationId xmlns:a16="http://schemas.microsoft.com/office/drawing/2014/main" id="{E450703B-54A2-E134-15B1-24775270BDEB}"/>
              </a:ext>
            </a:extLst>
          </p:cNvPr>
          <p:cNvSpPr txBox="1">
            <a:spLocks/>
          </p:cNvSpPr>
          <p:nvPr/>
        </p:nvSpPr>
        <p:spPr>
          <a:xfrm>
            <a:off x="2518216" y="764089"/>
            <a:ext cx="9247539" cy="576470"/>
          </a:xfrm>
          <a:prstGeom prst="rect">
            <a:avLst/>
          </a:prstGeom>
          <a:noFill/>
          <a:ln>
            <a:noFill/>
          </a:ln>
        </p:spPr>
        <p:txBody>
          <a:bodyPr spcFirstLastPara="1" wrap="square" lIns="91425"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4400"/>
              <a:buFont typeface="Cambria"/>
              <a:buNone/>
              <a:defRPr sz="4400" b="1" i="0" u="none" strike="noStrike" cap="none">
                <a:solidFill>
                  <a:schemeClr val="lt1"/>
                </a:solidFill>
                <a:latin typeface="Cambria"/>
                <a:ea typeface="Cambria"/>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Immediate Present</a:t>
            </a:r>
            <a:b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b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Answers Tonight’s Question</a:t>
            </a:r>
          </a:p>
        </p:txBody>
      </p:sp>
      <p:sp>
        <p:nvSpPr>
          <p:cNvPr id="2" name="TextBox 1">
            <a:extLst>
              <a:ext uri="{FF2B5EF4-FFF2-40B4-BE49-F238E27FC236}">
                <a16:creationId xmlns:a16="http://schemas.microsoft.com/office/drawing/2014/main" id="{EFBD840F-3216-926C-EAB2-3C2ED80827B2}"/>
              </a:ext>
            </a:extLst>
          </p:cNvPr>
          <p:cNvSpPr txBox="1"/>
          <p:nvPr/>
        </p:nvSpPr>
        <p:spPr>
          <a:xfrm>
            <a:off x="1245870" y="4834890"/>
            <a:ext cx="9441180" cy="1569660"/>
          </a:xfrm>
          <a:prstGeom prst="rect">
            <a:avLst/>
          </a:prstGeom>
          <a:noFill/>
        </p:spPr>
        <p:txBody>
          <a:bodyPr wrap="square" rtlCol="0">
            <a:spAutoFit/>
          </a:bodyPr>
          <a:lstStyle/>
          <a:p>
            <a:pPr algn="just"/>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13 Then Samuel went to Saul, and Saul said to him, "Blessed are you of the LORD! I have performed the commandment of the LORD."</a:t>
            </a:r>
          </a:p>
          <a:p>
            <a:pPr algn="just"/>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14 But Samuel said, "What then is this bleating of the sheep in my ears, and the lowing of the oxen which I hear?“        	1 Sam. 15:13-14</a:t>
            </a:r>
          </a:p>
        </p:txBody>
      </p:sp>
    </p:spTree>
    <p:extLst>
      <p:ext uri="{BB962C8B-B14F-4D97-AF65-F5344CB8AC3E}">
        <p14:creationId xmlns:p14="http://schemas.microsoft.com/office/powerpoint/2010/main" val="2759689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Lessons To Be Learned By Us</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4278094"/>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God’s will is sovereign</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God determines acceptable service and worship</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Human wisdom means NOTHING</a:t>
            </a:r>
          </a:p>
          <a:p>
            <a:pPr marL="285750" lvl="1"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We are individually responsible for what we bring to God</a:t>
            </a:r>
          </a:p>
          <a:p>
            <a:pPr marL="285750" lvl="1"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It is so easy to be deceived</a:t>
            </a:r>
          </a:p>
          <a:p>
            <a:pPr marL="285750" lvl="1"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Sincerity cannot change His will</a:t>
            </a:r>
          </a:p>
          <a:p>
            <a:pPr marL="285750" lvl="1"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Unauthorized worship is like sorcery</a:t>
            </a:r>
            <a:endPar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45188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God is Good &amp; Just—Serve Him</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4193456"/>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a:p>
            <a:pPr lvl="3" defTabSz="457200">
              <a:spcAft>
                <a:spcPts val="900"/>
              </a:spcAft>
              <a:buClr>
                <a:schemeClr val="bg1"/>
              </a:buClr>
              <a:tabLst>
                <a:tab pos="457200" algn="l"/>
              </a:tabLst>
            </a:pPr>
            <a:r>
              <a:rPr lang="en-US" sz="3200" b="1" i="1" dirty="0">
                <a:solidFill>
                  <a:srgbClr val="FFFF00"/>
                </a:solidFill>
                <a:latin typeface="Calibri" panose="020F0502020204030204" pitchFamily="34" charset="0"/>
              </a:rPr>
              <a:t>  When You Do These, He Adds You to His Flock, His Church</a:t>
            </a:r>
          </a:p>
          <a:p>
            <a:pPr lvl="3" defTabSz="457200">
              <a:spcAft>
                <a:spcPts val="900"/>
              </a:spcAft>
              <a:buClr>
                <a:schemeClr val="bg1"/>
              </a:buClr>
              <a:tabLst>
                <a:tab pos="457200" algn="l"/>
              </a:tabLst>
            </a:pPr>
            <a:endParaRPr lang="en-US" sz="1100" b="1" i="1" dirty="0">
              <a:solidFill>
                <a:schemeClr val="bg1"/>
              </a:solidFill>
              <a:latin typeface="Calibri" panose="020F0502020204030204" pitchFamily="34" charset="0"/>
            </a:endParaRPr>
          </a:p>
          <a:p>
            <a:pPr marL="457200" lvl="3" indent="-457200"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As a Christian, Live Faithfully Until You Die		   Rev. 2:10</a:t>
            </a:r>
            <a:endParaRPr lang="en-US" sz="2800" b="1" i="0" u="none" strike="noStrike" baseline="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565866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391182" y="730840"/>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Text—John 4:17-21</a:t>
            </a:r>
          </a:p>
        </p:txBody>
      </p:sp>
      <p:sp>
        <p:nvSpPr>
          <p:cNvPr id="2" name="TextBox 1">
            <a:extLst>
              <a:ext uri="{FF2B5EF4-FFF2-40B4-BE49-F238E27FC236}">
                <a16:creationId xmlns:a16="http://schemas.microsoft.com/office/drawing/2014/main" id="{D14D9CD3-462A-A277-765F-E9383995E7D8}"/>
              </a:ext>
            </a:extLst>
          </p:cNvPr>
          <p:cNvSpPr txBox="1"/>
          <p:nvPr/>
        </p:nvSpPr>
        <p:spPr>
          <a:xfrm>
            <a:off x="811529" y="1731521"/>
            <a:ext cx="10378441" cy="4401205"/>
          </a:xfrm>
          <a:prstGeom prst="rect">
            <a:avLst/>
          </a:prstGeom>
          <a:noFill/>
        </p:spPr>
        <p:txBody>
          <a:bodyPr wrap="square" rtlCol="0">
            <a:spAutoFit/>
          </a:bodyPr>
          <a:lstStyle/>
          <a:p>
            <a:pPr marR="0" algn="just" rtl="0"/>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28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17  The woman answered and said, "I have no husband." Jesus said to her, "You have well said, 'I have no husband,' </a:t>
            </a:r>
          </a:p>
          <a:p>
            <a:pPr marR="0" algn="just" rtl="0"/>
            <a:r>
              <a:rPr lang="en-US" sz="28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18  for you have had five husbands, and the one whom you now have is not your husband; in that you spoke truly." </a:t>
            </a:r>
          </a:p>
          <a:p>
            <a:pPr marR="0" algn="just" rtl="0"/>
            <a:r>
              <a:rPr lang="en-US" sz="28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19  The woman said to Him, "Sir, I perceive that You are a prophet. </a:t>
            </a:r>
          </a:p>
          <a:p>
            <a:pPr marR="0" algn="just" rtl="0"/>
            <a:r>
              <a:rPr lang="en-US" sz="28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20  Our fathers worshiped on this mountain, and you Jews say that in Jerusalem is the place where one ought to worship." </a:t>
            </a:r>
          </a:p>
          <a:p>
            <a:pPr marR="0" algn="just" rtl="0"/>
            <a:r>
              <a:rPr lang="en-US" sz="28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21  Jesus said to her, "Woman, believe Me, the hour is coming when you will neither on this mountain, nor in Jerusalem, worship the Father. </a:t>
            </a:r>
            <a:endPar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666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Popular Views of Worship</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693319"/>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There is no need to worship</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Worship is ritualistic</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Worship is unregulated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 truth about all of these will be revealed in ONE Bible story</a:t>
            </a:r>
          </a:p>
          <a:p>
            <a:pPr marL="285750" indent="-285750" algn="just">
              <a:spcAft>
                <a:spcPts val="1200"/>
              </a:spcAft>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 The story has distant background &amp; immediate background</a:t>
            </a:r>
          </a:p>
          <a:p>
            <a:pPr marL="285750" indent="-285750" algn="just">
              <a:spcAft>
                <a:spcPts val="1200"/>
              </a:spcAft>
              <a:buClr>
                <a:schemeClr val="bg1"/>
              </a:buClr>
              <a:buFont typeface="Arial" panose="020B0604020202020204" pitchFamily="34" charset="0"/>
              <a:buChar char="•"/>
            </a:pPr>
            <a:r>
              <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rPr>
              <a:t> It involves Saul, Agag and the Amalekites</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3900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Distant Background</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3046988"/>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Israel after the Red Sea but before Mt. Sinai</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They were attacked by the Amalekites—Exodus 17</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Victory was won by Moses uplifted hands</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God told Moses to write in a book the details (v. 14)</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That book existed for nearly 500 years, then the words fulfilled</a:t>
            </a: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1297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Immediate Background</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553998"/>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rgbClr val="FFFF00"/>
                </a:solidFill>
                <a:latin typeface="Calibri" panose="020F0502020204030204" pitchFamily="34" charset="0"/>
                <a:ea typeface="Calibri" panose="020F0502020204030204" pitchFamily="34" charset="0"/>
                <a:cs typeface="Calibri" panose="020F0502020204030204" pitchFamily="34" charset="0"/>
              </a:rPr>
              <a:t> God’s plain instructions to King Saul, you can understand God</a:t>
            </a:r>
          </a:p>
        </p:txBody>
      </p:sp>
      <p:sp>
        <p:nvSpPr>
          <p:cNvPr id="2" name="TextBox 1">
            <a:extLst>
              <a:ext uri="{FF2B5EF4-FFF2-40B4-BE49-F238E27FC236}">
                <a16:creationId xmlns:a16="http://schemas.microsoft.com/office/drawing/2014/main" id="{5B310414-77E9-26C2-5CF2-A85C4DC3381C}"/>
              </a:ext>
            </a:extLst>
          </p:cNvPr>
          <p:cNvSpPr txBox="1"/>
          <p:nvPr/>
        </p:nvSpPr>
        <p:spPr>
          <a:xfrm>
            <a:off x="1245870" y="2434590"/>
            <a:ext cx="9441180" cy="3647152"/>
          </a:xfrm>
          <a:prstGeom prst="rect">
            <a:avLst/>
          </a:prstGeom>
          <a:noFill/>
        </p:spPr>
        <p:txBody>
          <a:bodyPr wrap="square" rtlCol="0">
            <a:spAutoFit/>
          </a:bodyPr>
          <a:lstStyle/>
          <a:p>
            <a:pPr algn="just">
              <a:spcAft>
                <a:spcPts val="600"/>
              </a:spcAft>
            </a:pPr>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 Samuel also said to Saul, "The LORD sent me to anoint you king over His people, over Israel. Now therefore, heed the voice of the words of the LORD.</a:t>
            </a:r>
          </a:p>
          <a:p>
            <a:pPr algn="just">
              <a:spcAft>
                <a:spcPts val="600"/>
              </a:spcAft>
            </a:pPr>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2 "Thus says the LORD of hosts: 'I will punish Amalek for what he did to Israel, how he ambushed him on the way when he came up from Egypt.</a:t>
            </a:r>
          </a:p>
          <a:p>
            <a:pPr algn="just">
              <a:spcAft>
                <a:spcPts val="600"/>
              </a:spcAft>
            </a:pPr>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3 'Now go and attack Amalek, and utterly destroy all that they have, and do not spare them. But kill both man and woman, infant and nursing child, ox and sheep, camel and donkey.'"				</a:t>
            </a:r>
          </a:p>
          <a:p>
            <a:pPr algn="just">
              <a:spcAft>
                <a:spcPts val="600"/>
              </a:spcAft>
            </a:pPr>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 Sam. 15:1-3</a:t>
            </a:r>
            <a:endParaRPr lang="en-US" altLang="en-US" sz="5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08478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Immediate Background</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708698"/>
            <a:ext cx="10964350" cy="1785104"/>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God’s plain instructions to King Saul, you can understand God</a:t>
            </a:r>
          </a:p>
          <a:p>
            <a:pPr marL="285750" indent="-285750" algn="just">
              <a:spcAft>
                <a:spcPts val="1200"/>
              </a:spcAft>
              <a:buClr>
                <a:schemeClr val="bg1"/>
              </a:buClr>
              <a:buFont typeface="Arial" panose="020B0604020202020204" pitchFamily="34" charset="0"/>
              <a:buChar char="•"/>
            </a:pPr>
            <a:r>
              <a:rPr lang="en-US" sz="3000" b="1" dirty="0">
                <a:solidFill>
                  <a:srgbClr val="FFFF00"/>
                </a:solidFill>
                <a:latin typeface="Calibri" panose="020F0502020204030204" pitchFamily="34" charset="0"/>
                <a:ea typeface="Calibri" panose="020F0502020204030204" pitchFamily="34" charset="0"/>
                <a:cs typeface="Calibri" panose="020F0502020204030204" pitchFamily="34" charset="0"/>
              </a:rPr>
              <a:t> King Saul’s responded immediately</a:t>
            </a:r>
          </a:p>
          <a:p>
            <a:pPr algn="just">
              <a:spcAft>
                <a:spcPts val="1200"/>
              </a:spcAft>
              <a:buClr>
                <a:schemeClr val="bg1"/>
              </a:buCl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43081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18216" y="764089"/>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Immediate Background</a:t>
            </a:r>
          </a:p>
        </p:txBody>
      </p:sp>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1785104"/>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God’s plain instructions to King Saul, you can understand God</a:t>
            </a:r>
          </a:p>
          <a:p>
            <a:pPr marL="285750" indent="-285750" algn="just">
              <a:spcAft>
                <a:spcPts val="1200"/>
              </a:spcAft>
              <a:buClr>
                <a:schemeClr val="bg1"/>
              </a:buClr>
              <a:buFont typeface="Arial" panose="020B0604020202020204" pitchFamily="34" charset="0"/>
              <a:buChar char="•"/>
            </a:pPr>
            <a:r>
              <a:rPr lang="en-US" sz="3000" b="1" dirty="0">
                <a:solidFill>
                  <a:srgbClr val="FFFF00"/>
                </a:solidFill>
                <a:latin typeface="Calibri" panose="020F0502020204030204" pitchFamily="34" charset="0"/>
                <a:ea typeface="Calibri" panose="020F0502020204030204" pitchFamily="34" charset="0"/>
                <a:cs typeface="Calibri" panose="020F0502020204030204" pitchFamily="34" charset="0"/>
              </a:rPr>
              <a:t> King Saul’s responded immediately</a:t>
            </a:r>
          </a:p>
          <a:p>
            <a:pPr algn="just">
              <a:spcAft>
                <a:spcPts val="1200"/>
              </a:spcAft>
              <a:buClr>
                <a:schemeClr val="bg1"/>
              </a:buCl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a:t>
            </a:r>
            <a:endPar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03CC8D06-3683-941A-0480-29054A99A8E7}"/>
              </a:ext>
            </a:extLst>
          </p:cNvPr>
          <p:cNvSpPr txBox="1"/>
          <p:nvPr/>
        </p:nvSpPr>
        <p:spPr>
          <a:xfrm>
            <a:off x="1245870" y="3108960"/>
            <a:ext cx="9441180" cy="1723549"/>
          </a:xfrm>
          <a:prstGeom prst="rect">
            <a:avLst/>
          </a:prstGeom>
          <a:noFill/>
        </p:spPr>
        <p:txBody>
          <a:bodyPr wrap="square" rtlCol="0">
            <a:spAutoFit/>
          </a:bodyPr>
          <a:lstStyle/>
          <a:p>
            <a:pPr algn="just">
              <a:spcAft>
                <a:spcPts val="600"/>
              </a:spcAft>
            </a:pPr>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4 So Saul gathered the people together and numbered them in </a:t>
            </a:r>
            <a:r>
              <a:rPr lang="en-US" altLang="en-US" sz="2400" b="1" dirty="0" err="1">
                <a:solidFill>
                  <a:schemeClr val="bg1"/>
                </a:solidFill>
                <a:latin typeface="Calibri" panose="020F0502020204030204" pitchFamily="34" charset="0"/>
                <a:ea typeface="Calibri" panose="020F0502020204030204" pitchFamily="34" charset="0"/>
                <a:cs typeface="Calibri" panose="020F0502020204030204" pitchFamily="34" charset="0"/>
              </a:rPr>
              <a:t>Telaim</a:t>
            </a:r>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two hundred thousand foot soldiers and ten thousand men of Judah.</a:t>
            </a:r>
          </a:p>
          <a:p>
            <a:pPr algn="just">
              <a:spcAft>
                <a:spcPts val="600"/>
              </a:spcAft>
            </a:pPr>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5 And Saul came to a city of Amalek, and lay in wait in the valley.</a:t>
            </a:r>
          </a:p>
          <a:p>
            <a:pPr algn="just">
              <a:spcAft>
                <a:spcPts val="600"/>
              </a:spcAft>
            </a:pPr>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 Sam. 15:4-5</a:t>
            </a:r>
          </a:p>
        </p:txBody>
      </p:sp>
    </p:spTree>
    <p:extLst>
      <p:ext uri="{BB962C8B-B14F-4D97-AF65-F5344CB8AC3E}">
        <p14:creationId xmlns:p14="http://schemas.microsoft.com/office/powerpoint/2010/main" val="2884586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3" name="TextBox 2">
            <a:extLst>
              <a:ext uri="{FF2B5EF4-FFF2-40B4-BE49-F238E27FC236}">
                <a16:creationId xmlns:a16="http://schemas.microsoft.com/office/drawing/2014/main" id="{01643140-CBFD-D940-DF51-229A4650A6F5}"/>
              </a:ext>
            </a:extLst>
          </p:cNvPr>
          <p:cNvSpPr txBox="1"/>
          <p:nvPr/>
        </p:nvSpPr>
        <p:spPr>
          <a:xfrm>
            <a:off x="697230" y="1697268"/>
            <a:ext cx="10964350" cy="2431435"/>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God’s plain instructions to King Saul, you can understand God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King Saul’s responded immediately</a:t>
            </a:r>
          </a:p>
          <a:p>
            <a:pPr marL="285750" indent="-285750" algn="just">
              <a:spcAft>
                <a:spcPts val="1200"/>
              </a:spcAft>
              <a:buClr>
                <a:schemeClr val="bg1"/>
              </a:buClr>
              <a:buFont typeface="Arial" panose="020B0604020202020204" pitchFamily="34" charset="0"/>
              <a:buChar char="•"/>
            </a:pPr>
            <a:r>
              <a:rPr lang="en-US" sz="3000" b="1" dirty="0">
                <a:solidFill>
                  <a:srgbClr val="FFFF00"/>
                </a:solidFill>
                <a:latin typeface="Calibri" panose="020F0502020204030204" pitchFamily="34" charset="0"/>
                <a:ea typeface="Calibri" panose="020F0502020204030204" pitchFamily="34" charset="0"/>
                <a:cs typeface="Calibri" panose="020F0502020204030204" pitchFamily="34" charset="0"/>
              </a:rPr>
              <a:t> As God promised, Amalek was destroyed</a:t>
            </a:r>
          </a:p>
          <a:p>
            <a:pPr marL="285750" indent="-285750" algn="just">
              <a:spcAft>
                <a:spcPts val="1200"/>
              </a:spcAft>
              <a:buClr>
                <a:schemeClr val="bg1"/>
              </a:buClr>
              <a:buFont typeface="Arial" panose="020B0604020202020204" pitchFamily="34" charset="0"/>
              <a:buChar char="•"/>
            </a:pPr>
            <a:endParaRPr lang="en-US" sz="32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48FC1634-BAA9-0A8E-C3D4-409B93FDEBFE}"/>
              </a:ext>
            </a:extLst>
          </p:cNvPr>
          <p:cNvSpPr txBox="1"/>
          <p:nvPr/>
        </p:nvSpPr>
        <p:spPr>
          <a:xfrm>
            <a:off x="1245870" y="3611880"/>
            <a:ext cx="9441180" cy="1277273"/>
          </a:xfrm>
          <a:prstGeom prst="rect">
            <a:avLst/>
          </a:prstGeom>
          <a:noFill/>
        </p:spPr>
        <p:txBody>
          <a:bodyPr wrap="square" rtlCol="0">
            <a:spAutoFit/>
          </a:bodyPr>
          <a:lstStyle/>
          <a:p>
            <a:pPr algn="just">
              <a:spcAft>
                <a:spcPts val="600"/>
              </a:spcAft>
            </a:pPr>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7 And Saul attacked the Amalekites, from Havilah all the way to </a:t>
            </a:r>
            <a:r>
              <a:rPr lang="en-US" altLang="en-US" sz="2400" b="1" dirty="0" err="1">
                <a:solidFill>
                  <a:schemeClr val="bg1"/>
                </a:solidFill>
                <a:latin typeface="Calibri" panose="020F0502020204030204" pitchFamily="34" charset="0"/>
                <a:ea typeface="Calibri" panose="020F0502020204030204" pitchFamily="34" charset="0"/>
                <a:cs typeface="Calibri" panose="020F0502020204030204" pitchFamily="34" charset="0"/>
              </a:rPr>
              <a:t>Shur</a:t>
            </a:r>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which is east of Egypt.</a:t>
            </a:r>
          </a:p>
          <a:p>
            <a:pPr algn="just">
              <a:spcAft>
                <a:spcPts val="600"/>
              </a:spcAft>
            </a:pPr>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1 Sam. 15:7</a:t>
            </a:r>
          </a:p>
        </p:txBody>
      </p:sp>
      <p:sp>
        <p:nvSpPr>
          <p:cNvPr id="6" name="Google Shape;86;p14">
            <a:extLst>
              <a:ext uri="{FF2B5EF4-FFF2-40B4-BE49-F238E27FC236}">
                <a16:creationId xmlns:a16="http://schemas.microsoft.com/office/drawing/2014/main" id="{5CEAA0D2-360B-CF3D-C212-CE35B1922BBE}"/>
              </a:ext>
            </a:extLst>
          </p:cNvPr>
          <p:cNvSpPr txBox="1">
            <a:spLocks/>
          </p:cNvSpPr>
          <p:nvPr/>
        </p:nvSpPr>
        <p:spPr>
          <a:xfrm>
            <a:off x="2518216" y="764089"/>
            <a:ext cx="9247539" cy="576470"/>
          </a:xfrm>
          <a:prstGeom prst="rect">
            <a:avLst/>
          </a:prstGeom>
          <a:noFill/>
          <a:ln>
            <a:noFill/>
          </a:ln>
        </p:spPr>
        <p:txBody>
          <a:bodyPr spcFirstLastPara="1" wrap="square" lIns="91425"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4400"/>
              <a:buFont typeface="Cambria"/>
              <a:buNone/>
              <a:defRPr sz="4400" b="1" i="0" u="none" strike="noStrike" cap="none">
                <a:solidFill>
                  <a:schemeClr val="lt1"/>
                </a:solidFill>
                <a:latin typeface="Cambria"/>
                <a:ea typeface="Cambria"/>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The Immediate Background</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3821655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3" name="TextBox 2">
            <a:extLst>
              <a:ext uri="{FF2B5EF4-FFF2-40B4-BE49-F238E27FC236}">
                <a16:creationId xmlns:a16="http://schemas.microsoft.com/office/drawing/2014/main" id="{01643140-CBFD-D940-DF51-229A4650A6F5}"/>
              </a:ext>
            </a:extLst>
          </p:cNvPr>
          <p:cNvSpPr txBox="1"/>
          <p:nvPr/>
        </p:nvSpPr>
        <p:spPr>
          <a:xfrm>
            <a:off x="697230" y="1742988"/>
            <a:ext cx="10964350" cy="2400657"/>
          </a:xfrm>
          <a:prstGeom prst="rect">
            <a:avLst/>
          </a:prstGeom>
          <a:noFill/>
        </p:spPr>
        <p:txBody>
          <a:bodyPr wrap="square" rtlCol="0">
            <a:spAutoFit/>
          </a:bodyPr>
          <a:lstStyle/>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God’s plain instructions to King Saul, you can understand God</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King Saul’s responded immediately</a:t>
            </a:r>
          </a:p>
          <a:p>
            <a:pPr marL="285750" indent="-285750" algn="just">
              <a:spcAft>
                <a:spcPts val="12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ea typeface="Calibri" panose="020F0502020204030204" pitchFamily="34" charset="0"/>
                <a:cs typeface="Calibri" panose="020F0502020204030204" pitchFamily="34" charset="0"/>
              </a:rPr>
              <a:t> As God promised, Amalek was destroyed</a:t>
            </a:r>
            <a:endParaRPr lang="en-US" sz="3000" b="1" dirty="0">
              <a:solidFill>
                <a:srgbClr val="FFFF00"/>
              </a:solidFill>
              <a:latin typeface="Calibri" panose="020F0502020204030204" pitchFamily="34" charset="0"/>
              <a:ea typeface="Calibri" panose="020F0502020204030204" pitchFamily="34" charset="0"/>
              <a:cs typeface="Calibri" panose="020F0502020204030204" pitchFamily="34" charset="0"/>
            </a:endParaRPr>
          </a:p>
          <a:p>
            <a:pPr marL="285750" indent="-285750" algn="just">
              <a:spcAft>
                <a:spcPts val="1200"/>
              </a:spcAft>
              <a:buClr>
                <a:schemeClr val="bg1"/>
              </a:buClr>
              <a:buFont typeface="Arial" panose="020B0604020202020204" pitchFamily="34" charset="0"/>
              <a:buChar char="•"/>
            </a:pPr>
            <a:r>
              <a:rPr lang="en-US" sz="3000" b="1" dirty="0">
                <a:solidFill>
                  <a:srgbClr val="FFFF00"/>
                </a:solidFill>
                <a:latin typeface="Calibri" panose="020F0502020204030204" pitchFamily="34" charset="0"/>
                <a:ea typeface="Calibri" panose="020F0502020204030204" pitchFamily="34" charset="0"/>
                <a:cs typeface="Calibri" panose="020F0502020204030204" pitchFamily="34" charset="0"/>
              </a:rPr>
              <a:t> Saul obeyed 99% of what God commanded</a:t>
            </a:r>
            <a:endParaRPr lang="en-US" sz="32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Google Shape;86;p14">
            <a:extLst>
              <a:ext uri="{FF2B5EF4-FFF2-40B4-BE49-F238E27FC236}">
                <a16:creationId xmlns:a16="http://schemas.microsoft.com/office/drawing/2014/main" id="{864F5408-DA04-3AB4-5825-F3C10270F862}"/>
              </a:ext>
            </a:extLst>
          </p:cNvPr>
          <p:cNvSpPr txBox="1">
            <a:spLocks/>
          </p:cNvSpPr>
          <p:nvPr/>
        </p:nvSpPr>
        <p:spPr>
          <a:xfrm>
            <a:off x="2518216" y="764089"/>
            <a:ext cx="9247539" cy="576470"/>
          </a:xfrm>
          <a:prstGeom prst="rect">
            <a:avLst/>
          </a:prstGeom>
          <a:noFill/>
          <a:ln>
            <a:noFill/>
          </a:ln>
        </p:spPr>
        <p:txBody>
          <a:bodyPr spcFirstLastPara="1" wrap="square" lIns="91425" tIns="45700" rIns="91425" bIns="45700" anchor="ctr" anchorCtr="0"/>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4400"/>
              <a:buFont typeface="Cambria"/>
              <a:buNone/>
              <a:defRPr sz="4400" b="1" i="0" u="none" strike="noStrike" cap="none">
                <a:solidFill>
                  <a:schemeClr val="lt1"/>
                </a:solidFill>
                <a:latin typeface="Cambria"/>
                <a:ea typeface="Cambria"/>
                <a:cs typeface="Cambria"/>
                <a:sym typeface="Cambr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The Immediate Present</a:t>
            </a:r>
            <a:br>
              <a:rPr lang="en-US">
                <a:solidFill>
                  <a:srgbClr val="FFFF00"/>
                </a:solidFill>
                <a:latin typeface="Cambria" panose="02040503050406030204" pitchFamily="18" charset="0"/>
                <a:ea typeface="Cambria" panose="02040503050406030204" pitchFamily="18" charset="0"/>
                <a:cs typeface="Calibri" panose="020F0502020204030204" pitchFamily="34" charset="0"/>
              </a:rPr>
            </a:br>
            <a:r>
              <a:rPr lang="en-US">
                <a:solidFill>
                  <a:srgbClr val="FFFF00"/>
                </a:solidFill>
                <a:latin typeface="Cambria" panose="02040503050406030204" pitchFamily="18" charset="0"/>
                <a:ea typeface="Cambria" panose="02040503050406030204" pitchFamily="18" charset="0"/>
                <a:cs typeface="Calibri" panose="020F0502020204030204" pitchFamily="34" charset="0"/>
              </a:rPr>
              <a:t>Answers Tonight’s Question</a:t>
            </a:r>
            <a:endParaRPr lang="en-US" dirty="0">
              <a:solidFill>
                <a:srgbClr val="FFFF00"/>
              </a:solidFill>
              <a:latin typeface="Cambria" panose="02040503050406030204" pitchFamily="18" charset="0"/>
              <a:ea typeface="Cambria" panose="02040503050406030204" pitchFamily="18" charset="0"/>
              <a:cs typeface="Calibri" panose="020F0502020204030204" pitchFamily="34" charset="0"/>
            </a:endParaRPr>
          </a:p>
        </p:txBody>
      </p:sp>
      <p:sp>
        <p:nvSpPr>
          <p:cNvPr id="6" name="TextBox 5">
            <a:extLst>
              <a:ext uri="{FF2B5EF4-FFF2-40B4-BE49-F238E27FC236}">
                <a16:creationId xmlns:a16="http://schemas.microsoft.com/office/drawing/2014/main" id="{1BDC5044-6A29-CC4D-B87D-0762C8AAD5FB}"/>
              </a:ext>
            </a:extLst>
          </p:cNvPr>
          <p:cNvSpPr txBox="1"/>
          <p:nvPr/>
        </p:nvSpPr>
        <p:spPr>
          <a:xfrm>
            <a:off x="1245870" y="4023360"/>
            <a:ext cx="9441180" cy="2308324"/>
          </a:xfrm>
          <a:prstGeom prst="rect">
            <a:avLst/>
          </a:prstGeom>
          <a:noFill/>
        </p:spPr>
        <p:txBody>
          <a:bodyPr wrap="square" rtlCol="0">
            <a:spAutoFit/>
          </a:bodyPr>
          <a:lstStyle/>
          <a:p>
            <a:pPr algn="just" eaLnBrk="1" hangingPunct="1"/>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8 He also took Agag king of the Amalekites alive, and utterly destroyed all the people with the edge of the sword.</a:t>
            </a:r>
          </a:p>
          <a:p>
            <a:pPr algn="just" eaLnBrk="1" hangingPunct="1"/>
            <a:r>
              <a:rPr lang="en-US" alt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rPr>
              <a:t> 9 But Saul and the people spared Agag and the best of the sheep, the oxen, the fatlings, the lambs, and all that was good, and were unwilling to utterly destroy them. But everything despised and worthless, that they utterly destroyed.			1 Sam. 15:8-9</a:t>
            </a:r>
          </a:p>
        </p:txBody>
      </p:sp>
    </p:spTree>
    <p:extLst>
      <p:ext uri="{BB962C8B-B14F-4D97-AF65-F5344CB8AC3E}">
        <p14:creationId xmlns:p14="http://schemas.microsoft.com/office/powerpoint/2010/main" val="121388439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12784</TotalTime>
  <Words>1392</Words>
  <Application>Microsoft Office PowerPoint</Application>
  <PresentationFormat>Widescreen</PresentationFormat>
  <Paragraphs>103</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Cambria</vt:lpstr>
      <vt:lpstr>Office Theme</vt:lpstr>
      <vt:lpstr>Worshiping God in the Wrong Way</vt:lpstr>
      <vt:lpstr>The Text—John 4:17-21</vt:lpstr>
      <vt:lpstr>Popular Views of Worship</vt:lpstr>
      <vt:lpstr>The Distant Background</vt:lpstr>
      <vt:lpstr>The Immediate Background</vt:lpstr>
      <vt:lpstr>The Immediate Background</vt:lpstr>
      <vt:lpstr>The Immediate Background</vt:lpstr>
      <vt:lpstr>PowerPoint Presentation</vt:lpstr>
      <vt:lpstr>PowerPoint Presentation</vt:lpstr>
      <vt:lpstr>PowerPoint Presentation</vt:lpstr>
      <vt:lpstr>PowerPoint Presentation</vt:lpstr>
      <vt:lpstr>PowerPoint Presentation</vt:lpstr>
      <vt:lpstr>Lessons To Be Learned By Us</vt:lpstr>
      <vt:lpstr> God is Good &amp; Just—Serve Him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188</cp:revision>
  <cp:lastPrinted>2024-01-21T21:28:34Z</cp:lastPrinted>
  <dcterms:modified xsi:type="dcterms:W3CDTF">2024-01-22T19:03:10Z</dcterms:modified>
</cp:coreProperties>
</file>