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319" r:id="rId10"/>
    <p:sldId id="471" r:id="rId11"/>
    <p:sldId id="453" r:id="rId12"/>
    <p:sldId id="472" r:id="rId13"/>
    <p:sldId id="328" r:id="rId14"/>
    <p:sldId id="481" r:id="rId15"/>
    <p:sldId id="480" r:id="rId16"/>
    <p:sldId id="474" r:id="rId17"/>
    <p:sldId id="438" r:id="rId18"/>
    <p:sldId id="475" r:id="rId19"/>
    <p:sldId id="411" r:id="rId20"/>
    <p:sldId id="476" r:id="rId21"/>
    <p:sldId id="482" r:id="rId22"/>
    <p:sldId id="477" r:id="rId23"/>
    <p:sldId id="344" r:id="rId24"/>
    <p:sldId id="478" r:id="rId25"/>
    <p:sldId id="409" r:id="rId26"/>
    <p:sldId id="479" r:id="rId27"/>
    <p:sldId id="484" r:id="rId28"/>
    <p:sldId id="4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99CA3-F37E-C3DB-4C21-EE2449446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7361C-529E-C0A7-C93E-E24854F6C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5EDB6-6981-1CE8-B1C3-4E3573CC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4B408-D06D-5222-A455-054D7BEA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A9D7E-E570-910C-7A3E-58410809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hand holding a bridge with people walking&#10;&#10;Description automatically generated">
            <a:extLst>
              <a:ext uri="{FF2B5EF4-FFF2-40B4-BE49-F238E27FC236}">
                <a16:creationId xmlns:a16="http://schemas.microsoft.com/office/drawing/2014/main" id="{578CF6B3-22AA-5129-AF86-8B1C447E2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7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9C3F6-7772-FCAB-8224-18E7BFECC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A4634-04C4-4600-1F86-06C31B0C3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CCB0F-696A-509C-2135-F4881470C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1CEC2-F8CB-B53D-CEA2-33240AAF2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C5871-8D9C-367F-3DD0-BAFA1ECAB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A6589-408F-114B-2026-1AE42B140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87012-4143-129F-D49E-BF3F82C5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147BEA-6A70-8ABD-6A72-F825CAD16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BC05F-2E06-8EC2-9C9D-6260CC6AF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589CB-7322-7BCA-7F66-7850F4E3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524BD-B73E-842F-888F-A181422B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12E82-0CEB-F614-12CB-0371C0A3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99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D6E1-32C2-44AA-53A0-AA708FDB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7615E-421F-1C07-074D-3D35A6D03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4D95B-BA9A-2DD0-3EE7-1839921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9CE25-0789-BB4F-0665-A80751CC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0223B-889D-FFAD-83DC-2659F16E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00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17248-93D2-90F7-7110-0D4C54AA6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27F4A-C575-57EE-8FA8-D14A3CDEA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5EDCD-B082-3762-78E0-65A4C2D51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07024-47AA-C537-1424-2C9DDDA5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BF33F-C289-0AE1-11E6-067C8B3B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9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container, basket&#10;&#10;Description automatically generated">
            <a:extLst>
              <a:ext uri="{FF2B5EF4-FFF2-40B4-BE49-F238E27FC236}">
                <a16:creationId xmlns:a16="http://schemas.microsoft.com/office/drawing/2014/main" id="{1406A4FB-8239-CC16-D44F-19EA315D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9670D8D-F324-0DB0-21A2-E55FEF06C3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11963400" cy="51816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sz="20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sz="18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sz="1800" b="1">
                <a:ln>
                  <a:noFill/>
                </a:ln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39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8348214-EEE9-A012-9F83-7F6F39B23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11734800" cy="46482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>
                <a:ln>
                  <a:noFill/>
                </a:ln>
                <a:solidFill>
                  <a:schemeClr val="bg1"/>
                </a:solidFill>
                <a:effectLst/>
              </a:defRPr>
            </a:lvl2pPr>
            <a:lvl3pPr>
              <a:defRPr sz="2000" b="1">
                <a:ln>
                  <a:noFill/>
                </a:ln>
                <a:solidFill>
                  <a:schemeClr val="bg1"/>
                </a:solidFill>
                <a:effectLst/>
              </a:defRPr>
            </a:lvl3pPr>
            <a:lvl4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4pPr>
            <a:lvl5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4291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1A98B27-C831-405D-9866-30FFCEB52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88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25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4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1B2E-DF9C-F355-83EA-09D2975C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B4988-C929-0099-CAE3-77E5F6151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4B5AE-B70C-521B-037A-426210C95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24D9F-F2C5-5E3F-C413-D064E3E8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4FFC-8500-17B7-8295-DF3D7274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sky with no clouds&#10;&#10;Description automatically generated">
            <a:extLst>
              <a:ext uri="{FF2B5EF4-FFF2-40B4-BE49-F238E27FC236}">
                <a16:creationId xmlns:a16="http://schemas.microsoft.com/office/drawing/2014/main" id="{37D4D700-37DC-FF54-9B89-C24E74ACAC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32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6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02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61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81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42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28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1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red text&#10;&#10;Description automatically generated">
            <a:extLst>
              <a:ext uri="{FF2B5EF4-FFF2-40B4-BE49-F238E27FC236}">
                <a16:creationId xmlns:a16="http://schemas.microsoft.com/office/drawing/2014/main" id="{E8AE9074-E392-452C-A6A5-E46D0542D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B4988-C929-0099-CAE3-77E5F6151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68" y="3245708"/>
            <a:ext cx="11254945" cy="3612292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97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red text&#10;&#10;Description automatically generated">
            <a:extLst>
              <a:ext uri="{FF2B5EF4-FFF2-40B4-BE49-F238E27FC236}">
                <a16:creationId xmlns:a16="http://schemas.microsoft.com/office/drawing/2014/main" id="{BDA5C6C1-37EB-DC48-3D5D-0D0767519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B4988-C929-0099-CAE3-77E5F6151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80" y="1524000"/>
            <a:ext cx="11398833" cy="5334000"/>
          </a:xfrm>
        </p:spPr>
        <p:txBody>
          <a:bodyPr>
            <a:normAutofit/>
          </a:bodyPr>
          <a:lstStyle>
            <a:lvl1pPr marL="346075" indent="-346075">
              <a:defRPr sz="3200" b="1"/>
            </a:lvl1pPr>
            <a:lvl2pPr marL="914400" indent="-346075">
              <a:buFont typeface="Calibri" panose="020F0502020204030204" pitchFamily="34" charset="0"/>
              <a:buChar char="−"/>
              <a:defRPr sz="2800" b="1"/>
            </a:lvl2pPr>
            <a:lvl3pPr>
              <a:defRPr sz="24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221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E0D66-9ECC-109C-4FF9-82B757F7F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A7006-2D7B-E9A9-60B3-69AD201E6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D40FB-5AD2-D31F-BE20-5342BC0FA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C81EA-574E-83E5-1F9C-5D537ED3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FC729-435F-411E-E29A-E8227F447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67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90FE-A96D-0859-C9C1-E8866F64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6D467-800B-F291-C52E-8C105EA17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12D52-AF97-1CA7-F504-0FE0706E0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C1BE-51B1-3B7B-8D13-8EC90C34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569E9-9E94-2D6C-71D6-66F171017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50470-FB6B-8277-3F5A-9902D445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3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6AB5-16BA-B870-CCCA-8BFA7693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5D7BF-7EC2-162F-5755-BD18F4425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6196D-794A-3862-DBB1-A81178A3F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05330C-EE3A-CB6C-D018-2C5990766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00AA9-E417-71D9-5F9F-99AC6B9B52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745CF-856E-07E3-9094-7339C644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A2C4B4-5DD7-4076-2719-697E84BF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B2FED4-3751-7684-5ADF-86D1D86B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6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06700-C33D-887C-AB8D-4ACC12A2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E33371-63C4-5E9A-BF1A-714E2A31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3FCF8-F4E8-DDE2-936B-0EDD4563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91913-0C77-E282-C5AA-2E0982126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87194D-DBC9-41AE-2DE8-579E6536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6859EC-82BD-4DC2-7015-24D327F5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FAB5F-F818-28C3-A009-AEE9193C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2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F7232-7007-5036-E91D-9AD6B019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89041-588B-134B-E623-8FFFB2C17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429E1-808E-AD6B-B4ED-702825B84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EA33-8B01-4ABA-A0F4-60792E8DA8AD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2F37-22A5-6F2B-DA6A-2CE465359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9FEFD-8FD6-1775-9829-B30D25423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4984D-4B80-48B4-8A00-3A669E665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2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5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2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6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0.png"/><Relationship Id="rId21" Type="http://schemas.openxmlformats.org/officeDocument/2006/relationships/image" Target="../media/image33.jpg"/><Relationship Id="rId34" Type="http://schemas.openxmlformats.org/officeDocument/2006/relationships/image" Target="../media/image45.jpeg"/><Relationship Id="rId42" Type="http://schemas.openxmlformats.org/officeDocument/2006/relationships/image" Target="../media/image53.jpeg"/><Relationship Id="rId47" Type="http://schemas.openxmlformats.org/officeDocument/2006/relationships/image" Target="../media/image57.jpeg"/><Relationship Id="rId50" Type="http://schemas.openxmlformats.org/officeDocument/2006/relationships/image" Target="../media/image60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29" Type="http://schemas.openxmlformats.org/officeDocument/2006/relationships/image" Target="../media/image40.jp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32" Type="http://schemas.openxmlformats.org/officeDocument/2006/relationships/image" Target="../media/image43.jpeg"/><Relationship Id="rId37" Type="http://schemas.openxmlformats.org/officeDocument/2006/relationships/image" Target="../media/image48.png"/><Relationship Id="rId40" Type="http://schemas.openxmlformats.org/officeDocument/2006/relationships/image" Target="../media/image51.jpeg"/><Relationship Id="rId45" Type="http://schemas.microsoft.com/office/2007/relationships/hdphoto" Target="../media/hdphoto2.wdp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G"/><Relationship Id="rId28" Type="http://schemas.openxmlformats.org/officeDocument/2006/relationships/image" Target="../media/image39.jpeg"/><Relationship Id="rId36" Type="http://schemas.openxmlformats.org/officeDocument/2006/relationships/image" Target="../media/image47.png"/><Relationship Id="rId49" Type="http://schemas.openxmlformats.org/officeDocument/2006/relationships/image" Target="../media/image59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31" Type="http://schemas.openxmlformats.org/officeDocument/2006/relationships/image" Target="../media/image42.jpeg"/><Relationship Id="rId44" Type="http://schemas.openxmlformats.org/officeDocument/2006/relationships/image" Target="../media/image55.png"/><Relationship Id="rId4" Type="http://schemas.openxmlformats.org/officeDocument/2006/relationships/image" Target="../media/image16.jpeg"/><Relationship Id="rId9" Type="http://schemas.openxmlformats.org/officeDocument/2006/relationships/image" Target="../media/image21.JPG"/><Relationship Id="rId14" Type="http://schemas.openxmlformats.org/officeDocument/2006/relationships/image" Target="../media/image26.jpg"/><Relationship Id="rId22" Type="http://schemas.openxmlformats.org/officeDocument/2006/relationships/image" Target="../media/image34.jpg"/><Relationship Id="rId27" Type="http://schemas.microsoft.com/office/2007/relationships/hdphoto" Target="../media/hdphoto1.wdp"/><Relationship Id="rId30" Type="http://schemas.openxmlformats.org/officeDocument/2006/relationships/image" Target="../media/image41.jpeg"/><Relationship Id="rId35" Type="http://schemas.openxmlformats.org/officeDocument/2006/relationships/image" Target="../media/image46.jpeg"/><Relationship Id="rId43" Type="http://schemas.openxmlformats.org/officeDocument/2006/relationships/image" Target="../media/image54.jpeg"/><Relationship Id="rId48" Type="http://schemas.openxmlformats.org/officeDocument/2006/relationships/image" Target="../media/image58.jpeg"/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5" Type="http://schemas.openxmlformats.org/officeDocument/2006/relationships/image" Target="../media/image37.JPG"/><Relationship Id="rId33" Type="http://schemas.openxmlformats.org/officeDocument/2006/relationships/image" Target="../media/image44.emf"/><Relationship Id="rId38" Type="http://schemas.openxmlformats.org/officeDocument/2006/relationships/image" Target="../media/image49.png"/><Relationship Id="rId46" Type="http://schemas.openxmlformats.org/officeDocument/2006/relationships/image" Target="../media/image56.jpeg"/><Relationship Id="rId20" Type="http://schemas.openxmlformats.org/officeDocument/2006/relationships/image" Target="../media/image32.jp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2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863F9C-8333-4F71-878D-4F5B77DFDBCA}"/>
              </a:ext>
            </a:extLst>
          </p:cNvPr>
          <p:cNvGrpSpPr/>
          <p:nvPr/>
        </p:nvGrpSpPr>
        <p:grpSpPr>
          <a:xfrm>
            <a:off x="5791200" y="73152"/>
            <a:ext cx="2743200" cy="3355848"/>
            <a:chOff x="6477000" y="3478470"/>
            <a:chExt cx="2743200" cy="3355848"/>
          </a:xfrm>
        </p:grpSpPr>
        <p:pic>
          <p:nvPicPr>
            <p:cNvPr id="5" name="Picture 4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9FD7B1A4-F20D-4071-9557-E59D8E15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3478470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8B70A6-3CED-498D-8E10-D8E5B2A063A1}"/>
                </a:ext>
              </a:extLst>
            </p:cNvPr>
            <p:cNvSpPr txBox="1"/>
            <p:nvPr/>
          </p:nvSpPr>
          <p:spPr>
            <a:xfrm>
              <a:off x="6998848" y="6373523"/>
              <a:ext cx="1699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76200">
                      <a:prstClr val="black"/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Josh Blackmer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30A54F-4D28-4B4E-8D8E-54A4D5C9562B}"/>
              </a:ext>
            </a:extLst>
          </p:cNvPr>
          <p:cNvGrpSpPr/>
          <p:nvPr/>
        </p:nvGrpSpPr>
        <p:grpSpPr>
          <a:xfrm>
            <a:off x="8991600" y="69402"/>
            <a:ext cx="2743200" cy="3355848"/>
            <a:chOff x="9349055" y="3502152"/>
            <a:chExt cx="2743200" cy="3355848"/>
          </a:xfrm>
        </p:grpSpPr>
        <p:pic>
          <p:nvPicPr>
            <p:cNvPr id="8" name="Picture 7" descr="A person in a suit smiling&#10;&#10;Description automatically generated with low confidence">
              <a:extLst>
                <a:ext uri="{FF2B5EF4-FFF2-40B4-BE49-F238E27FC236}">
                  <a16:creationId xmlns:a16="http://schemas.microsoft.com/office/drawing/2014/main" id="{8236F602-D62E-412C-9B66-92D7A27DA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055" y="3502152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B6D983-F91F-421E-976E-B27B2EEE2823}"/>
                </a:ext>
              </a:extLst>
            </p:cNvPr>
            <p:cNvSpPr txBox="1"/>
            <p:nvPr/>
          </p:nvSpPr>
          <p:spPr>
            <a:xfrm>
              <a:off x="9996739" y="6373523"/>
              <a:ext cx="1447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76200">
                      <a:prstClr val="black"/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Dan Jenkins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599A00E-BCAA-4610-B681-D77108440F77}"/>
              </a:ext>
            </a:extLst>
          </p:cNvPr>
          <p:cNvSpPr/>
          <p:nvPr/>
        </p:nvSpPr>
        <p:spPr>
          <a:xfrm>
            <a:off x="228600" y="3810000"/>
            <a:ext cx="11734800" cy="1428452"/>
          </a:xfrm>
          <a:prstGeom prst="rect">
            <a:avLst/>
          </a:prstGeom>
          <a:solidFill>
            <a:srgbClr val="4C4D4F"/>
          </a:solidFill>
          <a:ln w="76200">
            <a:solidFill>
              <a:srgbClr val="01A6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03525" marR="0" lvl="0" indent="-280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/>
                  </a:glow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Statement: 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/>
                  </a:glow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Our mission is to labor with existing congregations and new works of the Lord’s church in evangelizing, edifying, and equipping the saints for greater service in domestic and foreign fields.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3FC34-8D05-48A9-A3A9-FDB1549C6F8A}"/>
              </a:ext>
            </a:extLst>
          </p:cNvPr>
          <p:cNvSpPr txBox="1"/>
          <p:nvPr/>
        </p:nvSpPr>
        <p:spPr>
          <a:xfrm>
            <a:off x="381000" y="5410200"/>
            <a:ext cx="1106357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9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Assisting congregations around the United States </a:t>
            </a: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9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Assisting mission works on foreign soils</a:t>
            </a:r>
          </a:p>
        </p:txBody>
      </p:sp>
      <p:pic>
        <p:nvPicPr>
          <p:cNvPr id="18" name="Picture 17" descr="A blue and black logo with a map and text&#10;&#10;Description automatically generated">
            <a:extLst>
              <a:ext uri="{FF2B5EF4-FFF2-40B4-BE49-F238E27FC236}">
                <a16:creationId xmlns:a16="http://schemas.microsoft.com/office/drawing/2014/main" id="{838FF2F6-4FE0-9509-4168-A84752252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84" y="159717"/>
            <a:ext cx="3548256" cy="34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1F4CB6F-FED2-4348-8963-B38A2473A92C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pic>
        <p:nvPicPr>
          <p:cNvPr id="137" name="Picture 136" descr="Mission Sunday - without date and sub.jpg">
            <a:extLst>
              <a:ext uri="{FF2B5EF4-FFF2-40B4-BE49-F238E27FC236}">
                <a16:creationId xmlns:a16="http://schemas.microsoft.com/office/drawing/2014/main" id="{AEACB4F9-BF9F-4B78-A5DC-B2AD2D05DC2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8E9246-C797-E7F1-C1B3-7135181469E3}"/>
              </a:ext>
            </a:extLst>
          </p:cNvPr>
          <p:cNvSpPr txBox="1"/>
          <p:nvPr/>
        </p:nvSpPr>
        <p:spPr>
          <a:xfrm>
            <a:off x="12522010" y="3457028"/>
            <a:ext cx="18064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Nnanna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Tamuka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Wayne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Tavaro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Mauricio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Sr. High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H2H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2729703-36B2-2170-98D4-26E26583EE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3827"/>
          <a:stretch/>
        </p:blipFill>
        <p:spPr>
          <a:xfrm>
            <a:off x="1" y="0"/>
            <a:ext cx="4373040" cy="3025698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729481-7F27-16BE-AF22-BB1F58F8A1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/>
          <a:stretch/>
        </p:blipFill>
        <p:spPr>
          <a:xfrm>
            <a:off x="-10019" y="2526070"/>
            <a:ext cx="4382945" cy="2499973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A1C65C-0F75-6B17-33C7-7D28D867D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2" y="2129134"/>
            <a:ext cx="5063820" cy="2880215"/>
          </a:xfrm>
          <a:prstGeom prst="rect">
            <a:avLst/>
          </a:prstGeom>
        </p:spPr>
      </p:pic>
      <p:pic>
        <p:nvPicPr>
          <p:cNvPr id="14" name="Picture 13" descr="A picture containing rock, outdoor, nature, bear&#10;&#10;Description automatically generated">
            <a:extLst>
              <a:ext uri="{FF2B5EF4-FFF2-40B4-BE49-F238E27FC236}">
                <a16:creationId xmlns:a16="http://schemas.microsoft.com/office/drawing/2014/main" id="{5B3DB607-10D5-B2E6-A0A0-F1FD7FCB1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4742" y="1103488"/>
            <a:ext cx="5044517" cy="28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0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$141,150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pic>
        <p:nvPicPr>
          <p:cNvPr id="28" name="Picture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9C7B37-C700-FB2F-A6DA-28571A8A8A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0"/>
          <a:stretch/>
        </p:blipFill>
        <p:spPr>
          <a:xfrm>
            <a:off x="6239635" y="0"/>
            <a:ext cx="5956372" cy="4057649"/>
          </a:xfrm>
          <a:prstGeom prst="rect">
            <a:avLst/>
          </a:prstGeom>
        </p:spPr>
      </p:pic>
      <p:pic>
        <p:nvPicPr>
          <p:cNvPr id="30" name="Picture 29" descr="A group of people standing in a yard&#10;&#10;Description automatically generated">
            <a:extLst>
              <a:ext uri="{FF2B5EF4-FFF2-40B4-BE49-F238E27FC236}">
                <a16:creationId xmlns:a16="http://schemas.microsoft.com/office/drawing/2014/main" id="{3511F8ED-281C-27D9-4106-C546AB9FD3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5" t="36740" r="23474" b="2903"/>
          <a:stretch/>
        </p:blipFill>
        <p:spPr>
          <a:xfrm>
            <a:off x="0" y="8116"/>
            <a:ext cx="6235628" cy="403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$141,150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$151,150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House to House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Family &amp; Friends</a:t>
            </a:r>
          </a:p>
        </p:txBody>
      </p:sp>
    </p:spTree>
    <p:extLst>
      <p:ext uri="{BB962C8B-B14F-4D97-AF65-F5344CB8AC3E}">
        <p14:creationId xmlns:p14="http://schemas.microsoft.com/office/powerpoint/2010/main" val="1110054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L:\Office\Xerox_Scans\David\DOC157.XSM\00000001.JPG">
            <a:extLst>
              <a:ext uri="{FF2B5EF4-FFF2-40B4-BE49-F238E27FC236}">
                <a16:creationId xmlns:a16="http://schemas.microsoft.com/office/drawing/2014/main" id="{49FAC55F-E6DC-4C7A-5BC5-5522449A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63002" y="1473059"/>
            <a:ext cx="4022133" cy="3108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" name="Picture 2" descr="L:\Office\Xerox_Scans\David\DOC156.XSM\00000001.JPG">
            <a:extLst>
              <a:ext uri="{FF2B5EF4-FFF2-40B4-BE49-F238E27FC236}">
                <a16:creationId xmlns:a16="http://schemas.microsoft.com/office/drawing/2014/main" id="{F19F28D8-E8C4-34A0-0E19-14617F43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87101" y="2350931"/>
            <a:ext cx="4028862" cy="31132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2" name="Picture 4" descr="L:\Office\Xerox_Scans\David\DOC158.XSM\00000001.JPG">
            <a:extLst>
              <a:ext uri="{FF2B5EF4-FFF2-40B4-BE49-F238E27FC236}">
                <a16:creationId xmlns:a16="http://schemas.microsoft.com/office/drawing/2014/main" id="{9D6EF92C-A559-87E9-2425-3113A7F33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043935" y="3234005"/>
            <a:ext cx="4022132" cy="31080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04CEBB9-0096-323A-2F1F-336F96304584}"/>
              </a:ext>
            </a:extLst>
          </p:cNvPr>
          <p:cNvSpPr txBox="1"/>
          <p:nvPr/>
        </p:nvSpPr>
        <p:spPr>
          <a:xfrm>
            <a:off x="600704" y="173594"/>
            <a:ext cx="11012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Mail </a:t>
            </a:r>
            <a:r>
              <a:rPr kumimoji="0" lang="en-US" sz="3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</a:t>
            </a:r>
            <a:r>
              <a:rPr kumimoji="0" lang="en-US" sz="3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House/Heart to Heart</a:t>
            </a:r>
            <a:br>
              <a:rPr kumimoji="0" lang="en-US" sz="3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34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Your Friends &amp; Family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CA9EC7-19D4-E04B-951F-5CF067DD2E57}"/>
              </a:ext>
            </a:extLst>
          </p:cNvPr>
          <p:cNvSpPr txBox="1"/>
          <p:nvPr/>
        </p:nvSpPr>
        <p:spPr>
          <a:xfrm>
            <a:off x="5963920" y="1620961"/>
            <a:ext cx="5557519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76200">
                    <a:schemeClr val="bg1"/>
                  </a:glow>
                </a:effectLst>
              </a:rPr>
              <a:t>Every member turn in names and addresses of 10 friends, family, neighbors, coworkers, etc. in this area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76200">
                    <a:schemeClr val="bg1"/>
                  </a:glow>
                </a:effectLst>
              </a:rPr>
              <a:t>They will receive </a:t>
            </a:r>
            <a:r>
              <a:rPr lang="en-US" sz="3600" b="1" i="1" dirty="0">
                <a:effectLst>
                  <a:glow rad="76200">
                    <a:schemeClr val="bg1"/>
                  </a:glow>
                </a:effectLst>
              </a:rPr>
              <a:t>House to House </a:t>
            </a:r>
            <a:r>
              <a:rPr lang="en-US" sz="3600" b="1" dirty="0">
                <a:effectLst>
                  <a:glow rad="76200">
                    <a:schemeClr val="bg1"/>
                  </a:glow>
                </a:effectLst>
              </a:rPr>
              <a:t>every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effectLst>
                  <a:glow rad="76200">
                    <a:schemeClr val="bg1"/>
                  </a:glow>
                </a:effectLst>
              </a:rPr>
              <a:t>Add our visitors to the list</a:t>
            </a:r>
          </a:p>
        </p:txBody>
      </p:sp>
    </p:spTree>
    <p:extLst>
      <p:ext uri="{BB962C8B-B14F-4D97-AF65-F5344CB8AC3E}">
        <p14:creationId xmlns:p14="http://schemas.microsoft.com/office/powerpoint/2010/main" val="675023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$141,150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$151,150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House to House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Family &amp; Friends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Assist Spanish Congregation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21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8AA80AB7-960E-4156-8630-CF773EFB3C46">
            <a:extLst>
              <a:ext uri="{FF2B5EF4-FFF2-40B4-BE49-F238E27FC236}">
                <a16:creationId xmlns:a16="http://schemas.microsoft.com/office/drawing/2014/main" id="{70AB1D31-B8FF-433D-9474-7CEA5CE5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0363"/>
            <a:ext cx="5301554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1DE0B357-9068-41CC-8994-38755A3B1D82">
            <a:extLst>
              <a:ext uri="{FF2B5EF4-FFF2-40B4-BE49-F238E27FC236}">
                <a16:creationId xmlns:a16="http://schemas.microsoft.com/office/drawing/2014/main" id="{AA8415F5-EFC1-4442-9AFB-C0B20192D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2"/>
          <a:stretch/>
        </p:blipFill>
        <p:spPr bwMode="auto">
          <a:xfrm>
            <a:off x="0" y="-14228"/>
            <a:ext cx="5301554" cy="367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23C98A38-D6C6-494F-B8CF-61D82F466B21">
            <a:extLst>
              <a:ext uri="{FF2B5EF4-FFF2-40B4-BE49-F238E27FC236}">
                <a16:creationId xmlns:a16="http://schemas.microsoft.com/office/drawing/2014/main" id="{0F94715E-63F7-4369-88E3-E708B4813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7"/>
          <a:stretch/>
        </p:blipFill>
        <p:spPr bwMode="auto">
          <a:xfrm>
            <a:off x="5301554" y="2648772"/>
            <a:ext cx="6890446" cy="42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FFB22-7162-4219-85BB-EB6612E35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01554" y="-14228"/>
            <a:ext cx="4528243" cy="3649599"/>
          </a:xfrm>
          <a:prstGeom prst="rect">
            <a:avLst/>
          </a:prstGeom>
        </p:spPr>
      </p:pic>
      <p:pic>
        <p:nvPicPr>
          <p:cNvPr id="1026" name="EE126C10-18CB-49E0-A8FB-1DAB825C0CFE">
            <a:extLst>
              <a:ext uri="{FF2B5EF4-FFF2-40B4-BE49-F238E27FC236}">
                <a16:creationId xmlns:a16="http://schemas.microsoft.com/office/drawing/2014/main" id="{528C27DF-84D8-40C4-8FB0-30AE69197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r="21817" b="29901"/>
          <a:stretch/>
        </p:blipFill>
        <p:spPr bwMode="auto">
          <a:xfrm>
            <a:off x="9829800" y="0"/>
            <a:ext cx="2362200" cy="363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15A364-B65B-4054-9731-A68E1AEAD91C}"/>
              </a:ext>
            </a:extLst>
          </p:cNvPr>
          <p:cNvCxnSpPr/>
          <p:nvPr/>
        </p:nvCxnSpPr>
        <p:spPr>
          <a:xfrm>
            <a:off x="5301554" y="-14228"/>
            <a:ext cx="0" cy="6872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29B68-1DE6-4DF2-91ED-AB799683A0B3}"/>
              </a:ext>
            </a:extLst>
          </p:cNvPr>
          <p:cNvCxnSpPr>
            <a:cxnSpLocks/>
          </p:cNvCxnSpPr>
          <p:nvPr/>
        </p:nvCxnSpPr>
        <p:spPr>
          <a:xfrm>
            <a:off x="9829800" y="0"/>
            <a:ext cx="0" cy="36353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CD8953-9690-4C0C-B4E3-5C4E917CAC4E}"/>
              </a:ext>
            </a:extLst>
          </p:cNvPr>
          <p:cNvCxnSpPr>
            <a:cxnSpLocks/>
          </p:cNvCxnSpPr>
          <p:nvPr/>
        </p:nvCxnSpPr>
        <p:spPr>
          <a:xfrm>
            <a:off x="0" y="3657600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7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$141,150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$151,150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House to House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Family &amp; Friends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Assist Spanish Congregation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$160,150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 Travel to Pacific</a:t>
            </a:r>
          </a:p>
        </p:txBody>
      </p:sp>
    </p:spTree>
    <p:extLst>
      <p:ext uri="{BB962C8B-B14F-4D97-AF65-F5344CB8AC3E}">
        <p14:creationId xmlns:p14="http://schemas.microsoft.com/office/powerpoint/2010/main" val="2253730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35D14-DFBE-4A7D-8AA0-94AF2353B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83" b="821"/>
          <a:stretch/>
        </p:blipFill>
        <p:spPr>
          <a:xfrm>
            <a:off x="0" y="1905000"/>
            <a:ext cx="12166841" cy="2856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E1B27-F0DA-4B56-86B8-BD4F6F4C5C4B}"/>
              </a:ext>
            </a:extLst>
          </p:cNvPr>
          <p:cNvSpPr txBox="1"/>
          <p:nvPr/>
        </p:nvSpPr>
        <p:spPr>
          <a:xfrm>
            <a:off x="1524000" y="4953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Christians for 25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Taking the school directly to the students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part: Assisting with travel expenses of teachers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99CDA-C01D-47FD-9E34-D22C3383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317"/>
          <a:stretch/>
        </p:blipFill>
        <p:spPr>
          <a:xfrm>
            <a:off x="-1" y="0"/>
            <a:ext cx="1216684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$141,150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$151,150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House to House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Family &amp; Friends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Assist Spanish Congregation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$160,150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 Travel to Pacific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869674-2B50-B15B-279B-1B529C6DB2C8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Calls Trip to Cuba</a:t>
            </a:r>
          </a:p>
        </p:txBody>
      </p:sp>
    </p:spTree>
    <p:extLst>
      <p:ext uri="{BB962C8B-B14F-4D97-AF65-F5344CB8AC3E}">
        <p14:creationId xmlns:p14="http://schemas.microsoft.com/office/powerpoint/2010/main" val="194830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F528DD16-DE13-9676-4CC6-902AE9F88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2"/>
          <a:stretch/>
        </p:blipFill>
        <p:spPr>
          <a:xfrm>
            <a:off x="504" y="283"/>
            <a:ext cx="4164172" cy="6857433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2A3EBABF-30F4-40C5-D771-BE459037C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2"/>
          <a:stretch/>
        </p:blipFill>
        <p:spPr>
          <a:xfrm>
            <a:off x="8027322" y="283"/>
            <a:ext cx="4164173" cy="6857433"/>
          </a:xfrm>
          <a:prstGeom prst="rect">
            <a:avLst/>
          </a:prstGeom>
        </p:spPr>
      </p:pic>
      <p:pic>
        <p:nvPicPr>
          <p:cNvPr id="11" name="Picture 10" descr="A hand with a black background&#10;&#10;Description automatically generated">
            <a:extLst>
              <a:ext uri="{FF2B5EF4-FFF2-40B4-BE49-F238E27FC236}">
                <a16:creationId xmlns:a16="http://schemas.microsoft.com/office/drawing/2014/main" id="{1CE3811F-A0B1-3EC3-FBEA-D384AF39C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71502" r="32998"/>
          <a:stretch/>
        </p:blipFill>
        <p:spPr>
          <a:xfrm>
            <a:off x="3169920" y="4903471"/>
            <a:ext cx="4998720" cy="1954245"/>
          </a:xfrm>
          <a:prstGeom prst="rect">
            <a:avLst/>
          </a:prstGeom>
        </p:spPr>
      </p:pic>
      <p:pic>
        <p:nvPicPr>
          <p:cNvPr id="12" name="Picture 11" descr="A hand with a black background&#10;&#10;Description automatically generated">
            <a:extLst>
              <a:ext uri="{FF2B5EF4-FFF2-40B4-BE49-F238E27FC236}">
                <a16:creationId xmlns:a16="http://schemas.microsoft.com/office/drawing/2014/main" id="{693924F4-15A5-0066-DCCE-9714ADDF34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9" t="50000" r="37408" b="28498"/>
          <a:stretch/>
        </p:blipFill>
        <p:spPr>
          <a:xfrm>
            <a:off x="4663440" y="4749801"/>
            <a:ext cx="2967644" cy="14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2119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3.33333E-6 -0.1925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3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DCBEC48F-E057-2C5F-1BBE-3213A9366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1" r="3092" b="8070"/>
          <a:stretch/>
        </p:blipFill>
        <p:spPr>
          <a:xfrm>
            <a:off x="5868023" y="-14372"/>
            <a:ext cx="5612126" cy="3443372"/>
          </a:xfrm>
          <a:prstGeom prst="rect">
            <a:avLst/>
          </a:prstGeom>
        </p:spPr>
      </p:pic>
      <p:pic>
        <p:nvPicPr>
          <p:cNvPr id="36" name="Picture 35" descr="A group of people sitting on benches&#10;&#10;Description automatically generated">
            <a:extLst>
              <a:ext uri="{FF2B5EF4-FFF2-40B4-BE49-F238E27FC236}">
                <a16:creationId xmlns:a16="http://schemas.microsoft.com/office/drawing/2014/main" id="{A4AACFC3-5515-945F-5433-24BFCAB42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967" y="858010"/>
            <a:ext cx="6857131" cy="5142848"/>
          </a:xfrm>
          <a:prstGeom prst="rect">
            <a:avLst/>
          </a:prstGeom>
        </p:spPr>
      </p:pic>
      <p:pic>
        <p:nvPicPr>
          <p:cNvPr id="38" name="Picture 37" descr="A group of people sitting in chairs outside&#10;&#10;Description automatically generated">
            <a:extLst>
              <a:ext uri="{FF2B5EF4-FFF2-40B4-BE49-F238E27FC236}">
                <a16:creationId xmlns:a16="http://schemas.microsoft.com/office/drawing/2014/main" id="{D2E20AFD-00E3-DC47-F40F-097D7B7ACA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10138"/>
          <a:stretch/>
        </p:blipFill>
        <p:spPr>
          <a:xfrm>
            <a:off x="5868023" y="3429000"/>
            <a:ext cx="5612126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07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$141,150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$151,150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House to House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Family &amp; Friends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Assist Spanish Congregation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$160,150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 Travel to Pacific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869674-2B50-B15B-279B-1B529C6DB2C8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Calls Trip to Cuba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960BB-89C7-C1CE-5FA4-4AB1D5DE44FD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“Search” TV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4EBA9B-F7B5-4673-9EB2-FD925EC919C1}"/>
              </a:ext>
            </a:extLst>
          </p:cNvPr>
          <p:cNvCxnSpPr/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DF0FB4-6A36-457C-B783-163C4D9FCDA8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$165,150</a:t>
            </a:r>
          </a:p>
        </p:txBody>
      </p:sp>
    </p:spTree>
    <p:extLst>
      <p:ext uri="{BB962C8B-B14F-4D97-AF65-F5344CB8AC3E}">
        <p14:creationId xmlns:p14="http://schemas.microsoft.com/office/powerpoint/2010/main" val="110661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earchtv.org/images/slides/slid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Sanders, Phil 2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7655"/>
          <a:stretch>
            <a:fillRect/>
          </a:stretch>
        </p:blipFill>
        <p:spPr bwMode="auto">
          <a:xfrm>
            <a:off x="253981" y="2946595"/>
            <a:ext cx="2595237" cy="3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980" y="623902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Phil Sanders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7857" y="433235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Sunday Mornings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at 7:00 a.m.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1" y="5867400"/>
            <a:ext cx="6172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glow rad="762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Reaching 100 million homes in America every week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718E1C3-0A44-0724-3676-7C01F2E93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96" y="3849220"/>
            <a:ext cx="3413484" cy="209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$141,150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$151,150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House to House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Family &amp; Friends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Assist Spanish Congregation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$160,150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 Travel to Pacific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869674-2B50-B15B-279B-1B529C6DB2C8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Calls Trip to Cuba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960BB-89C7-C1CE-5FA4-4AB1D5DE44FD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“Search” TV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4EBA9B-F7B5-4673-9EB2-FD925EC919C1}"/>
              </a:ext>
            </a:extLst>
          </p:cNvPr>
          <p:cNvCxnSpPr/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DF0FB4-6A36-457C-B783-163C4D9FCDA8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</a:rPr>
              <a:t> $165,150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8094CD-6AD0-8E57-9DB4-868E26EE564A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Truth for Today</a:t>
            </a:r>
          </a:p>
        </p:txBody>
      </p:sp>
    </p:spTree>
    <p:extLst>
      <p:ext uri="{BB962C8B-B14F-4D97-AF65-F5344CB8AC3E}">
        <p14:creationId xmlns:p14="http://schemas.microsoft.com/office/powerpoint/2010/main" val="1992904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A2161F3-FC73-4C1E-80C6-9A3D7828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3" b="30267"/>
          <a:stretch/>
        </p:blipFill>
        <p:spPr bwMode="auto">
          <a:xfrm>
            <a:off x="1828800" y="72615"/>
            <a:ext cx="8305800" cy="15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may contain: 1 person, smiling, standing">
            <a:extLst>
              <a:ext uri="{FF2B5EF4-FFF2-40B4-BE49-F238E27FC236}">
                <a16:creationId xmlns:a16="http://schemas.microsoft.com/office/drawing/2014/main" id="{CD307C62-26E0-441D-9DE3-EAC0D5BC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5" y="1676400"/>
            <a:ext cx="1526705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may contain: 1 person, standing">
            <a:extLst>
              <a:ext uri="{FF2B5EF4-FFF2-40B4-BE49-F238E27FC236}">
                <a16:creationId xmlns:a16="http://schemas.microsoft.com/office/drawing/2014/main" id="{5775F057-62F8-46BD-BDA4-921A1B7A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37" y="1676400"/>
            <a:ext cx="2035606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may contain: 1 person, sitting">
            <a:extLst>
              <a:ext uri="{FF2B5EF4-FFF2-40B4-BE49-F238E27FC236}">
                <a16:creationId xmlns:a16="http://schemas.microsoft.com/office/drawing/2014/main" id="{DDFA4CCC-0512-458F-A239-21C4492A3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12" y="1676400"/>
            <a:ext cx="2022412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may contain: 5 people, people smiling">
            <a:extLst>
              <a:ext uri="{FF2B5EF4-FFF2-40B4-BE49-F238E27FC236}">
                <a16:creationId xmlns:a16="http://schemas.microsoft.com/office/drawing/2014/main" id="{6C2BE10F-0C67-4F88-B1D5-DB00EBA5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37" y="1688548"/>
            <a:ext cx="3602657" cy="27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may contain: 1 person, smiling">
            <a:extLst>
              <a:ext uri="{FF2B5EF4-FFF2-40B4-BE49-F238E27FC236}">
                <a16:creationId xmlns:a16="http://schemas.microsoft.com/office/drawing/2014/main" id="{8CBC8D4D-BA85-4E9D-9B9F-8F85DECE5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94" y="1688549"/>
            <a:ext cx="2026494" cy="27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o photo description available.">
            <a:extLst>
              <a:ext uri="{FF2B5EF4-FFF2-40B4-BE49-F238E27FC236}">
                <a16:creationId xmlns:a16="http://schemas.microsoft.com/office/drawing/2014/main" id="{1FCEF088-9764-4FE0-8451-DD21A586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4496202"/>
            <a:ext cx="2924628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No photo description available.">
            <a:extLst>
              <a:ext uri="{FF2B5EF4-FFF2-40B4-BE49-F238E27FC236}">
                <a16:creationId xmlns:a16="http://schemas.microsoft.com/office/drawing/2014/main" id="{FFD4B5EE-66BB-463E-AAE9-B04472DB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737" y="4496203"/>
            <a:ext cx="2945863" cy="22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o photo description available.">
            <a:extLst>
              <a:ext uri="{FF2B5EF4-FFF2-40B4-BE49-F238E27FC236}">
                <a16:creationId xmlns:a16="http://schemas.microsoft.com/office/drawing/2014/main" id="{28F1F20F-50A2-4CC1-80BB-8966F2E4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26" y="4496203"/>
            <a:ext cx="2742974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No photo description available.">
            <a:extLst>
              <a:ext uri="{FF2B5EF4-FFF2-40B4-BE49-F238E27FC236}">
                <a16:creationId xmlns:a16="http://schemas.microsoft.com/office/drawing/2014/main" id="{2B3A2897-32B2-40F7-9618-C3C0CB89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99" y="4496203"/>
            <a:ext cx="2945863" cy="22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$141,150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$151,150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House to House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Family &amp; Friends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Assist Spanish Congregation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$160,150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 Travel to Pacific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869674-2B50-B15B-279B-1B529C6DB2C8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Calls Trip to Cuba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960BB-89C7-C1CE-5FA4-4AB1D5DE44FD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“Search” TV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4EBA9B-F7B5-4673-9EB2-FD925EC919C1}"/>
              </a:ext>
            </a:extLst>
          </p:cNvPr>
          <p:cNvCxnSpPr/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DF0FB4-6A36-457C-B783-163C4D9FCDA8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</a:rPr>
              <a:t> $165,150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8094CD-6AD0-8E57-9DB4-868E26EE564A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Truth for Today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3C2D6D-8E44-C081-5908-5B2A5946CDED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726167-F2B4-9B6F-97DD-71167237505E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9815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9330D6-DE49-64C6-ADA6-526340057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524000"/>
            <a:ext cx="10911153" cy="5334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Believe Jesus is the Son of God – John 8:24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toward God – Luke 13:3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Romans 10:9</a:t>
            </a:r>
          </a:p>
          <a:p>
            <a:pPr>
              <a:lnSpc>
                <a:spcPct val="100000"/>
              </a:lnSpc>
            </a:pPr>
            <a:r>
              <a:rPr lang="en-US" dirty="0"/>
              <a:t>Be baptized into Christ – Galatians 3:27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enroll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Remain faithful unto death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22367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$141,150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62484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599" y="4191001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Special Requests for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Mission Trips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3F250-F1EF-8F85-9DA3-ED09389B81BD}"/>
              </a:ext>
            </a:extLst>
          </p:cNvPr>
          <p:cNvSpPr txBox="1"/>
          <p:nvPr/>
        </p:nvSpPr>
        <p:spPr>
          <a:xfrm>
            <a:off x="6400799" y="4191001"/>
            <a:ext cx="358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 Trip to Paraguay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D3A116-FF74-1418-0CFD-7AE3C0C17A55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8BBDD-AF01-0418-CC9F-DCF222E8DE0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C9150-117F-9440-4938-407A25DBC9D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82EB1-C348-F9D8-395C-1DE5FE9804DF}"/>
              </a:ext>
            </a:extLst>
          </p:cNvPr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45FF44-1FF6-EC0F-7B66-B511AA6ACFC8}"/>
              </a:ext>
            </a:extLst>
          </p:cNvPr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3644A-53AD-1B0E-36DF-C778E552143A}"/>
              </a:ext>
            </a:extLst>
          </p:cNvPr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C25D92-0706-2E9F-6DE6-7A5D871119D2}"/>
              </a:ext>
            </a:extLst>
          </p:cNvPr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603FC2-97A0-9EBB-E71E-4CDCA5521E76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A66CC-7B62-8F51-D1AC-519F2E2D9E89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CA75AC-B093-2D24-B675-C7665F631F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9527B-992C-2B6D-F575-0B7C0328C1A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CE42B9-A5B3-5AD5-4B32-3D680CE2093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DA5370-24A1-4FA0-4F22-C3439ACFD67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Easter Island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13E51A-706D-B16D-7BD3-18F50F1A1BFE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0B525A-858B-4169-AA0B-F2FD9B98F74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2ED0571-4A23-3407-F832-2E9E495E5FB2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$151,150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0C624-D6D1-5728-7766-3D659CCB12BA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House to House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 Family &amp; Friends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136AF-185E-4475-CC3D-7EC2C6D4C1C9}"/>
              </a:ext>
            </a:extLst>
          </p:cNvPr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Assist Spanish Congregation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4EF1F8-E8CC-EDCE-C80D-76F87D70A94B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779A0-41A6-9F32-9E5A-11961AF616B1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222B0C4-A846-D4AC-B474-FB0CA206DB1A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$160,150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7F73F3-6533-1A6A-92BD-3FAFD72532F4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PIBC Teacher’s Travel to Pacific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869674-2B50-B15B-279B-1B529C6DB2C8}"/>
              </a:ext>
            </a:extLst>
          </p:cNvPr>
          <p:cNvSpPr txBox="1"/>
          <p:nvPr/>
        </p:nvSpPr>
        <p:spPr>
          <a:xfrm>
            <a:off x="6254498" y="2438401"/>
            <a:ext cx="2432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Answering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Calls Trip to Cuba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E960BB-89C7-C1CE-5FA4-4AB1D5DE44FD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“Search” TV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4EBA9B-F7B5-4673-9EB2-FD925EC919C1}"/>
              </a:ext>
            </a:extLst>
          </p:cNvPr>
          <p:cNvCxnSpPr/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DF0FB4-6A36-457C-B783-163C4D9FCDA8}"/>
              </a:ext>
            </a:extLst>
          </p:cNvPr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</a:rPr>
              <a:t> $165,150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8094CD-6AD0-8E57-9DB4-868E26EE564A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Truth for Today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3C2D6D-8E44-C081-5908-5B2A5946CDED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726167-F2B4-9B6F-97DD-71167237505E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004799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  <p:bldP spid="4" grpId="0"/>
      <p:bldP spid="25" grpId="0"/>
      <p:bldP spid="25" grpId="1"/>
      <p:bldP spid="26" grpId="0"/>
      <p:bldP spid="27" grpId="0"/>
      <p:bldP spid="30" grpId="0"/>
      <p:bldP spid="30" grpId="1"/>
      <p:bldP spid="31" grpId="0"/>
      <p:bldP spid="32" grpId="0"/>
      <p:bldP spid="33" grpId="0"/>
      <p:bldP spid="35" grpId="0"/>
      <p:bldP spid="35" grpId="1"/>
      <p:bldP spid="36" grpId="0"/>
      <p:bldP spid="37" grpId="0"/>
      <p:bldP spid="37" grpId="1"/>
      <p:bldP spid="3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1AAB6-5A32-FD41-B96B-9DF0FC76B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194560"/>
            <a:ext cx="11643360" cy="1198880"/>
          </a:xfrm>
        </p:spPr>
        <p:txBody>
          <a:bodyPr>
            <a:normAutofit/>
          </a:bodyPr>
          <a:lstStyle/>
          <a:p>
            <a:r>
              <a:rPr lang="en-US" dirty="0"/>
              <a:t>Young men, follow in the footsteps of Jesus: become a preacher/missionary </a:t>
            </a:r>
          </a:p>
          <a:p>
            <a:r>
              <a:rPr lang="en-US" dirty="0"/>
              <a:t>Give your life to the work!  Stand in the gap!</a:t>
            </a:r>
          </a:p>
        </p:txBody>
      </p:sp>
      <p:pic>
        <p:nvPicPr>
          <p:cNvPr id="8" name="Picture 7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E2A90DAF-34FA-92EE-5FA1-A61D41EFE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1481" r="20916" b="69334"/>
          <a:stretch/>
        </p:blipFill>
        <p:spPr>
          <a:xfrm>
            <a:off x="406400" y="1473200"/>
            <a:ext cx="9235440" cy="62992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0CDB96-94C7-DABE-D2E7-27F36001EF0D}"/>
              </a:ext>
            </a:extLst>
          </p:cNvPr>
          <p:cNvCxnSpPr/>
          <p:nvPr/>
        </p:nvCxnSpPr>
        <p:spPr>
          <a:xfrm>
            <a:off x="548640" y="2032000"/>
            <a:ext cx="8900160" cy="0"/>
          </a:xfrm>
          <a:prstGeom prst="line">
            <a:avLst/>
          </a:prstGeom>
          <a:ln w="38100">
            <a:solidFill>
              <a:srgbClr val="C31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6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u"/>
      </p:transition>
    </mc:Choice>
    <mc:Fallback xmlns="">
      <p:transition spd="slow">
        <p:cover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E2A90DAF-34FA-92EE-5FA1-A61D41EFE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1481" r="20916" b="69334"/>
          <a:stretch/>
        </p:blipFill>
        <p:spPr>
          <a:xfrm>
            <a:off x="406400" y="1473200"/>
            <a:ext cx="9235440" cy="629920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B0EFA3E-17DF-E170-0B94-2BA4F40456DC}"/>
              </a:ext>
            </a:extLst>
          </p:cNvPr>
          <p:cNvSpPr txBox="1">
            <a:spLocks/>
          </p:cNvSpPr>
          <p:nvPr/>
        </p:nvSpPr>
        <p:spPr>
          <a:xfrm>
            <a:off x="548640" y="2753360"/>
            <a:ext cx="11643360" cy="119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Make it about the work (and the gap) and not about you (Phil. 2:25, 30)</a:t>
            </a:r>
          </a:p>
          <a:p>
            <a:r>
              <a:rPr lang="en-US" dirty="0"/>
              <a:t>Give your time to the work!  Stand in the gap!</a:t>
            </a:r>
          </a:p>
        </p:txBody>
      </p:sp>
      <p:pic>
        <p:nvPicPr>
          <p:cNvPr id="6" name="Picture 5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0161FE61-4B81-1F6E-9DBC-567D15197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1111" r="1499" b="61333"/>
          <a:stretch/>
        </p:blipFill>
        <p:spPr>
          <a:xfrm>
            <a:off x="406400" y="2133600"/>
            <a:ext cx="11602720" cy="5181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C61CA5-F897-0026-B23F-5D2C57B60813}"/>
              </a:ext>
            </a:extLst>
          </p:cNvPr>
          <p:cNvCxnSpPr>
            <a:cxnSpLocks/>
          </p:cNvCxnSpPr>
          <p:nvPr/>
        </p:nvCxnSpPr>
        <p:spPr>
          <a:xfrm>
            <a:off x="548640" y="2600960"/>
            <a:ext cx="11358880" cy="0"/>
          </a:xfrm>
          <a:prstGeom prst="line">
            <a:avLst/>
          </a:prstGeom>
          <a:ln w="38100">
            <a:solidFill>
              <a:srgbClr val="C31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739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E2A90DAF-34FA-92EE-5FA1-A61D41EFE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1481" r="20916" b="69334"/>
          <a:stretch/>
        </p:blipFill>
        <p:spPr>
          <a:xfrm>
            <a:off x="406400" y="1473200"/>
            <a:ext cx="9235440" cy="62992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1CBEE49-2632-29D0-59E2-C3431B075EB5}"/>
              </a:ext>
            </a:extLst>
          </p:cNvPr>
          <p:cNvSpPr txBox="1">
            <a:spLocks/>
          </p:cNvSpPr>
          <p:nvPr/>
        </p:nvSpPr>
        <p:spPr>
          <a:xfrm>
            <a:off x="548640" y="3332480"/>
            <a:ext cx="11643360" cy="119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need to use our God-given money for God’s work (Phil. 4:14-18)</a:t>
            </a:r>
          </a:p>
          <a:p>
            <a:r>
              <a:rPr lang="en-US" dirty="0"/>
              <a:t>Give your money to the work!  Stand in the gap!</a:t>
            </a:r>
          </a:p>
        </p:txBody>
      </p:sp>
      <p:pic>
        <p:nvPicPr>
          <p:cNvPr id="6" name="Picture 5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D85FDFCF-48BE-B69D-F492-ED9994E3B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9852" r="14250" b="52593"/>
          <a:stretch/>
        </p:blipFill>
        <p:spPr>
          <a:xfrm>
            <a:off x="406400" y="2733040"/>
            <a:ext cx="10048240" cy="518162"/>
          </a:xfrm>
          <a:prstGeom prst="rect">
            <a:avLst/>
          </a:prstGeom>
        </p:spPr>
      </p:pic>
      <p:pic>
        <p:nvPicPr>
          <p:cNvPr id="7" name="Picture 6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DCA0F9AD-E2F6-D6C8-FEB8-B6F9CBE36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1111" r="1499" b="61333"/>
          <a:stretch/>
        </p:blipFill>
        <p:spPr>
          <a:xfrm>
            <a:off x="406400" y="2133600"/>
            <a:ext cx="11602720" cy="5181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74516B-D2C4-376A-6C91-9C9666520158}"/>
              </a:ext>
            </a:extLst>
          </p:cNvPr>
          <p:cNvCxnSpPr>
            <a:cxnSpLocks/>
          </p:cNvCxnSpPr>
          <p:nvPr/>
        </p:nvCxnSpPr>
        <p:spPr>
          <a:xfrm>
            <a:off x="548640" y="3164840"/>
            <a:ext cx="9692640" cy="0"/>
          </a:xfrm>
          <a:prstGeom prst="line">
            <a:avLst/>
          </a:prstGeom>
          <a:ln w="38100">
            <a:solidFill>
              <a:srgbClr val="C31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778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E2A90DAF-34FA-92EE-5FA1-A61D41EFE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1481" r="20916" b="69334"/>
          <a:stretch/>
        </p:blipFill>
        <p:spPr>
          <a:xfrm>
            <a:off x="406400" y="1473200"/>
            <a:ext cx="9235440" cy="62992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760AA9E-ACA9-8E48-1583-867A2C498F5B}"/>
              </a:ext>
            </a:extLst>
          </p:cNvPr>
          <p:cNvSpPr txBox="1">
            <a:spLocks/>
          </p:cNvSpPr>
          <p:nvPr/>
        </p:nvSpPr>
        <p:spPr>
          <a:xfrm>
            <a:off x="548640" y="3921760"/>
            <a:ext cx="11643360" cy="1198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not expect (or ask) for anything in return (Luke 6:35; 10:35)</a:t>
            </a:r>
          </a:p>
          <a:p>
            <a:r>
              <a:rPr lang="en-US" dirty="0"/>
              <a:t>Give your words to the work!  Stand in the gap!</a:t>
            </a:r>
          </a:p>
        </p:txBody>
      </p:sp>
      <p:pic>
        <p:nvPicPr>
          <p:cNvPr id="6" name="Picture 5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4A26DE06-45B1-70C9-2501-227573EB1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8000" r="3333" b="44444"/>
          <a:stretch/>
        </p:blipFill>
        <p:spPr>
          <a:xfrm>
            <a:off x="406400" y="3291840"/>
            <a:ext cx="11379200" cy="518163"/>
          </a:xfrm>
          <a:prstGeom prst="rect">
            <a:avLst/>
          </a:prstGeom>
        </p:spPr>
      </p:pic>
      <p:pic>
        <p:nvPicPr>
          <p:cNvPr id="7" name="Picture 6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9C9E147C-09EC-6C01-A32F-68E25EED0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9852" r="14250" b="52593"/>
          <a:stretch/>
        </p:blipFill>
        <p:spPr>
          <a:xfrm>
            <a:off x="406400" y="2733040"/>
            <a:ext cx="10048240" cy="518162"/>
          </a:xfrm>
          <a:prstGeom prst="rect">
            <a:avLst/>
          </a:prstGeom>
        </p:spPr>
      </p:pic>
      <p:pic>
        <p:nvPicPr>
          <p:cNvPr id="9" name="Picture 8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D2F0741B-969E-F72E-FBE5-1652702AA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1111" r="1499" b="61333"/>
          <a:stretch/>
        </p:blipFill>
        <p:spPr>
          <a:xfrm>
            <a:off x="406400" y="2133600"/>
            <a:ext cx="11602720" cy="51816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4FC285-5669-8FAA-F74E-71C302EAFF7D}"/>
              </a:ext>
            </a:extLst>
          </p:cNvPr>
          <p:cNvCxnSpPr>
            <a:cxnSpLocks/>
          </p:cNvCxnSpPr>
          <p:nvPr/>
        </p:nvCxnSpPr>
        <p:spPr>
          <a:xfrm>
            <a:off x="548640" y="3749040"/>
            <a:ext cx="10993120" cy="0"/>
          </a:xfrm>
          <a:prstGeom prst="line">
            <a:avLst/>
          </a:prstGeom>
          <a:ln w="38100">
            <a:solidFill>
              <a:srgbClr val="C31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25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E2A90DAF-34FA-92EE-5FA1-A61D41EFE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1481" r="20916" b="69334"/>
          <a:stretch/>
        </p:blipFill>
        <p:spPr>
          <a:xfrm>
            <a:off x="406400" y="1473200"/>
            <a:ext cx="9235440" cy="62992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D145BF4-152E-F605-251F-75E3D280B9D4}"/>
              </a:ext>
            </a:extLst>
          </p:cNvPr>
          <p:cNvSpPr txBox="1">
            <a:spLocks/>
          </p:cNvSpPr>
          <p:nvPr/>
        </p:nvSpPr>
        <p:spPr>
          <a:xfrm>
            <a:off x="548640" y="4470400"/>
            <a:ext cx="11643360" cy="24688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Pray for the lost (Rom. 10:1)</a:t>
            </a:r>
          </a:p>
          <a:p>
            <a:r>
              <a:rPr lang="en-US" dirty="0"/>
              <a:t>Pray for the missionaries (1 Thess. 5:25)</a:t>
            </a:r>
          </a:p>
          <a:p>
            <a:r>
              <a:rPr lang="en-US" dirty="0"/>
              <a:t>Pray for the work and for doors to be opened (Col. 4:3)</a:t>
            </a:r>
          </a:p>
          <a:p>
            <a:r>
              <a:rPr lang="en-US" dirty="0"/>
              <a:t>Pray for the gospel to spread and be received (2 Thess. 3:1)</a:t>
            </a:r>
          </a:p>
          <a:p>
            <a:r>
              <a:rPr lang="en-US" dirty="0"/>
              <a:t>Give your heart to the work!  Stand in the gap!</a:t>
            </a:r>
          </a:p>
        </p:txBody>
      </p:sp>
      <p:pic>
        <p:nvPicPr>
          <p:cNvPr id="9" name="Picture 8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0CEC1ED1-182C-A6D4-C51A-E99FC2CEE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56148" r="1499" b="36444"/>
          <a:stretch/>
        </p:blipFill>
        <p:spPr>
          <a:xfrm>
            <a:off x="406400" y="3850641"/>
            <a:ext cx="11602720" cy="50799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1E1ADC-D942-D52B-67F2-C981FF422033}"/>
              </a:ext>
            </a:extLst>
          </p:cNvPr>
          <p:cNvCxnSpPr>
            <a:cxnSpLocks/>
          </p:cNvCxnSpPr>
          <p:nvPr/>
        </p:nvCxnSpPr>
        <p:spPr>
          <a:xfrm>
            <a:off x="548640" y="4318000"/>
            <a:ext cx="9347200" cy="0"/>
          </a:xfrm>
          <a:prstGeom prst="line">
            <a:avLst/>
          </a:prstGeom>
          <a:ln w="38100">
            <a:solidFill>
              <a:srgbClr val="C31F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CC5F3CDF-E64E-62EE-FEAE-0807E7BFD0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8000" r="3333" b="44444"/>
          <a:stretch/>
        </p:blipFill>
        <p:spPr>
          <a:xfrm>
            <a:off x="406400" y="3291840"/>
            <a:ext cx="11379200" cy="518163"/>
          </a:xfrm>
          <a:prstGeom prst="rect">
            <a:avLst/>
          </a:prstGeom>
        </p:spPr>
      </p:pic>
      <p:pic>
        <p:nvPicPr>
          <p:cNvPr id="15" name="Picture 14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5BB36874-216E-8579-826A-BF94B637A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9852" r="14250" b="52593"/>
          <a:stretch/>
        </p:blipFill>
        <p:spPr>
          <a:xfrm>
            <a:off x="406400" y="2733040"/>
            <a:ext cx="10048240" cy="518162"/>
          </a:xfrm>
          <a:prstGeom prst="rect">
            <a:avLst/>
          </a:prstGeom>
        </p:spPr>
      </p:pic>
      <p:pic>
        <p:nvPicPr>
          <p:cNvPr id="17" name="Picture 16" descr="A white rectangular object with blue text&#10;&#10;Description automatically generated">
            <a:extLst>
              <a:ext uri="{FF2B5EF4-FFF2-40B4-BE49-F238E27FC236}">
                <a16:creationId xmlns:a16="http://schemas.microsoft.com/office/drawing/2014/main" id="{9BBAA8DD-81B8-DC86-358B-47D0D3777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1111" r="1499" b="61333"/>
          <a:stretch/>
        </p:blipFill>
        <p:spPr>
          <a:xfrm>
            <a:off x="406400" y="2133600"/>
            <a:ext cx="11602720" cy="5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30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2010746" y="319444"/>
            <a:ext cx="8170507" cy="37840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229" y="5399783"/>
            <a:ext cx="96295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prstClr val="black"/>
                  </a:outerShdw>
                </a:effectLst>
                <a:uLnTx/>
                <a:uFillTx/>
                <a:latin typeface="Lucida Calligraphy" pitchFamily="66" charset="0"/>
                <a:ea typeface="+mn-ea"/>
                <a:cs typeface="+mn-cs"/>
              </a:rPr>
              <a:t>Every dollar given on Mission Sunday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3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prstClr val="black"/>
                  </a:outerShdw>
                </a:effectLst>
                <a:uLnTx/>
                <a:uFillTx/>
                <a:latin typeface="Lucida Calligraphy" pitchFamily="66" charset="0"/>
                <a:ea typeface="+mn-ea"/>
                <a:cs typeface="+mn-cs"/>
              </a:rPr>
              <a:t>goes toward mission work.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77977" y="3612802"/>
            <a:ext cx="69926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9050" cmpd="sng">
                  <a:solidFill>
                    <a:prstClr val="white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prstClr val="black"/>
                  </a:outerShdw>
                </a:effectLst>
                <a:uLnTx/>
                <a:uFillTx/>
                <a:latin typeface="Lucida Calligraphy" pitchFamily="66" charset="0"/>
                <a:ea typeface="+mn-ea"/>
                <a:cs typeface="+mn-cs"/>
              </a:rPr>
              <a:t>January 28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286000" y="3505200"/>
            <a:ext cx="76200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C7BF80CB-7F6B-47B3-8F56-20705FF21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273"/>
            <a:ext cx="4403331" cy="318628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9985326-872E-47C1-8C72-2BD20EB0A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2" b="5105"/>
          <a:stretch/>
        </p:blipFill>
        <p:spPr>
          <a:xfrm>
            <a:off x="7519062" y="1701026"/>
            <a:ext cx="4672938" cy="332817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C572C75-945A-4497-9A42-6E91CE803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0" y="0"/>
            <a:ext cx="3429000" cy="382711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623E41CA-84E3-4CCC-A769-841114B83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9" y="2438400"/>
            <a:ext cx="4428171" cy="2920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Nnanna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Aforji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Tamuka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Arunashe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Wayne Parker (Pacific, Cyprus)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Tavaro Hanna (Bahamas)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Mauricio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Yegros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85999" y="5562601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Apologetics Press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868948" y="5679727"/>
            <a:ext cx="168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$133,650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Robert C. Lupo (Sneedville, TN)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House to House/Heart to Heart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63500">
                  <a:prstClr val="white"/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5999" y="5255569"/>
            <a:ext cx="408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Sr. High &amp; Adult Mission Trip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297052" y="4948536"/>
            <a:ext cx="40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prstClr val="white"/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Answering Macedonian Calls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4A127-AF51-483B-94B3-055E7879B5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0"/>
          <a:stretch/>
        </p:blipFill>
        <p:spPr>
          <a:xfrm>
            <a:off x="3258777" y="2656537"/>
            <a:ext cx="3867173" cy="2352502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D309EBE-D481-463F-B034-31D823C83B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" y="-2386"/>
            <a:ext cx="3724710" cy="279353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73075FE-D10C-49B3-A787-B56055FAE3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32" y="26005"/>
            <a:ext cx="4248384" cy="318628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81E5E66-3C2E-480E-BDFC-FA19DC5C5E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7084102" y="1624824"/>
            <a:ext cx="5122637" cy="3384215"/>
          </a:xfrm>
          <a:prstGeom prst="rect">
            <a:avLst/>
          </a:prstGeom>
        </p:spPr>
      </p:pic>
      <p:pic>
        <p:nvPicPr>
          <p:cNvPr id="137" name="Picture 136" descr="Mission Sunday - without date and sub.jpg">
            <a:extLst>
              <a:ext uri="{FF2B5EF4-FFF2-40B4-BE49-F238E27FC236}">
                <a16:creationId xmlns:a16="http://schemas.microsoft.com/office/drawing/2014/main" id="{AEACB4F9-BF9F-4B78-A5DC-B2AD2D05DC2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8E9246-C797-E7F1-C1B3-7135181469E3}"/>
              </a:ext>
            </a:extLst>
          </p:cNvPr>
          <p:cNvSpPr txBox="1"/>
          <p:nvPr/>
        </p:nvSpPr>
        <p:spPr>
          <a:xfrm>
            <a:off x="12522010" y="3457028"/>
            <a:ext cx="18064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Nnanna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Tamuka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Wayne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Tavaro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Mauricio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Robert 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Sr. High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H2H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oup of people getting into a van&#10;&#10;Description automatically generated">
            <a:extLst>
              <a:ext uri="{FF2B5EF4-FFF2-40B4-BE49-F238E27FC236}">
                <a16:creationId xmlns:a16="http://schemas.microsoft.com/office/drawing/2014/main" id="{E9B992DE-0F75-6CE0-481E-F67A643F14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" y="2785654"/>
            <a:ext cx="3691886" cy="2192561"/>
          </a:xfrm>
          <a:prstGeom prst="rect">
            <a:avLst/>
          </a:prstGeom>
        </p:spPr>
      </p:pic>
      <p:pic>
        <p:nvPicPr>
          <p:cNvPr id="5" name="Picture 3" descr="HPIM4194.JPG">
            <a:extLst>
              <a:ext uri="{FF2B5EF4-FFF2-40B4-BE49-F238E27FC236}">
                <a16:creationId xmlns:a16="http://schemas.microsoft.com/office/drawing/2014/main" id="{EA68D127-E7B4-7B96-5FF7-7D2E59FD01F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3626" r="25950"/>
          <a:stretch/>
        </p:blipFill>
        <p:spPr bwMode="auto">
          <a:xfrm>
            <a:off x="2728863" y="-15628"/>
            <a:ext cx="4214673" cy="502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E060C-C18D-8DAB-DCC5-A963ED16578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9336" y="20534"/>
            <a:ext cx="3876081" cy="2692314"/>
          </a:xfrm>
          <a:prstGeom prst="rect">
            <a:avLst/>
          </a:prstGeom>
        </p:spPr>
      </p:pic>
      <p:pic>
        <p:nvPicPr>
          <p:cNvPr id="9" name="Picture 4" descr="G:\Mission trips &amp; pictures 2011\Delaidamanu, Fiji July,Aug 2011\HPIM3733.JPG">
            <a:extLst>
              <a:ext uri="{FF2B5EF4-FFF2-40B4-BE49-F238E27FC236}">
                <a16:creationId xmlns:a16="http://schemas.microsoft.com/office/drawing/2014/main" id="{C5F55EB8-FB31-6EC4-36FA-5873273B4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/>
          <a:srcRect l="12975" t="27912" r="17827" b="16182"/>
          <a:stretch/>
        </p:blipFill>
        <p:spPr bwMode="auto">
          <a:xfrm>
            <a:off x="6369807" y="1685156"/>
            <a:ext cx="5467548" cy="3324173"/>
          </a:xfrm>
          <a:prstGeom prst="rect">
            <a:avLst/>
          </a:prstGeom>
          <a:noFill/>
        </p:spPr>
      </p:pic>
      <p:pic>
        <p:nvPicPr>
          <p:cNvPr id="10" name="Picture 9" descr="DAN_5249.jpg">
            <a:extLst>
              <a:ext uri="{FF2B5EF4-FFF2-40B4-BE49-F238E27FC236}">
                <a16:creationId xmlns:a16="http://schemas.microsoft.com/office/drawing/2014/main" id="{A43B92BD-448E-593B-7FD6-F25AE1D705E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/>
          <a:srcRect b="23084"/>
          <a:stretch/>
        </p:blipFill>
        <p:spPr>
          <a:xfrm>
            <a:off x="6370482" y="17596"/>
            <a:ext cx="2261388" cy="2606040"/>
          </a:xfrm>
          <a:prstGeom prst="rect">
            <a:avLst/>
          </a:prstGeom>
        </p:spPr>
      </p:pic>
      <p:pic>
        <p:nvPicPr>
          <p:cNvPr id="11" name="Picture 6" descr="HPIM1846">
            <a:extLst>
              <a:ext uri="{FF2B5EF4-FFF2-40B4-BE49-F238E27FC236}">
                <a16:creationId xmlns:a16="http://schemas.microsoft.com/office/drawing/2014/main" id="{C3E58D45-239D-5523-D9D8-80E61111B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lum contrast="10000"/>
          </a:blip>
          <a:srcRect l="3335" t="12538" r="13304" b="13290"/>
          <a:stretch/>
        </p:blipFill>
        <p:spPr bwMode="auto">
          <a:xfrm>
            <a:off x="-7617" y="2408078"/>
            <a:ext cx="3896292" cy="2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E60DB4-BA91-5D4B-344E-927C814A5FF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22991" r="10831" b="21110"/>
          <a:stretch/>
        </p:blipFill>
        <p:spPr>
          <a:xfrm>
            <a:off x="5192363" y="1883664"/>
            <a:ext cx="4962171" cy="3120491"/>
          </a:xfrm>
          <a:prstGeom prst="rect">
            <a:avLst/>
          </a:prstGeom>
        </p:spPr>
      </p:pic>
      <p:pic>
        <p:nvPicPr>
          <p:cNvPr id="17" name="Picture 2" descr="Image may contain: 6 people, people standing, mountain, outdoor and nature">
            <a:extLst>
              <a:ext uri="{FF2B5EF4-FFF2-40B4-BE49-F238E27FC236}">
                <a16:creationId xmlns:a16="http://schemas.microsoft.com/office/drawing/2014/main" id="{92D6CD97-0879-F426-CDBF-C8541F101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5" t="22610" r="12606" b="8530"/>
          <a:stretch/>
        </p:blipFill>
        <p:spPr bwMode="auto">
          <a:xfrm>
            <a:off x="4419600" y="0"/>
            <a:ext cx="3944895" cy="29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B8C1C9-DCBD-8AF5-B038-232AC6C5569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11357"/>
          <a:stretch/>
        </p:blipFill>
        <p:spPr>
          <a:xfrm>
            <a:off x="-14939" y="2659153"/>
            <a:ext cx="5265107" cy="23498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B05DEE-F052-8572-33EB-66DE55D7DFE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8"/>
          <a:stretch/>
        </p:blipFill>
        <p:spPr>
          <a:xfrm>
            <a:off x="10116319" y="1650041"/>
            <a:ext cx="2100588" cy="3352800"/>
          </a:xfrm>
          <a:prstGeom prst="rect">
            <a:avLst/>
          </a:prstGeom>
        </p:spPr>
      </p:pic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6B0EAE-423E-780E-C029-480E0E28DF6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6666" b="16536"/>
          <a:stretch/>
        </p:blipFill>
        <p:spPr>
          <a:xfrm>
            <a:off x="0" y="0"/>
            <a:ext cx="4450100" cy="2649435"/>
          </a:xfrm>
          <a:prstGeom prst="rect">
            <a:avLst/>
          </a:prstGeom>
        </p:spPr>
      </p:pic>
      <p:pic>
        <p:nvPicPr>
          <p:cNvPr id="21" name="Picture 20" descr="A car parke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C83DC777-6865-AA69-ED18-6EB6BF92C2E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/>
        </p:blipFill>
        <p:spPr>
          <a:xfrm>
            <a:off x="3153872" y="2506673"/>
            <a:ext cx="4979112" cy="2528573"/>
          </a:xfrm>
          <a:prstGeom prst="rect">
            <a:avLst/>
          </a:prstGeom>
        </p:spPr>
      </p:pic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FCB47C7-6558-5DE4-F20C-91525A72A2B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9977" r="17306" b="31412"/>
          <a:stretch/>
        </p:blipFill>
        <p:spPr>
          <a:xfrm>
            <a:off x="3147050" y="0"/>
            <a:ext cx="5502907" cy="2922930"/>
          </a:xfrm>
          <a:prstGeom prst="rect">
            <a:avLst/>
          </a:prstGeom>
        </p:spPr>
      </p:pic>
      <p:pic>
        <p:nvPicPr>
          <p:cNvPr id="23" name="Picture 2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2E7B41B6-4641-7677-83FD-47C93B054C5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53" y="2057400"/>
            <a:ext cx="4091134" cy="2971800"/>
          </a:xfrm>
          <a:prstGeom prst="rect">
            <a:avLst/>
          </a:prstGeom>
        </p:spPr>
      </p:pic>
      <p:pic>
        <p:nvPicPr>
          <p:cNvPr id="24" name="Picture 23" descr="A family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BA250E2-A44C-CB44-1426-F33F5283FEA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12713" r="29748" b="25"/>
          <a:stretch/>
        </p:blipFill>
        <p:spPr>
          <a:xfrm>
            <a:off x="0" y="1610"/>
            <a:ext cx="3519772" cy="4350098"/>
          </a:xfrm>
          <a:prstGeom prst="rect">
            <a:avLst/>
          </a:prstGeom>
        </p:spPr>
      </p:pic>
      <p:pic>
        <p:nvPicPr>
          <p:cNvPr id="30" name="Picture 29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895AEC9B-F372-CBE0-A2B3-59EA61FB98B6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0" b="1574"/>
          <a:stretch/>
        </p:blipFill>
        <p:spPr>
          <a:xfrm>
            <a:off x="3756850" y="-11829"/>
            <a:ext cx="5080944" cy="2883774"/>
          </a:xfrm>
          <a:prstGeom prst="rect">
            <a:avLst/>
          </a:prstGeom>
        </p:spPr>
      </p:pic>
      <p:pic>
        <p:nvPicPr>
          <p:cNvPr id="31" name="Picture 30" descr="A group of people posing for a photo in a park&#10;&#10;Description automatically generated with medium confidence">
            <a:extLst>
              <a:ext uri="{FF2B5EF4-FFF2-40B4-BE49-F238E27FC236}">
                <a16:creationId xmlns:a16="http://schemas.microsoft.com/office/drawing/2014/main" id="{DA4B4626-95FD-C767-2534-B35943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22053" r="14167" b="30563"/>
          <a:stretch/>
        </p:blipFill>
        <p:spPr>
          <a:xfrm>
            <a:off x="3752810" y="2666999"/>
            <a:ext cx="4856722" cy="2375435"/>
          </a:xfrm>
          <a:prstGeom prst="rect">
            <a:avLst/>
          </a:prstGeom>
        </p:spPr>
      </p:pic>
      <p:pic>
        <p:nvPicPr>
          <p:cNvPr id="32" name="Picture 31" descr="A group of people sitting around a yellow table&#10;&#10;Description automatically generated with low confidence">
            <a:extLst>
              <a:ext uri="{FF2B5EF4-FFF2-40B4-BE49-F238E27FC236}">
                <a16:creationId xmlns:a16="http://schemas.microsoft.com/office/drawing/2014/main" id="{E21E19C9-B087-06E4-B509-DFFA87728BB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79" y="2019759"/>
            <a:ext cx="4012587" cy="3009441"/>
          </a:xfrm>
          <a:prstGeom prst="rect">
            <a:avLst/>
          </a:prstGeom>
        </p:spPr>
      </p:pic>
      <p:pic>
        <p:nvPicPr>
          <p:cNvPr id="33" name="Picture 32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89C55A38-8AAF-F905-6735-02F07618283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8478" r="30386" b="8571"/>
          <a:stretch/>
        </p:blipFill>
        <p:spPr>
          <a:xfrm>
            <a:off x="0" y="0"/>
            <a:ext cx="3925756" cy="5064718"/>
          </a:xfrm>
          <a:prstGeom prst="rect">
            <a:avLst/>
          </a:prstGeom>
        </p:spPr>
      </p:pic>
      <p:pic>
        <p:nvPicPr>
          <p:cNvPr id="38" name="Picture 4" descr="Elders of the Morristown chruch of Christ Presenting Signed Deed to RC Lupo">
            <a:extLst>
              <a:ext uri="{FF2B5EF4-FFF2-40B4-BE49-F238E27FC236}">
                <a16:creationId xmlns:a16="http://schemas.microsoft.com/office/drawing/2014/main" id="{B1FD61D7-E43E-1C0B-51C6-1075CF1B9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1" r="24166" b="35016"/>
          <a:stretch/>
        </p:blipFill>
        <p:spPr bwMode="auto">
          <a:xfrm>
            <a:off x="8535685" y="1928099"/>
            <a:ext cx="3657427" cy="31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D4323D-9F15-0C3E-BE7E-4659422C5F9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317019" y="0"/>
            <a:ext cx="4338023" cy="3241631"/>
          </a:xfrm>
          <a:prstGeom prst="rect">
            <a:avLst/>
          </a:prstGeom>
        </p:spPr>
      </p:pic>
      <p:pic>
        <p:nvPicPr>
          <p:cNvPr id="40" name="Picture 2" descr="Image may contain: 2 people, people smiling, closeup">
            <a:extLst>
              <a:ext uri="{FF2B5EF4-FFF2-40B4-BE49-F238E27FC236}">
                <a16:creationId xmlns:a16="http://schemas.microsoft.com/office/drawing/2014/main" id="{F7DC1692-288E-B71E-25AD-CA114FD4A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" b="2554"/>
          <a:stretch/>
        </p:blipFill>
        <p:spPr bwMode="auto">
          <a:xfrm>
            <a:off x="0" y="0"/>
            <a:ext cx="4514638" cy="42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1F18AD-ED5E-D931-4291-D686785DA28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4" y="1349987"/>
            <a:ext cx="5546702" cy="3674690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A452EB7F-06BC-64D3-6C20-C1DF208A5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1167" r="35938" b="4500"/>
          <a:stretch/>
        </p:blipFill>
        <p:spPr bwMode="auto">
          <a:xfrm>
            <a:off x="5728217" y="1676400"/>
            <a:ext cx="1719439" cy="22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A44C4965-9077-367D-A881-076A8AC40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55" y="1679516"/>
            <a:ext cx="1563149" cy="220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DE5E68ED-67A7-DDDA-1098-93DE0D52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19" y="2759156"/>
            <a:ext cx="1512681" cy="2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C36CDE2C-8550-9F73-86E1-DC074C305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2362" r="31250" b="8621"/>
          <a:stretch/>
        </p:blipFill>
        <p:spPr bwMode="auto">
          <a:xfrm>
            <a:off x="6061725" y="2760644"/>
            <a:ext cx="1737002" cy="22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B1892AF-7842-4730-4154-F64A3A92A4A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16" y="1683276"/>
            <a:ext cx="2218186" cy="33284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00EB4E7-7725-2513-2D05-134140A3B817}"/>
              </a:ext>
            </a:extLst>
          </p:cNvPr>
          <p:cNvPicPr>
            <a:picLocks noChangeAspect="1"/>
          </p:cNvPicPr>
          <p:nvPr/>
        </p:nvPicPr>
        <p:blipFill rotWithShape="1">
          <a:blip r:embed="rId41"/>
          <a:srcRect l="7223" r="6393"/>
          <a:stretch/>
        </p:blipFill>
        <p:spPr>
          <a:xfrm>
            <a:off x="0" y="0"/>
            <a:ext cx="8633275" cy="133705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8" name="Picture 57" descr="A group of people sitting in a church&#10;&#10;Description automatically generated">
            <a:extLst>
              <a:ext uri="{FF2B5EF4-FFF2-40B4-BE49-F238E27FC236}">
                <a16:creationId xmlns:a16="http://schemas.microsoft.com/office/drawing/2014/main" id="{461F0CEA-3ECB-B3D2-760F-F8019ECDD2A7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67" y="-50983"/>
            <a:ext cx="3204918" cy="4273224"/>
          </a:xfrm>
          <a:prstGeom prst="rect">
            <a:avLst/>
          </a:prstGeom>
        </p:spPr>
      </p:pic>
      <p:pic>
        <p:nvPicPr>
          <p:cNvPr id="63" name="Picture 6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7D9230-8978-F253-077C-4B0EF9323B4E}"/>
              </a:ext>
            </a:extLst>
          </p:cNvPr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9829" r="2522"/>
          <a:stretch/>
        </p:blipFill>
        <p:spPr>
          <a:xfrm>
            <a:off x="3129274" y="-45100"/>
            <a:ext cx="4703603" cy="3234403"/>
          </a:xfrm>
          <a:prstGeom prst="rect">
            <a:avLst/>
          </a:prstGeom>
        </p:spPr>
      </p:pic>
      <p:pic>
        <p:nvPicPr>
          <p:cNvPr id="60" name="Picture 5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3496797-A35C-79C3-39A5-5E1600229D67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6" b="43388"/>
          <a:stretch/>
        </p:blipFill>
        <p:spPr>
          <a:xfrm rot="10800000">
            <a:off x="5933781" y="2292695"/>
            <a:ext cx="6262840" cy="2752001"/>
          </a:xfrm>
          <a:prstGeom prst="rect">
            <a:avLst/>
          </a:prstGeom>
        </p:spPr>
      </p:pic>
      <p:pic>
        <p:nvPicPr>
          <p:cNvPr id="64" name="Picture 5" descr="L:\Evangelism\H2H-H2H\HTH info slide.jpg">
            <a:extLst>
              <a:ext uri="{FF2B5EF4-FFF2-40B4-BE49-F238E27FC236}">
                <a16:creationId xmlns:a16="http://schemas.microsoft.com/office/drawing/2014/main" id="{A1F1B648-89F9-3785-039B-8CFF4EFF8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/>
          <a:srcRect l="64125"/>
          <a:stretch>
            <a:fillRect/>
          </a:stretch>
        </p:blipFill>
        <p:spPr bwMode="auto">
          <a:xfrm>
            <a:off x="-27257" y="1698415"/>
            <a:ext cx="1591660" cy="3327561"/>
          </a:xfrm>
          <a:prstGeom prst="rect">
            <a:avLst/>
          </a:prstGeom>
          <a:noFill/>
        </p:spPr>
      </p:pic>
      <p:pic>
        <p:nvPicPr>
          <p:cNvPr id="65" name="Picture 4" descr="L:\Evangelism\H2H-H2H\HTH_Masthead.jpg">
            <a:extLst>
              <a:ext uri="{FF2B5EF4-FFF2-40B4-BE49-F238E27FC236}">
                <a16:creationId xmlns:a16="http://schemas.microsoft.com/office/drawing/2014/main" id="{1FF6E5C2-3275-A1AC-0492-4E15170A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-27257" y="-151977"/>
            <a:ext cx="7402566" cy="1917618"/>
          </a:xfrm>
          <a:prstGeom prst="rect">
            <a:avLst/>
          </a:prstGeom>
          <a:noFill/>
        </p:spPr>
      </p:pic>
      <p:pic>
        <p:nvPicPr>
          <p:cNvPr id="66" name="Picture 3" descr="L:\Office\Xerox_Scans\David\DOC157.XSM\00000001.JPG">
            <a:extLst>
              <a:ext uri="{FF2B5EF4-FFF2-40B4-BE49-F238E27FC236}">
                <a16:creationId xmlns:a16="http://schemas.microsoft.com/office/drawing/2014/main" id="{92EAE63C-4C68-3E26-E76B-C04FC6EA1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 rot="16200000">
            <a:off x="1080037" y="2003133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7" name="Picture 4" descr="L:\Office\Xerox_Scans\David\DOC158.XSM\00000001.JPG">
            <a:extLst>
              <a:ext uri="{FF2B5EF4-FFF2-40B4-BE49-F238E27FC236}">
                <a16:creationId xmlns:a16="http://schemas.microsoft.com/office/drawing/2014/main" id="{3C43C4F4-1561-34AE-97E7-9B72614D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 rot="16200000">
            <a:off x="3183145" y="2003131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8" name="Picture 3" descr="L:\Office\Xerox_Scans\David\DOC157.XSM\00000001.JPG">
            <a:extLst>
              <a:ext uri="{FF2B5EF4-FFF2-40B4-BE49-F238E27FC236}">
                <a16:creationId xmlns:a16="http://schemas.microsoft.com/office/drawing/2014/main" id="{63869115-07C3-7D7F-C9A3-4F2A93481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 rot="16200000">
            <a:off x="3762087" y="2321308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9" name="Picture 2" descr="L:\Office\Xerox_Scans\David\DOC156.XSM\00000001.JPG">
            <a:extLst>
              <a:ext uri="{FF2B5EF4-FFF2-40B4-BE49-F238E27FC236}">
                <a16:creationId xmlns:a16="http://schemas.microsoft.com/office/drawing/2014/main" id="{32970BD2-CDFD-1DA0-A548-82D6A1832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 rot="16200000">
            <a:off x="4299265" y="2642616"/>
            <a:ext cx="2706624" cy="20914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0" name="Picture 2" descr="L:\Office\Xerox_Scans\David\DOC156.XSM\00000001.JPG">
            <a:extLst>
              <a:ext uri="{FF2B5EF4-FFF2-40B4-BE49-F238E27FC236}">
                <a16:creationId xmlns:a16="http://schemas.microsoft.com/office/drawing/2014/main" id="{5FD8E30E-7645-E95F-5FB8-C2E24F702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 rot="16200000">
            <a:off x="1629182" y="2322576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" name="Picture 4" descr="L:\Office\Xerox_Scans\David\DOC158.XSM\00000001.JPG">
            <a:extLst>
              <a:ext uri="{FF2B5EF4-FFF2-40B4-BE49-F238E27FC236}">
                <a16:creationId xmlns:a16="http://schemas.microsoft.com/office/drawing/2014/main" id="{DEC0A78E-19B4-5849-CC8E-7B16AA07E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 rot="16200000">
            <a:off x="2201883" y="2642616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7641174-AD59-B9E4-0DA6-7077CEF063B0}"/>
              </a:ext>
            </a:extLst>
          </p:cNvPr>
          <p:cNvSpPr/>
          <p:nvPr/>
        </p:nvSpPr>
        <p:spPr>
          <a:xfrm rot="20378568">
            <a:off x="6853983" y="1957806"/>
            <a:ext cx="4669878" cy="2489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1,800 homes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EVERY month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Rotating Routes</a:t>
            </a:r>
          </a:p>
        </p:txBody>
      </p:sp>
    </p:spTree>
    <p:extLst>
      <p:ext uri="{BB962C8B-B14F-4D97-AF65-F5344CB8AC3E}">
        <p14:creationId xmlns:p14="http://schemas.microsoft.com/office/powerpoint/2010/main" val="4238408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500"/>
                            </p:stCondLst>
                            <p:childTnLst>
                              <p:par>
                                <p:cTn id="2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00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500"/>
                            </p:stCondLst>
                            <p:childTnLst>
                              <p:par>
                                <p:cTn id="2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400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500"/>
                            </p:stCondLst>
                            <p:childTnLst>
                              <p:par>
                                <p:cTn id="3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0"/>
                            </p:stCondLst>
                            <p:childTnLst>
                              <p:par>
                                <p:cTn id="3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500"/>
                            </p:stCondLst>
                            <p:childTnLst>
                              <p:par>
                                <p:cTn id="3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000"/>
                            </p:stCondLst>
                            <p:childTnLst>
                              <p:par>
                                <p:cTn id="3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2500"/>
                            </p:stCondLst>
                            <p:childTnLst>
                              <p:par>
                                <p:cTn id="3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3500"/>
                            </p:stCondLst>
                            <p:childTnLst>
                              <p:par>
                                <p:cTn id="3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000"/>
                            </p:stCondLst>
                            <p:childTnLst>
                              <p:par>
                                <p:cTn id="3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4500"/>
                            </p:stCondLst>
                            <p:childTnLst>
                              <p:par>
                                <p:cTn id="3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5000"/>
                            </p:stCondLst>
                            <p:childTnLst>
                              <p:par>
                                <p:cTn id="3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72" grpId="0"/>
      <p:bldP spid="92" grpId="0"/>
      <p:bldP spid="73" grpId="0"/>
      <p:bldP spid="7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</TotalTime>
  <Words>1527</Words>
  <Application>Microsoft Office PowerPoint</Application>
  <PresentationFormat>Widescreen</PresentationFormat>
  <Paragraphs>295</Paragraphs>
  <Slides>27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Lucida Calligraphy</vt:lpstr>
      <vt:lpstr>Tahoma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2024-01-20T01:35:44Z</dcterms:created>
  <dcterms:modified xsi:type="dcterms:W3CDTF">2024-01-21T13:37:27Z</dcterms:modified>
</cp:coreProperties>
</file>