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57A0"/>
    <a:srgbClr val="107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9972D-858D-CFB6-390D-A6C68990D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B3B37-01BC-A2A1-EC1F-F18E0ABF3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1AC8C-BBC8-E1F0-342D-27A5BEB2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CFB-BEA9-4483-B2D2-5E8E867B44E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BACAD-DBF8-467F-D555-AC97284C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06736-8FBC-0EBA-20C0-80709A06B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2C4B-4877-4A5C-A586-F6290C6561F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paper with white text&#10;&#10;Description automatically generated">
            <a:extLst>
              <a:ext uri="{FF2B5EF4-FFF2-40B4-BE49-F238E27FC236}">
                <a16:creationId xmlns:a16="http://schemas.microsoft.com/office/drawing/2014/main" id="{63B139F3-3DC4-CC9D-EF49-2B2459DAD3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06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9F563-A9F4-83AA-E97B-7151D846C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C60AC-BEB1-ADB5-DB78-47D51E99A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93E4E-85ED-D5C3-CBA6-89A038C3C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50356-6F17-E388-6B6D-60731D3DF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923A4-D3BF-2A8C-B860-47AAE8939A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BF3915-6009-A1A5-3A4C-742E72EFD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CFB-BEA9-4483-B2D2-5E8E867B44E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105DE-3775-332B-01C7-46C985102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9E569B-541B-9B23-DE88-257F982AB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2C4B-4877-4A5C-A586-F6290C656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4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7B71-454A-3436-E62C-D5C01AE3C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F8B3F-F2BB-C5A3-6269-AA05DF2D7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CFB-BEA9-4483-B2D2-5E8E867B44E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2761D-03AD-7444-6ECB-0515A6037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64A3A-544F-ADF0-311D-F86B037D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2C4B-4877-4A5C-A586-F6290C656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86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F61F55-FF19-0575-0F74-B1280C6F0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CFB-BEA9-4483-B2D2-5E8E867B44E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142CB-5088-2F9B-4ADD-B716AC2CD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4F3E9-B0EA-FC9D-0A3E-02C39313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2C4B-4877-4A5C-A586-F6290C656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91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3B7D3-A3BF-3052-0F69-2F734D3C8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D8EDE-9D66-2E29-727B-94487A39B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96C83-2754-C0F3-1029-053BBEA91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1F6CD-A5A1-3644-3365-E3F25416C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CFB-BEA9-4483-B2D2-5E8E867B44E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3D22E-C4CE-B4E2-CFD6-7276A82C1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594EF-14DA-2162-8FB8-1AC6DB489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2C4B-4877-4A5C-A586-F6290C656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84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4CD48-36B0-7B0E-51F7-84F001D4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36CD50-7DE4-5E10-6532-88901A88F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974E4-D486-E5FF-810E-95A4CEF3D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ED5A5-B507-BBA4-80B3-541FF4A68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CFB-BEA9-4483-B2D2-5E8E867B44E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FA611-E0A9-F276-8009-8E891322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A6CC4-A52E-4556-5029-C014701C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2C4B-4877-4A5C-A586-F6290C656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4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023D9-3945-16E4-A496-319BBCE54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90549-4347-321F-C10F-B9673D71C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F7821-556F-EDC1-C5F3-BF1E68FA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CFB-BEA9-4483-B2D2-5E8E867B44E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0F613-D806-698D-7DCD-A9B803B82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FEC9B-DCAC-5A62-9DA0-8E0B80D3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2C4B-4877-4A5C-A586-F6290C656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85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7B4F0E-3804-59F4-7F53-0049BE6A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34D6D4-2D8F-77B5-F588-0963594BA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7C519-817C-4AD3-F103-D749ADD8F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CFB-BEA9-4483-B2D2-5E8E867B44E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E3C90-F8D1-09C7-6119-FD5388C81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93E9-948C-A4C8-0E11-77D4D68C3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2C4B-4877-4A5C-A586-F6290C656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98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paper with white text&#10;&#10;Description automatically generated">
            <a:extLst>
              <a:ext uri="{FF2B5EF4-FFF2-40B4-BE49-F238E27FC236}">
                <a16:creationId xmlns:a16="http://schemas.microsoft.com/office/drawing/2014/main" id="{889E7DCA-BDB3-BE33-5CFF-C450AEA89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7EA73-9E63-B9D7-B62D-58E5F5D77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8" y="1555424"/>
            <a:ext cx="11745798" cy="5302576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260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paper with white text&#10;&#10;Description automatically generated">
            <a:extLst>
              <a:ext uri="{FF2B5EF4-FFF2-40B4-BE49-F238E27FC236}">
                <a16:creationId xmlns:a16="http://schemas.microsoft.com/office/drawing/2014/main" id="{057FBC4B-A0C9-920C-C5D9-B2E6F196D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7EA73-9E63-B9D7-B62D-58E5F5D77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8" y="1555424"/>
            <a:ext cx="11745798" cy="5302576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20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paper with white text&#10;&#10;Description automatically generated">
            <a:extLst>
              <a:ext uri="{FF2B5EF4-FFF2-40B4-BE49-F238E27FC236}">
                <a16:creationId xmlns:a16="http://schemas.microsoft.com/office/drawing/2014/main" id="{5EA41EB2-A086-3C59-D878-C485AF198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7EA73-9E63-B9D7-B62D-58E5F5D77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43" y="1508290"/>
            <a:ext cx="11849493" cy="534971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038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paper with white text&#10;&#10;Description automatically generated">
            <a:extLst>
              <a:ext uri="{FF2B5EF4-FFF2-40B4-BE49-F238E27FC236}">
                <a16:creationId xmlns:a16="http://schemas.microsoft.com/office/drawing/2014/main" id="{4E6357CF-BDD2-E90F-349B-CF63D9CA9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7EA73-9E63-B9D7-B62D-58E5F5D77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43" y="1508290"/>
            <a:ext cx="11849493" cy="534971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893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paper with white text&#10;&#10;Description automatically generated">
            <a:extLst>
              <a:ext uri="{FF2B5EF4-FFF2-40B4-BE49-F238E27FC236}">
                <a16:creationId xmlns:a16="http://schemas.microsoft.com/office/drawing/2014/main" id="{58EF6BE2-38D5-903B-6CB4-527E27B96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7EA73-9E63-B9D7-B62D-58E5F5D77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43" y="1508290"/>
            <a:ext cx="11849493" cy="534971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021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paper with white text&#10;&#10;Description automatically generated">
            <a:extLst>
              <a:ext uri="{FF2B5EF4-FFF2-40B4-BE49-F238E27FC236}">
                <a16:creationId xmlns:a16="http://schemas.microsoft.com/office/drawing/2014/main" id="{D8026C31-968A-04F7-ACA3-CF0BB1F3E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7EA73-9E63-B9D7-B62D-58E5F5D77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8" y="1385740"/>
            <a:ext cx="11745798" cy="5472260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365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50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2EC3D-B8CB-351A-27BC-BDAC6539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262C6-4C75-C42F-85DB-9AD0FE09E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93643-8876-552F-B5E4-D23DC3172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CFB-BEA9-4483-B2D2-5E8E867B44E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5259F-E73E-CACB-82C0-7A3118F6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C3CF0-BB7D-230C-CB0C-25D6F0DEE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2C4B-4877-4A5C-A586-F6290C656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43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54DC3-6EEE-3D8D-CFCD-C3DEAC6CD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C1294-5040-A284-3C7B-64B0454B9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893CF-52E7-D9F6-F10B-AC532F3FD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4BCD9-D145-C23C-0300-D888D787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7CFB-BEA9-4483-B2D2-5E8E867B44E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4C595-FD61-B174-77B7-46C6FE19D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FC1AA-B3FA-2DAD-7702-B69B07F4B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2C4B-4877-4A5C-A586-F6290C656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2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903DA0-31A8-89E7-6613-A8661C45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8A25E-A688-6147-0063-E92915A6E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67338-808B-E526-9783-B153A25C2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77CFB-BEA9-4483-B2D2-5E8E867B44E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947CC-5896-337B-E7E0-8529C1591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2B320-FB76-C4CA-EC4E-630DC4520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12C4B-4877-4A5C-A586-F6290C656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1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9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A3FAC-A0DE-78C2-6572-DA130ACF0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Supporting 15 missionaries (monthly) in 26 countries on 4 continents</a:t>
            </a:r>
          </a:p>
          <a:p>
            <a:r>
              <a:rPr lang="en-US" b="1" dirty="0"/>
              <a:t>Sending one-time support to dozens of missionaries and mission works</a:t>
            </a:r>
          </a:p>
          <a:p>
            <a:r>
              <a:rPr lang="en-US" b="1" dirty="0"/>
              <a:t>Supporting dozens of mission trips to 35+ countries on 6 continents </a:t>
            </a:r>
          </a:p>
          <a:p>
            <a:r>
              <a:rPr lang="en-US" b="1" dirty="0"/>
              <a:t>Mission trips to Marsh </a:t>
            </a:r>
            <a:r>
              <a:rPr lang="en-US" b="1" dirty="0" err="1"/>
              <a:t>Harbour</a:t>
            </a:r>
            <a:r>
              <a:rPr lang="en-US" b="1" dirty="0"/>
              <a:t>, Freeport and Eight Mile Rock in Bahamas </a:t>
            </a:r>
          </a:p>
          <a:p>
            <a:r>
              <a:rPr lang="en-US" b="1" dirty="0"/>
              <a:t>Assisting teachers in PIBC to travel to Pacific and teach with Robert Martin </a:t>
            </a:r>
          </a:p>
          <a:p>
            <a:r>
              <a:rPr lang="en-US" b="1" dirty="0"/>
              <a:t>Christian Courier – an online and print teaching resource</a:t>
            </a:r>
          </a:p>
          <a:p>
            <a:r>
              <a:rPr lang="en-US" b="1" dirty="0"/>
              <a:t>World Video Bible School – online and DVD teaching resources</a:t>
            </a:r>
          </a:p>
          <a:p>
            <a:r>
              <a:rPr lang="en-US" b="1" dirty="0"/>
              <a:t>Students &amp; teachers in the Trinidad School of Preaching </a:t>
            </a:r>
          </a:p>
          <a:p>
            <a:r>
              <a:rPr lang="en-US" b="1" dirty="0"/>
              <a:t>Nigeria School of Preaching + Bibles for Nigeria missionary + Chad Wagner</a:t>
            </a:r>
          </a:p>
          <a:p>
            <a:r>
              <a:rPr lang="en-US" b="1" dirty="0"/>
              <a:t>Congregations in Paraguay, Puerto Rico &amp; Cuba </a:t>
            </a:r>
          </a:p>
          <a:p>
            <a:r>
              <a:rPr lang="en-US" b="1" dirty="0"/>
              <a:t>Truth for Today – assisting 30,000 preachers monthly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23862176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A3FAC-A0DE-78C2-6572-DA130ACF0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Supporting Apologetics Press (since 1986, partnering since 2004)</a:t>
            </a:r>
          </a:p>
          <a:p>
            <a:pPr lvl="1"/>
            <a:r>
              <a:rPr lang="en-US" b="1" dirty="0"/>
              <a:t>Professional Staff: Eric Lyons, Kyle Butt, Dave Miller, Jeff Miller</a:t>
            </a:r>
          </a:p>
          <a:p>
            <a:pPr lvl="1"/>
            <a:r>
              <a:rPr lang="en-US" b="1" dirty="0"/>
              <a:t>Tremendously Talented Support Staff (including Rob Baker and Jeremy Pate)</a:t>
            </a:r>
          </a:p>
          <a:p>
            <a:pPr lvl="1"/>
            <a:r>
              <a:rPr lang="en-US" b="1" dirty="0"/>
              <a:t>Publications: Monthly journals, Books, Tracts, Videos, eBooks, Curriculum, VBS, etc.</a:t>
            </a:r>
          </a:p>
          <a:p>
            <a:pPr lvl="1"/>
            <a:r>
              <a:rPr lang="en-US" b="1" dirty="0"/>
              <a:t>Website (www.ApologeticsPress.org)</a:t>
            </a:r>
          </a:p>
          <a:p>
            <a:r>
              <a:rPr lang="en-US" b="1" dirty="0"/>
              <a:t>Taking the Gospel to Easter Island</a:t>
            </a:r>
          </a:p>
          <a:p>
            <a:pPr lvl="1"/>
            <a:r>
              <a:rPr lang="en-US" b="1" dirty="0"/>
              <a:t>Josh has made 16 trips to the island</a:t>
            </a:r>
          </a:p>
          <a:p>
            <a:pPr lvl="1"/>
            <a:r>
              <a:rPr lang="en-US" b="1" dirty="0"/>
              <a:t>4 souls have been converted and are growing (Piki, Uri, Andrea &amp; Anita)</a:t>
            </a:r>
          </a:p>
          <a:p>
            <a:pPr lvl="1"/>
            <a:r>
              <a:rPr lang="en-US" b="1" dirty="0"/>
              <a:t>Josh has taken more than 500 Bibles to the island </a:t>
            </a:r>
          </a:p>
          <a:p>
            <a:pPr lvl="1"/>
            <a:r>
              <a:rPr lang="en-US" b="1" dirty="0"/>
              <a:t>Josh continues to work to strengthen and mature the members remotely every week</a:t>
            </a:r>
          </a:p>
          <a:p>
            <a:r>
              <a:rPr lang="en-US" b="1" dirty="0"/>
              <a:t>“Answering Macedonian Calls” (began in 2021)</a:t>
            </a:r>
          </a:p>
          <a:p>
            <a:pPr lvl="1"/>
            <a:r>
              <a:rPr lang="en-US" b="1" dirty="0"/>
              <a:t>Evangelize, edify and equip congregations of the Lord’s church in various places</a:t>
            </a:r>
          </a:p>
          <a:p>
            <a:pPr lvl="1"/>
            <a:r>
              <a:rPr lang="en-US" b="1" dirty="0"/>
              <a:t>Dan and Josh traveled to multiple places in 2023 to work with various congregations</a:t>
            </a:r>
          </a:p>
          <a:p>
            <a:pPr lvl="1"/>
            <a:r>
              <a:rPr lang="en-US" b="1" dirty="0"/>
              <a:t>Josh spent the second half of 2023 raising funds for full-time AMC in 2024 and beyond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9720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14C84-D2CC-CD51-79AF-BF54DF869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8" y="1371600"/>
            <a:ext cx="11745798" cy="5486400"/>
          </a:xfrm>
        </p:spPr>
        <p:txBody>
          <a:bodyPr>
            <a:normAutofit/>
          </a:bodyPr>
          <a:lstStyle/>
          <a:p>
            <a:r>
              <a:rPr lang="en-US" sz="3200" b="1" dirty="0"/>
              <a:t>Mission Sunday ought to be a MAJOR highlight of OUR year!</a:t>
            </a:r>
          </a:p>
          <a:p>
            <a:pPr lvl="1"/>
            <a:r>
              <a:rPr lang="en-US" b="1" dirty="0"/>
              <a:t>We are reminded that the world is lost and needs the gospel that we have!</a:t>
            </a:r>
          </a:p>
          <a:p>
            <a:pPr lvl="1"/>
            <a:r>
              <a:rPr lang="en-US" b="1" dirty="0"/>
              <a:t>We are reminded that the power to save lost souls is in the gospel…and not us!</a:t>
            </a:r>
          </a:p>
          <a:p>
            <a:pPr lvl="1"/>
            <a:r>
              <a:rPr lang="en-US" b="1" dirty="0"/>
              <a:t>We are reminded that our simple responsibility is to MAKE KNOWN what has been made known to us!</a:t>
            </a:r>
          </a:p>
          <a:p>
            <a:pPr lvl="1"/>
            <a:r>
              <a:rPr lang="en-US" b="1" dirty="0"/>
              <a:t>We get to MARVEL and be extraordinarily impressed with what God has done with us and through us!</a:t>
            </a:r>
          </a:p>
          <a:p>
            <a:pPr lvl="1"/>
            <a:r>
              <a:rPr lang="en-US" b="1" dirty="0"/>
              <a:t>We get to TREASURE in our hearts the wonders of our God!</a:t>
            </a:r>
          </a:p>
          <a:p>
            <a:pPr lvl="1"/>
            <a:r>
              <a:rPr lang="en-US" b="1" dirty="0"/>
              <a:t>We get to GLORIFY AND PRAISE God for what He has done!</a:t>
            </a:r>
          </a:p>
          <a:p>
            <a:pPr lvl="1"/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05543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14C84-D2CC-CD51-79AF-BF54DF869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Believe that Jesus is the Son of God – Acts 16:31</a:t>
            </a:r>
          </a:p>
          <a:p>
            <a:pPr>
              <a:lnSpc>
                <a:spcPct val="100000"/>
              </a:lnSpc>
            </a:pPr>
            <a:r>
              <a:rPr lang="en-US" b="1" dirty="0"/>
              <a:t>Repent of your sins and turn toward God – Acts 3:19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Confess your faith in Jesus Christ – Acts 8:36-38</a:t>
            </a:r>
          </a:p>
          <a:p>
            <a:pPr>
              <a:lnSpc>
                <a:spcPct val="100000"/>
              </a:lnSpc>
            </a:pPr>
            <a:r>
              <a:rPr lang="en-US" b="1" dirty="0"/>
              <a:t>Be immersed into Christ – Acts 22:16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God will enroll you in heaven – Hebrews 12:23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Serve Him faithfully – 1 Corinthians 15:58</a:t>
            </a:r>
          </a:p>
        </p:txBody>
      </p:sp>
    </p:spTree>
    <p:extLst>
      <p:ext uri="{BB962C8B-B14F-4D97-AF65-F5344CB8AC3E}">
        <p14:creationId xmlns:p14="http://schemas.microsoft.com/office/powerpoint/2010/main" val="70573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C652AE-5EB0-0ECC-8D72-52CE7ACB5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8" y="2253006"/>
            <a:ext cx="11745798" cy="4604994"/>
          </a:xfrm>
        </p:spPr>
        <p:txBody>
          <a:bodyPr/>
          <a:lstStyle/>
          <a:p>
            <a:r>
              <a:rPr lang="en-US" b="1" dirty="0"/>
              <a:t>Their message was simple: </a:t>
            </a:r>
            <a:br>
              <a:rPr lang="en-US" b="1" dirty="0"/>
            </a:br>
            <a:r>
              <a:rPr lang="en-US" b="1" dirty="0"/>
              <a:t>They “made known” (v. 17) what was “made known” to them (v. 15)</a:t>
            </a:r>
          </a:p>
          <a:p>
            <a:r>
              <a:rPr lang="en-US" b="1" dirty="0"/>
              <a:t>Their motivation was natural: </a:t>
            </a:r>
            <a:br>
              <a:rPr lang="en-US" b="1" dirty="0"/>
            </a:br>
            <a:r>
              <a:rPr lang="en-US" b="1" dirty="0"/>
              <a:t>They could not but speak what “seen and heard” (v. 20; Acts 4:20)</a:t>
            </a:r>
          </a:p>
          <a:p>
            <a:r>
              <a:rPr lang="en-US" b="1" dirty="0"/>
              <a:t>The purpose of the church: “Make known” what has been made known to us (Eph. 3:8-13), to “deliver” what was delivered to us (1 Cor. 15:3)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BDC1735-DF2D-BA7F-119F-BF9D3CC3C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1" r="5048" b="67149"/>
          <a:stretch/>
        </p:blipFill>
        <p:spPr>
          <a:xfrm>
            <a:off x="504" y="1470581"/>
            <a:ext cx="11575611" cy="7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820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C652AE-5EB0-0ECC-8D72-52CE7ACB5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8" y="3127248"/>
            <a:ext cx="11745798" cy="3730752"/>
          </a:xfrm>
        </p:spPr>
        <p:txBody>
          <a:bodyPr>
            <a:normAutofit/>
          </a:bodyPr>
          <a:lstStyle/>
          <a:p>
            <a:r>
              <a:rPr lang="en-US" b="1" dirty="0"/>
              <a:t>The word for “marveled” means “to be extraordinarily impressed, awed” </a:t>
            </a:r>
          </a:p>
          <a:p>
            <a:r>
              <a:rPr lang="en-US" b="1" dirty="0"/>
              <a:t>The people continually “marveled” at the power and teaching of Jesus during His life (Matt. 7:28; 8:27; 9:8, 33; 15:30-31; Luke 4:22; 24:12)</a:t>
            </a:r>
          </a:p>
          <a:p>
            <a:r>
              <a:rPr lang="en-US" b="1" dirty="0"/>
              <a:t>Let us all “stand in awe of Him” (Psa. 33:8; 8:3-4)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BDC1735-DF2D-BA7F-119F-BF9D3CC3C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1" r="5048" b="67149"/>
          <a:stretch/>
        </p:blipFill>
        <p:spPr>
          <a:xfrm>
            <a:off x="504" y="1470581"/>
            <a:ext cx="11575611" cy="782425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ADD1130-9EF8-0317-E054-3A882DB90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1" r="9397" b="54400"/>
          <a:stretch/>
        </p:blipFill>
        <p:spPr>
          <a:xfrm>
            <a:off x="504" y="2253006"/>
            <a:ext cx="11045448" cy="87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72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C652AE-5EB0-0ECC-8D72-52CE7ACB5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8" y="4041648"/>
            <a:ext cx="11745798" cy="2816352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The word for “kept” means “to keep close hold for careful consideration and preservation”</a:t>
            </a:r>
          </a:p>
          <a:p>
            <a:r>
              <a:rPr lang="en-US" b="1" dirty="0"/>
              <a:t>The word for “pondered” literally means “to throw together, to put it all together”</a:t>
            </a:r>
          </a:p>
          <a:p>
            <a:r>
              <a:rPr lang="en-US" b="1" dirty="0"/>
              <a:t>The love of Christ is not something we can easily walk away from (Gal. 1:6)</a:t>
            </a:r>
          </a:p>
          <a:p>
            <a:r>
              <a:rPr lang="en-US" b="1" dirty="0"/>
              <a:t>The love of Christ compels us, surrounds us on every side and motivates us </a:t>
            </a:r>
            <a:br>
              <a:rPr lang="en-US" b="1" dirty="0"/>
            </a:br>
            <a:r>
              <a:rPr lang="en-US" b="1" dirty="0"/>
              <a:t>(2 Cor. 5:14; cf. Luke 19:43)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BDC1735-DF2D-BA7F-119F-BF9D3CC3C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1" r="5048" b="67149"/>
          <a:stretch/>
        </p:blipFill>
        <p:spPr>
          <a:xfrm>
            <a:off x="504" y="1470581"/>
            <a:ext cx="11575611" cy="782425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ADD1130-9EF8-0317-E054-3A882DB90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1" r="9397" b="54400"/>
          <a:stretch/>
        </p:blipFill>
        <p:spPr>
          <a:xfrm>
            <a:off x="504" y="2253006"/>
            <a:ext cx="11045448" cy="874242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E7202A0-E4DB-41A0-8EAC-0FBF5DD26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3" r="11422" b="41999"/>
          <a:stretch/>
        </p:blipFill>
        <p:spPr>
          <a:xfrm>
            <a:off x="504" y="3191256"/>
            <a:ext cx="10798560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78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C652AE-5EB0-0ECC-8D72-52CE7ACB5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8" y="4851882"/>
            <a:ext cx="11745798" cy="2006118"/>
          </a:xfrm>
        </p:spPr>
        <p:txBody>
          <a:bodyPr>
            <a:normAutofit/>
          </a:bodyPr>
          <a:lstStyle/>
          <a:p>
            <a:r>
              <a:rPr lang="en-US" b="1" dirty="0"/>
              <a:t>God is worthy of all honor and thanksgiving for ALL that He has done </a:t>
            </a:r>
            <a:br>
              <a:rPr lang="en-US" b="1" dirty="0"/>
            </a:br>
            <a:r>
              <a:rPr lang="en-US" b="1" dirty="0"/>
              <a:t>(Rev. 4:11; 5:9-14; John 3:16; Luke 24:53)</a:t>
            </a:r>
          </a:p>
          <a:p>
            <a:r>
              <a:rPr lang="en-US" b="1" dirty="0"/>
              <a:t>His “indescribable gift” warrants our deepest devotion and highest praise </a:t>
            </a:r>
            <a:br>
              <a:rPr lang="en-US" b="1" dirty="0"/>
            </a:br>
            <a:r>
              <a:rPr lang="en-US" b="1" dirty="0"/>
              <a:t>(2 Cor. 9:15)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BDC1735-DF2D-BA7F-119F-BF9D3CC3C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1" r="5048" b="67149"/>
          <a:stretch/>
        </p:blipFill>
        <p:spPr>
          <a:xfrm>
            <a:off x="504" y="1470581"/>
            <a:ext cx="11575611" cy="782425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ADD1130-9EF8-0317-E054-3A882DB90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1" r="9397" b="54400"/>
          <a:stretch/>
        </p:blipFill>
        <p:spPr>
          <a:xfrm>
            <a:off x="504" y="2253006"/>
            <a:ext cx="11045448" cy="874242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E7202A0-E4DB-41A0-8EAC-0FBF5DD26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3" r="11422" b="41999"/>
          <a:stretch/>
        </p:blipFill>
        <p:spPr>
          <a:xfrm>
            <a:off x="504" y="3191256"/>
            <a:ext cx="10798560" cy="786384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C70ACFF-193B-496F-480C-A664EDE34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01" b="29250"/>
          <a:stretch/>
        </p:blipFill>
        <p:spPr>
          <a:xfrm>
            <a:off x="504" y="3977640"/>
            <a:ext cx="12190992" cy="87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71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98C9A7-73B2-1776-5B26-1FAC576BB591}"/>
              </a:ext>
            </a:extLst>
          </p:cNvPr>
          <p:cNvSpPr/>
          <p:nvPr/>
        </p:nvSpPr>
        <p:spPr>
          <a:xfrm>
            <a:off x="1512627" y="5346642"/>
            <a:ext cx="8839279" cy="12095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300" b="1" cap="none" spc="0" dirty="0">
                <a:ln w="10160">
                  <a:noFill/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38100">
                    <a:schemeClr val="tx1"/>
                  </a:glow>
                </a:effectLst>
                <a:latin typeface="Lucida Calligraphy" panose="03010101010101010101" pitchFamily="66" charset="0"/>
              </a:rPr>
              <a:t>Every dollar given on Mission Sunday</a:t>
            </a:r>
          </a:p>
          <a:p>
            <a:pPr algn="ctr">
              <a:lnSpc>
                <a:spcPct val="110000"/>
              </a:lnSpc>
            </a:pPr>
            <a:r>
              <a:rPr lang="en-US" sz="3300" b="1" dirty="0">
                <a:ln w="10160">
                  <a:noFill/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38100">
                    <a:schemeClr val="tx1"/>
                  </a:glow>
                </a:effectLst>
                <a:latin typeface="Lucida Calligraphy" panose="03010101010101010101" pitchFamily="66" charset="0"/>
              </a:rPr>
              <a:t>goes toward mission work.</a:t>
            </a:r>
            <a:endParaRPr lang="en-US" sz="3300" b="1" cap="none" spc="0" dirty="0">
              <a:ln w="10160">
                <a:noFill/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glow rad="38100">
                  <a:schemeClr val="tx1"/>
                </a:glo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9" name="Picture 8" descr="A blue globe with white text&#10;&#10;Description automatically generated">
            <a:extLst>
              <a:ext uri="{FF2B5EF4-FFF2-40B4-BE49-F238E27FC236}">
                <a16:creationId xmlns:a16="http://schemas.microsoft.com/office/drawing/2014/main" id="{1C07C854-D645-EDF1-5C2A-FC06A254F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0" y="1277122"/>
            <a:ext cx="10378911" cy="41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88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globe with white text&#10;&#10;Description automatically generated">
            <a:extLst>
              <a:ext uri="{FF2B5EF4-FFF2-40B4-BE49-F238E27FC236}">
                <a16:creationId xmlns:a16="http://schemas.microsoft.com/office/drawing/2014/main" id="{AF97D336-5957-15DD-2188-D0021DC06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9" y="1651977"/>
            <a:ext cx="4976043" cy="19792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202C42-E20A-D811-D01F-8FA465AFAA69}"/>
              </a:ext>
            </a:extLst>
          </p:cNvPr>
          <p:cNvSpPr txBox="1"/>
          <p:nvPr/>
        </p:nvSpPr>
        <p:spPr>
          <a:xfrm>
            <a:off x="1842157" y="4604413"/>
            <a:ext cx="9439185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  <a:tabLst>
                <a:tab pos="4403725" algn="l"/>
                <a:tab pos="6119813" algn="l"/>
              </a:tabLst>
            </a:pP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Average Mission Sunday Each Year	</a:t>
            </a:r>
            <a:r>
              <a:rPr lang="en-US" sz="4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$148,395.98</a:t>
            </a:r>
          </a:p>
          <a:p>
            <a:pPr>
              <a:tabLst>
                <a:tab pos="4403725" algn="l"/>
                <a:tab pos="6119813" algn="l"/>
              </a:tabLst>
            </a:pP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Average Weekly Contribution	</a:t>
            </a:r>
            <a:r>
              <a:rPr lang="en-US" sz="4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$  14,278.02</a:t>
            </a:r>
            <a:endParaRPr lang="en-US" sz="3200" b="1" dirty="0">
              <a:solidFill>
                <a:schemeClr val="bg1"/>
              </a:solidFill>
              <a:effectLst>
                <a:glow rad="63500">
                  <a:schemeClr val="tx1"/>
                </a:glo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456AD2-65A3-ACAA-E89B-D325F627E96B}"/>
              </a:ext>
            </a:extLst>
          </p:cNvPr>
          <p:cNvSpPr/>
          <p:nvPr/>
        </p:nvSpPr>
        <p:spPr>
          <a:xfrm>
            <a:off x="4117448" y="3528596"/>
            <a:ext cx="41398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4800" b="1" cap="small" dirty="0">
                <a:ln w="11430">
                  <a:solidFill>
                    <a:srgbClr val="277FD6"/>
                  </a:solidFill>
                </a:ln>
                <a:effectLst>
                  <a:glow rad="12700">
                    <a:schemeClr val="bg1">
                      <a:alpha val="80000"/>
                    </a:schemeClr>
                  </a:glow>
                  <a:outerShdw blurRad="50800" dist="50800" dir="2700000" algn="ctr" rotWithShape="0">
                    <a:schemeClr val="bg1"/>
                  </a:outerShdw>
                </a:effectLst>
                <a:latin typeface="Copperplate Gothic Bold" pitchFamily="34" charset="0"/>
              </a:rPr>
              <a:t>2004 - 2023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C5EA37-4843-2BB0-119A-212B7CA7A2D4}"/>
              </a:ext>
            </a:extLst>
          </p:cNvPr>
          <p:cNvSpPr/>
          <p:nvPr/>
        </p:nvSpPr>
        <p:spPr>
          <a:xfrm>
            <a:off x="6370231" y="1813890"/>
            <a:ext cx="4783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5400" b="1" cap="small" dirty="0">
                <a:ln w="11430"/>
                <a:solidFill>
                  <a:schemeClr val="bg1"/>
                </a:solidFill>
                <a:effectLst>
                  <a:glow rad="63500">
                    <a:srgbClr val="3D57A0">
                      <a:alpha val="85000"/>
                    </a:srgbClr>
                  </a:glow>
                </a:effectLst>
                <a:latin typeface="Copperplate Gothic Bold" pitchFamily="34" charset="0"/>
              </a:rPr>
              <a:t>20 Years of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5A81E9-FC05-5A66-681E-EEFFED1B24A6}"/>
              </a:ext>
            </a:extLst>
          </p:cNvPr>
          <p:cNvSpPr/>
          <p:nvPr/>
        </p:nvSpPr>
        <p:spPr>
          <a:xfrm>
            <a:off x="6305300" y="2575890"/>
            <a:ext cx="4976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350" cmpd="sng">
                  <a:noFill/>
                  <a:prstDash val="solid"/>
                </a:ln>
                <a:solidFill>
                  <a:schemeClr val="bg1"/>
                </a:solidFill>
                <a:effectLst>
                  <a:glow rad="76200">
                    <a:srgbClr val="3D57A0"/>
                  </a:glow>
                </a:effectLst>
                <a:latin typeface="Lucida Calligraphy" pitchFamily="66" charset="0"/>
              </a:rPr>
              <a:t>Sacrificial Giving</a:t>
            </a:r>
          </a:p>
        </p:txBody>
      </p:sp>
      <p:pic>
        <p:nvPicPr>
          <p:cNvPr id="8" name="Picture 7" descr="A blue paper with white text&#10;&#10;Description automatically generated">
            <a:extLst>
              <a:ext uri="{FF2B5EF4-FFF2-40B4-BE49-F238E27FC236}">
                <a16:creationId xmlns:a16="http://schemas.microsoft.com/office/drawing/2014/main" id="{080FD734-A9CF-6D05-87E7-BA6C9C06F5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45660" r="59642" b="51918"/>
          <a:stretch/>
        </p:blipFill>
        <p:spPr>
          <a:xfrm>
            <a:off x="2265679" y="3283775"/>
            <a:ext cx="2807335" cy="16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90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A3FAC-A0DE-78C2-6572-DA130ACF0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Some local evangelism involves </a:t>
            </a:r>
            <a:r>
              <a:rPr lang="en-US" b="1" u="sng" dirty="0"/>
              <a:t>MASS</a:t>
            </a:r>
            <a:r>
              <a:rPr lang="en-US" b="1" dirty="0"/>
              <a:t> efforts</a:t>
            </a:r>
          </a:p>
          <a:p>
            <a:pPr lvl="1"/>
            <a:r>
              <a:rPr lang="en-US" b="1" dirty="0"/>
              <a:t>Radio and television programs &amp; advertisements</a:t>
            </a:r>
          </a:p>
          <a:p>
            <a:pPr lvl="1"/>
            <a:r>
              <a:rPr lang="en-US" b="1" dirty="0"/>
              <a:t>Web &amp; mobile advertisements</a:t>
            </a:r>
          </a:p>
          <a:p>
            <a:pPr lvl="1"/>
            <a:r>
              <a:rPr lang="en-US" b="1" dirty="0"/>
              <a:t>Car magnets &amp; plates</a:t>
            </a:r>
          </a:p>
          <a:p>
            <a:pPr lvl="1"/>
            <a:r>
              <a:rPr lang="en-US" b="1" dirty="0"/>
              <a:t>Electronic billboard on I-95 </a:t>
            </a:r>
          </a:p>
          <a:p>
            <a:pPr lvl="1"/>
            <a:r>
              <a:rPr lang="en-US" b="1" dirty="0"/>
              <a:t>Direct mail campaigns:</a:t>
            </a:r>
            <a:br>
              <a:rPr lang="en-US" b="1" dirty="0"/>
            </a:br>
            <a:r>
              <a:rPr lang="en-US" b="1" i="1" dirty="0"/>
              <a:t>House to House/Heart to Heart;</a:t>
            </a:r>
            <a:r>
              <a:rPr lang="en-US" b="1" dirty="0"/>
              <a:t> New Movers’ Mailers; Postcards; etc.</a:t>
            </a:r>
          </a:p>
          <a:p>
            <a:r>
              <a:rPr lang="en-US" b="1" dirty="0"/>
              <a:t>Some local evangelism involves </a:t>
            </a:r>
            <a:r>
              <a:rPr lang="en-US" b="1" u="sng" dirty="0"/>
              <a:t>PERSONALIZED</a:t>
            </a:r>
            <a:r>
              <a:rPr lang="en-US" b="1" dirty="0"/>
              <a:t> efforts</a:t>
            </a:r>
          </a:p>
          <a:p>
            <a:pPr lvl="1"/>
            <a:r>
              <a:rPr lang="en-US" b="1" dirty="0"/>
              <a:t>Various Bible tracts &amp; DVDs</a:t>
            </a:r>
          </a:p>
          <a:p>
            <a:pPr lvl="1"/>
            <a:r>
              <a:rPr lang="en-US" b="1" dirty="0"/>
              <a:t>Pocket-sized New Testaments and ESV Bibles</a:t>
            </a:r>
          </a:p>
          <a:p>
            <a:pPr lvl="1"/>
            <a:r>
              <a:rPr lang="en-US" b="1" dirty="0"/>
              <a:t>Variety of invitation cards, Discovery magazines, etc.</a:t>
            </a:r>
          </a:p>
          <a:p>
            <a:r>
              <a:rPr lang="en-US" b="1" dirty="0"/>
              <a:t>Some local evangelism involves </a:t>
            </a:r>
            <a:r>
              <a:rPr lang="en-US" b="1" u="sng" dirty="0"/>
              <a:t>ASSISTING</a:t>
            </a:r>
            <a:r>
              <a:rPr lang="en-US" b="1" dirty="0"/>
              <a:t> sister congregations to “make known” the gospel through their own efforts</a:t>
            </a:r>
          </a:p>
        </p:txBody>
      </p:sp>
    </p:spTree>
    <p:extLst>
      <p:ext uri="{BB962C8B-B14F-4D97-AF65-F5344CB8AC3E}">
        <p14:creationId xmlns:p14="http://schemas.microsoft.com/office/powerpoint/2010/main" val="17177029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A3FAC-A0DE-78C2-6572-DA130ACF0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Sr. High Mission Trips to 20 congregations in 12 states</a:t>
            </a:r>
          </a:p>
          <a:p>
            <a:r>
              <a:rPr lang="en-US" b="1" dirty="0"/>
              <a:t>“In Search of the Lord’s Way” TV program hosted by Phil Sanders</a:t>
            </a:r>
          </a:p>
          <a:p>
            <a:r>
              <a:rPr lang="en-US" b="1" dirty="0"/>
              <a:t>Students in Schools of Preaching</a:t>
            </a:r>
          </a:p>
          <a:p>
            <a:r>
              <a:rPr lang="en-US" b="1" dirty="0"/>
              <a:t>Robert C. Lupo in Sneedville, Tennessee</a:t>
            </a:r>
          </a:p>
        </p:txBody>
      </p:sp>
    </p:spTree>
    <p:extLst>
      <p:ext uri="{BB962C8B-B14F-4D97-AF65-F5344CB8AC3E}">
        <p14:creationId xmlns:p14="http://schemas.microsoft.com/office/powerpoint/2010/main" val="28641457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923</Words>
  <Application>Microsoft Office PowerPoint</Application>
  <PresentationFormat>Widescreen</PresentationFormat>
  <Paragraphs>75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Copperplate Gothic Bold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2024-01-13T20:15:40Z</dcterms:created>
  <dcterms:modified xsi:type="dcterms:W3CDTF">2024-01-14T13:19:27Z</dcterms:modified>
</cp:coreProperties>
</file>