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59" r:id="rId5"/>
    <p:sldId id="280" r:id="rId6"/>
    <p:sldId id="260" r:id="rId7"/>
    <p:sldId id="261" r:id="rId8"/>
    <p:sldId id="28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2" r:id="rId25"/>
    <p:sldId id="27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84"/>
      </p:cViewPr>
      <p:guideLst/>
    </p:cSldViewPr>
  </p:slideViewPr>
  <p:notesTextViewPr>
    <p:cViewPr>
      <p:scale>
        <a:sx n="1" d="1"/>
        <a:sy n="1" d="1"/>
      </p:scale>
      <p:origin x="0" y="0"/>
    </p:cViewPr>
  </p:notesTextViewPr>
  <p:sorterViewPr>
    <p:cViewPr>
      <p:scale>
        <a:sx n="100" d="100"/>
        <a:sy n="100" d="100"/>
      </p:scale>
      <p:origin x="0" y="-4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D8D4E-4244-3236-86FF-C6E2CB595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407B00-DCD0-2275-B614-4E2FF6C3B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B98B0B-F4F2-063F-0588-1E9C6F0BFEE3}"/>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5" name="Footer Placeholder 4">
            <a:extLst>
              <a:ext uri="{FF2B5EF4-FFF2-40B4-BE49-F238E27FC236}">
                <a16:creationId xmlns:a16="http://schemas.microsoft.com/office/drawing/2014/main" id="{272CEF8F-4E7F-8D6B-75BA-42ABA6808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27389-F6D7-7730-7D9D-8C3685A375C4}"/>
              </a:ext>
            </a:extLst>
          </p:cNvPr>
          <p:cNvSpPr>
            <a:spLocks noGrp="1"/>
          </p:cNvSpPr>
          <p:nvPr>
            <p:ph type="sldNum" sz="quarter" idx="12"/>
          </p:nvPr>
        </p:nvSpPr>
        <p:spPr/>
        <p:txBody>
          <a:bodyPr/>
          <a:lstStyle/>
          <a:p>
            <a:fld id="{BC69CE7B-348F-4510-BC3A-ABE4A3871382}" type="slidenum">
              <a:rPr lang="en-US" smtClean="0"/>
              <a:t>‹#›</a:t>
            </a:fld>
            <a:endParaRPr lang="en-US"/>
          </a:p>
        </p:txBody>
      </p:sp>
      <p:pic>
        <p:nvPicPr>
          <p:cNvPr id="10" name="Picture 9" descr="A hand holding a bridge with people walking over it&#10;&#10;Description automatically generated">
            <a:extLst>
              <a:ext uri="{FF2B5EF4-FFF2-40B4-BE49-F238E27FC236}">
                <a16:creationId xmlns:a16="http://schemas.microsoft.com/office/drawing/2014/main" id="{6C8C2401-27D9-55ED-FB03-278546B25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3" cy="6858000"/>
          </a:xfrm>
          <a:prstGeom prst="rect">
            <a:avLst/>
          </a:prstGeom>
        </p:spPr>
      </p:pic>
    </p:spTree>
    <p:extLst>
      <p:ext uri="{BB962C8B-B14F-4D97-AF65-F5344CB8AC3E}">
        <p14:creationId xmlns:p14="http://schemas.microsoft.com/office/powerpoint/2010/main" val="157325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DDD18-FBCF-A11C-AF79-387144C73281}"/>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3" name="Footer Placeholder 2">
            <a:extLst>
              <a:ext uri="{FF2B5EF4-FFF2-40B4-BE49-F238E27FC236}">
                <a16:creationId xmlns:a16="http://schemas.microsoft.com/office/drawing/2014/main" id="{BB918DED-4AD0-9CF5-5A59-C440077DE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D2E8B0-E4E2-D67A-914A-A39BAC36732D}"/>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320797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BEE8-BE95-7DAD-21EA-B176F0EF6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939021-9FD4-152D-FFA1-6361D958EA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051B3-C750-8605-99DB-ED0FC0876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BB4D7-805A-BE4A-F1CE-54CBCEE5EA5C}"/>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6" name="Footer Placeholder 5">
            <a:extLst>
              <a:ext uri="{FF2B5EF4-FFF2-40B4-BE49-F238E27FC236}">
                <a16:creationId xmlns:a16="http://schemas.microsoft.com/office/drawing/2014/main" id="{2B44C60B-FE20-B99C-8298-1B7FEEEE5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AA01D-2BE8-C0A4-3CB2-FE1B8B0A777D}"/>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157805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3FCE-8C5A-538A-17A2-2D77AA485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E0CA9-FD7F-2570-C961-4C59BFB5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698B55-1D17-3AD7-82BF-00DB45D06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08EF6-D2AD-6417-0928-B84D7DC178D2}"/>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6" name="Footer Placeholder 5">
            <a:extLst>
              <a:ext uri="{FF2B5EF4-FFF2-40B4-BE49-F238E27FC236}">
                <a16:creationId xmlns:a16="http://schemas.microsoft.com/office/drawing/2014/main" id="{0C42E168-0B75-2A63-F2DA-973EF03A2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87F03-E8BB-B8F8-4459-E160A89EC617}"/>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41555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46E0-B2C6-009F-3919-9E2EAB7DBC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C88782-BD32-25A2-75FB-754A4D432B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935FD-EF38-A109-879A-2BC2D38A132B}"/>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5" name="Footer Placeholder 4">
            <a:extLst>
              <a:ext uri="{FF2B5EF4-FFF2-40B4-BE49-F238E27FC236}">
                <a16:creationId xmlns:a16="http://schemas.microsoft.com/office/drawing/2014/main" id="{1E058D82-0F78-9AA2-BF1F-35FAACC18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3D556-717B-7E04-F69F-4366D59656A3}"/>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342736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73820-9B99-A6CD-0F9B-CE3860D82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A21DE6-4B95-AF63-C991-A3208F1C6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2D607-1B66-97EA-C188-4A55CBC2E723}"/>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5" name="Footer Placeholder 4">
            <a:extLst>
              <a:ext uri="{FF2B5EF4-FFF2-40B4-BE49-F238E27FC236}">
                <a16:creationId xmlns:a16="http://schemas.microsoft.com/office/drawing/2014/main" id="{202D4AFE-8424-FA30-CF76-B9CEC5E95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7712C-49B2-9CB5-A405-DF5596BA318E}"/>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139970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group of people walking&#10;&#10;Description automatically generated">
            <a:extLst>
              <a:ext uri="{FF2B5EF4-FFF2-40B4-BE49-F238E27FC236}">
                <a16:creationId xmlns:a16="http://schemas.microsoft.com/office/drawing/2014/main" id="{DDBBAFAB-187A-E740-DA63-330644CFA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78C7CD-58F8-1940-C5E7-C5442499132F}"/>
              </a:ext>
            </a:extLst>
          </p:cNvPr>
          <p:cNvSpPr>
            <a:spLocks noGrp="1"/>
          </p:cNvSpPr>
          <p:nvPr>
            <p:ph idx="1"/>
          </p:nvPr>
        </p:nvSpPr>
        <p:spPr>
          <a:xfrm>
            <a:off x="352168" y="1245092"/>
            <a:ext cx="11757454" cy="5612907"/>
          </a:xfrm>
        </p:spPr>
        <p:txBody>
          <a:bodyPr/>
          <a:lstStyle>
            <a:lvl1pPr>
              <a:defRPr b="1"/>
            </a:lvl1pPr>
            <a:lvl2pPr marL="568325" indent="-228600">
              <a:buFont typeface="Calibri" panose="020F0502020204030204" pitchFamily="34" charset="0"/>
              <a:buChar cha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3144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group of people walking&#10;&#10;Description automatically generated">
            <a:extLst>
              <a:ext uri="{FF2B5EF4-FFF2-40B4-BE49-F238E27FC236}">
                <a16:creationId xmlns:a16="http://schemas.microsoft.com/office/drawing/2014/main" id="{8D295733-3DDE-E2A4-491D-887CD8470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78C7CD-58F8-1940-C5E7-C5442499132F}"/>
              </a:ext>
            </a:extLst>
          </p:cNvPr>
          <p:cNvSpPr>
            <a:spLocks noGrp="1"/>
          </p:cNvSpPr>
          <p:nvPr>
            <p:ph idx="1"/>
          </p:nvPr>
        </p:nvSpPr>
        <p:spPr>
          <a:xfrm>
            <a:off x="352168" y="1245092"/>
            <a:ext cx="11757454" cy="5612907"/>
          </a:xfrm>
        </p:spPr>
        <p:txBody>
          <a:bodyPr/>
          <a:lstStyle>
            <a:lvl1pPr>
              <a:defRPr b="1"/>
            </a:lvl1pPr>
            <a:lvl2pPr marL="568325" indent="-228600">
              <a:buFont typeface="Calibri" panose="020F0502020204030204" pitchFamily="34" charset="0"/>
              <a:buChar cha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85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group of people walking&#10;&#10;Description automatically generated">
            <a:extLst>
              <a:ext uri="{FF2B5EF4-FFF2-40B4-BE49-F238E27FC236}">
                <a16:creationId xmlns:a16="http://schemas.microsoft.com/office/drawing/2014/main" id="{05101E92-8703-3088-C50C-2D7779C7E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78C7CD-58F8-1940-C5E7-C5442499132F}"/>
              </a:ext>
            </a:extLst>
          </p:cNvPr>
          <p:cNvSpPr>
            <a:spLocks noGrp="1"/>
          </p:cNvSpPr>
          <p:nvPr>
            <p:ph idx="1"/>
          </p:nvPr>
        </p:nvSpPr>
        <p:spPr>
          <a:xfrm>
            <a:off x="352168" y="1245092"/>
            <a:ext cx="11757454" cy="5612907"/>
          </a:xfrm>
        </p:spPr>
        <p:txBody>
          <a:bodyPr>
            <a:normAutofit/>
          </a:bodyPr>
          <a:lstStyle>
            <a:lvl1pPr marL="339725" indent="-339725">
              <a:defRPr sz="3200" b="1"/>
            </a:lvl1pPr>
            <a:lvl2pPr marL="914400" indent="-341313">
              <a:buFont typeface="Calibri" panose="020F0502020204030204" pitchFamily="34" charset="0"/>
              <a:buChar char="−"/>
              <a:defRPr sz="2800" b="1"/>
            </a:lvl2pPr>
            <a:lvl3pPr>
              <a:defRPr sz="2400" b="1"/>
            </a:lvl3pPr>
            <a:lvl4pPr>
              <a:defRPr sz="2000" b="1"/>
            </a:lvl4pPr>
            <a:lvl5pPr>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29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1C27-4641-4892-3B48-51A7E5AC1E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E1B207-7FF2-FF91-4C8B-D046AB3E9D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E4AE12-9CBE-FE40-7331-17B635F3ABE8}"/>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5" name="Footer Placeholder 4">
            <a:extLst>
              <a:ext uri="{FF2B5EF4-FFF2-40B4-BE49-F238E27FC236}">
                <a16:creationId xmlns:a16="http://schemas.microsoft.com/office/drawing/2014/main" id="{63ABEB13-245C-5048-1F36-9EBA3C0FD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0E108-EFEB-3CB4-75F8-6C25E69B8A33}"/>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54689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717C-35D3-56B7-E1F5-5F1EF3E4C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804A4-D79F-9652-A833-EB712063B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AAE0C1-F4B1-6F5E-1F9F-C7731FFB4C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AE21B8-B209-7A4D-88A4-C6AA8C38521E}"/>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6" name="Footer Placeholder 5">
            <a:extLst>
              <a:ext uri="{FF2B5EF4-FFF2-40B4-BE49-F238E27FC236}">
                <a16:creationId xmlns:a16="http://schemas.microsoft.com/office/drawing/2014/main" id="{F2A75586-FCAD-479F-CA0E-D50D5A5F7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463FC-3402-54F1-25A1-59A011D23009}"/>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36238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7A36-F4D4-1413-8F06-AF9A1C50B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A687B3-3BF2-1B01-2D35-E26D22F3C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F3FAE9-F9B3-BFBF-C1C2-346F0EA01F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5AC63-ECA5-1C16-5AE4-587F45B43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BCEED1-27E8-06B2-7B8C-8D16F600F7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B1738-58A4-88FC-DE53-1A229F8C3882}"/>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8" name="Footer Placeholder 7">
            <a:extLst>
              <a:ext uri="{FF2B5EF4-FFF2-40B4-BE49-F238E27FC236}">
                <a16:creationId xmlns:a16="http://schemas.microsoft.com/office/drawing/2014/main" id="{43D1B42D-D8B2-DBB6-1E52-E56C956314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2B78DB-CDAF-AA3A-BC97-3726C565DB92}"/>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373450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5186-3CE5-5051-155C-2DBA4BCA5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C582EB-5D88-DD86-C0D3-423BD78E002B}"/>
              </a:ext>
            </a:extLst>
          </p:cNvPr>
          <p:cNvSpPr>
            <a:spLocks noGrp="1"/>
          </p:cNvSpPr>
          <p:nvPr>
            <p:ph type="dt" sz="half" idx="10"/>
          </p:nvPr>
        </p:nvSpPr>
        <p:spPr/>
        <p:txBody>
          <a:bodyPr/>
          <a:lstStyle/>
          <a:p>
            <a:fld id="{4BA11E89-F0C9-4EAB-A52D-A7C618FC6090}" type="datetimeFigureOut">
              <a:rPr lang="en-US" smtClean="0"/>
              <a:t>1/7/2024</a:t>
            </a:fld>
            <a:endParaRPr lang="en-US"/>
          </a:p>
        </p:txBody>
      </p:sp>
      <p:sp>
        <p:nvSpPr>
          <p:cNvPr id="4" name="Footer Placeholder 3">
            <a:extLst>
              <a:ext uri="{FF2B5EF4-FFF2-40B4-BE49-F238E27FC236}">
                <a16:creationId xmlns:a16="http://schemas.microsoft.com/office/drawing/2014/main" id="{C339E474-8AEA-BB9A-FB01-CBE05B393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9A61B-F000-A8F7-3654-1AB0CF4EEECB}"/>
              </a:ext>
            </a:extLst>
          </p:cNvPr>
          <p:cNvSpPr>
            <a:spLocks noGrp="1"/>
          </p:cNvSpPr>
          <p:nvPr>
            <p:ph type="sldNum" sz="quarter" idx="12"/>
          </p:nvPr>
        </p:nvSpPr>
        <p:spPr/>
        <p:txBody>
          <a:bodyPr/>
          <a:lstStyle/>
          <a:p>
            <a:fld id="{BC69CE7B-348F-4510-BC3A-ABE4A3871382}" type="slidenum">
              <a:rPr lang="en-US" smtClean="0"/>
              <a:t>‹#›</a:t>
            </a:fld>
            <a:endParaRPr lang="en-US"/>
          </a:p>
        </p:txBody>
      </p:sp>
    </p:spTree>
    <p:extLst>
      <p:ext uri="{BB962C8B-B14F-4D97-AF65-F5344CB8AC3E}">
        <p14:creationId xmlns:p14="http://schemas.microsoft.com/office/powerpoint/2010/main" val="238747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descr="A blue sky with no clouds&#10;&#10;Description automatically generated">
            <a:extLst>
              <a:ext uri="{FF2B5EF4-FFF2-40B4-BE49-F238E27FC236}">
                <a16:creationId xmlns:a16="http://schemas.microsoft.com/office/drawing/2014/main" id="{0247509F-A3BF-CD16-943A-62913047A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685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0417A-06C9-5EDA-6BA5-2C5EEA9E8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F15C0E-7448-CB99-2DD2-8F3946086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F563C-CCA2-6EFF-40DD-496604401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11E89-F0C9-4EAB-A52D-A7C618FC6090}" type="datetimeFigureOut">
              <a:rPr lang="en-US" smtClean="0"/>
              <a:t>1/7/2024</a:t>
            </a:fld>
            <a:endParaRPr lang="en-US"/>
          </a:p>
        </p:txBody>
      </p:sp>
      <p:sp>
        <p:nvSpPr>
          <p:cNvPr id="5" name="Footer Placeholder 4">
            <a:extLst>
              <a:ext uri="{FF2B5EF4-FFF2-40B4-BE49-F238E27FC236}">
                <a16:creationId xmlns:a16="http://schemas.microsoft.com/office/drawing/2014/main" id="{4F0EA396-F53F-C940-3FBB-6827F7EA8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892221-EF99-6D5F-A23E-CA2DFB6A0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9CE7B-348F-4510-BC3A-ABE4A3871382}" type="slidenum">
              <a:rPr lang="en-US" smtClean="0"/>
              <a:t>‹#›</a:t>
            </a:fld>
            <a:endParaRPr lang="en-US"/>
          </a:p>
        </p:txBody>
      </p:sp>
    </p:spTree>
    <p:extLst>
      <p:ext uri="{BB962C8B-B14F-4D97-AF65-F5344CB8AC3E}">
        <p14:creationId xmlns:p14="http://schemas.microsoft.com/office/powerpoint/2010/main" val="3054117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52" r:id="rId6"/>
    <p:sldLayoutId id="2147483653" r:id="rId7"/>
    <p:sldLayoutId id="2147483654" r:id="rId8"/>
    <p:sldLayoutId id="2147483655" r:id="rId9"/>
    <p:sldLayoutId id="2147483661"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27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CB12A0B2-313E-2E22-2198-3BB3E9DE4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533108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on a bridge&#10;&#10;Description automatically generated">
            <a:extLst>
              <a:ext uri="{FF2B5EF4-FFF2-40B4-BE49-F238E27FC236}">
                <a16:creationId xmlns:a16="http://schemas.microsoft.com/office/drawing/2014/main" id="{724F9091-F7A2-BBCE-7C11-AF5E6FD09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698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0379A165-31CC-BF45-0732-A8CCAC0D0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7090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0A73CE7D-98D9-916D-E269-C4EE11653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868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10;&#10;Description automatically generated">
            <a:extLst>
              <a:ext uri="{FF2B5EF4-FFF2-40B4-BE49-F238E27FC236}">
                <a16:creationId xmlns:a16="http://schemas.microsoft.com/office/drawing/2014/main" id="{0CDF26FD-7334-EA52-3862-D0DF713AC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313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BA54AAB5-B317-79F9-28EA-6988647A2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3716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3EA64172-7DA3-D09A-C40F-5BF54CD69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199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231AE230-AD32-52FB-AC35-E49BBED6A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057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985A2EC4-241D-94D0-F673-6C63F5233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701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60BDF823-D682-4DEA-E9AE-CBC224FE5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68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on a black background&#10;&#10;Description automatically generated">
            <a:extLst>
              <a:ext uri="{FF2B5EF4-FFF2-40B4-BE49-F238E27FC236}">
                <a16:creationId xmlns:a16="http://schemas.microsoft.com/office/drawing/2014/main" id="{9FB218A5-240B-9FA8-5067-91F00444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988" y="-166454"/>
            <a:ext cx="8435787" cy="746870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AC9896-8456-97B9-7518-24A782E9BCE8}"/>
              </a:ext>
            </a:extLst>
          </p:cNvPr>
          <p:cNvSpPr txBox="1"/>
          <p:nvPr/>
        </p:nvSpPr>
        <p:spPr>
          <a:xfrm>
            <a:off x="2805953" y="439271"/>
            <a:ext cx="7037294" cy="5632311"/>
          </a:xfrm>
          <a:prstGeom prst="rect">
            <a:avLst/>
          </a:prstGeom>
          <a:noFill/>
        </p:spPr>
        <p:txBody>
          <a:bodyPr wrap="square" rtlCol="0">
            <a:spAutoFit/>
          </a:bodyPr>
          <a:lstStyle/>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There is a lot happening in our</a:t>
            </a:r>
            <a:endParaRPr lang="en-US" sz="3000" b="1" dirty="0">
              <a:latin typeface="Segoe Print" panose="02000600000000000000" pitchFamily="2" charset="0"/>
              <a:ea typeface="Calibri" panose="020F0502020204030204" pitchFamily="34" charset="0"/>
              <a:cs typeface="Dreaming Outloud Pro" panose="03050502040302030504" pitchFamily="66" charset="0"/>
            </a:endParaRP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nation right now.</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sharply people have turned from</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God and righteousness.</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ways, God’s people have not been</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immune, as some have been caught</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up in the dangerous flood of</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dissipation that has engulfed us.</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Short of a wholesale change, and if</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there is no definitive turn back to</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God and righteousness, </a:t>
            </a:r>
          </a:p>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peril lies ahead.</a:t>
            </a:r>
            <a:endParaRPr lang="en-US" sz="3000" b="1" dirty="0">
              <a:latin typeface="Segoe Print" panose="02000600000000000000" pitchFamily="2" charset="0"/>
              <a:cs typeface="Dreaming Outloud Pro" panose="03050502040302030504" pitchFamily="66" charset="0"/>
            </a:endParaRPr>
          </a:p>
        </p:txBody>
      </p:sp>
      <p:sp>
        <p:nvSpPr>
          <p:cNvPr id="12" name="TextBox 11">
            <a:extLst>
              <a:ext uri="{FF2B5EF4-FFF2-40B4-BE49-F238E27FC236}">
                <a16:creationId xmlns:a16="http://schemas.microsoft.com/office/drawing/2014/main" id="{5342F222-26A4-7E80-DE79-83020465DC0B}"/>
              </a:ext>
            </a:extLst>
          </p:cNvPr>
          <p:cNvSpPr txBox="1"/>
          <p:nvPr/>
        </p:nvSpPr>
        <p:spPr>
          <a:xfrm>
            <a:off x="6324600" y="887853"/>
            <a:ext cx="2904565" cy="553998"/>
          </a:xfrm>
          <a:prstGeom prst="rect">
            <a:avLst/>
          </a:prstGeom>
          <a:noFill/>
        </p:spPr>
        <p:txBody>
          <a:bodyPr wrap="square">
            <a:spAutoFit/>
          </a:bodyPr>
          <a:lstStyle/>
          <a:p>
            <a:r>
              <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Calibri" panose="020F0502020204030204" pitchFamily="34" charset="0"/>
                <a:cs typeface="Dreaming Outloud Pro" panose="03050502040302030504" pitchFamily="66" charset="0"/>
              </a:rPr>
              <a:t>It’s scary how</a:t>
            </a:r>
            <a:endParaRPr lang="en-US" dirty="0"/>
          </a:p>
        </p:txBody>
      </p:sp>
      <p:sp>
        <p:nvSpPr>
          <p:cNvPr id="14" name="TextBox 13">
            <a:extLst>
              <a:ext uri="{FF2B5EF4-FFF2-40B4-BE49-F238E27FC236}">
                <a16:creationId xmlns:a16="http://schemas.microsoft.com/office/drawing/2014/main" id="{17666660-9EA1-9397-008D-4A654F0D8B8B}"/>
              </a:ext>
            </a:extLst>
          </p:cNvPr>
          <p:cNvSpPr txBox="1"/>
          <p:nvPr/>
        </p:nvSpPr>
        <p:spPr>
          <a:xfrm>
            <a:off x="7355204" y="1801614"/>
            <a:ext cx="1706880" cy="553998"/>
          </a:xfrm>
          <a:prstGeom prst="rect">
            <a:avLst/>
          </a:prstGeom>
          <a:noFill/>
        </p:spPr>
        <p:txBody>
          <a:bodyPr wrap="square">
            <a:spAutoFit/>
          </a:bodyPr>
          <a:lstStyle/>
          <a:p>
            <a:r>
              <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Calibri" panose="020F0502020204030204" pitchFamily="34" charset="0"/>
                <a:cs typeface="Dreaming Outloud Pro" panose="03050502040302030504" pitchFamily="66" charset="0"/>
              </a:rPr>
              <a:t>In some</a:t>
            </a:r>
            <a:endParaRPr lang="en-US" dirty="0"/>
          </a:p>
        </p:txBody>
      </p:sp>
      <p:sp>
        <p:nvSpPr>
          <p:cNvPr id="16" name="TextBox 15">
            <a:extLst>
              <a:ext uri="{FF2B5EF4-FFF2-40B4-BE49-F238E27FC236}">
                <a16:creationId xmlns:a16="http://schemas.microsoft.com/office/drawing/2014/main" id="{B225D46F-C0BA-6CB0-52BD-E6A350477BCB}"/>
              </a:ext>
            </a:extLst>
          </p:cNvPr>
          <p:cNvSpPr txBox="1"/>
          <p:nvPr/>
        </p:nvSpPr>
        <p:spPr>
          <a:xfrm>
            <a:off x="7389493" y="5002235"/>
            <a:ext cx="1552575" cy="553998"/>
          </a:xfrm>
          <a:prstGeom prst="rect">
            <a:avLst/>
          </a:prstGeom>
          <a:noFill/>
        </p:spPr>
        <p:txBody>
          <a:bodyPr wrap="square">
            <a:spAutoFit/>
          </a:bodyPr>
          <a:lstStyle/>
          <a:p>
            <a:r>
              <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Calibri" panose="020F0502020204030204" pitchFamily="34" charset="0"/>
                <a:cs typeface="Dreaming Outloud Pro" panose="03050502040302030504" pitchFamily="66" charset="0"/>
              </a:rPr>
              <a:t>certain</a:t>
            </a:r>
            <a:endParaRPr lang="en-US" dirty="0"/>
          </a:p>
        </p:txBody>
      </p:sp>
    </p:spTree>
    <p:extLst>
      <p:ext uri="{BB962C8B-B14F-4D97-AF65-F5344CB8AC3E}">
        <p14:creationId xmlns:p14="http://schemas.microsoft.com/office/powerpoint/2010/main" val="261626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1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left)">
                                      <p:cBhvr>
                                        <p:cTn id="24" dur="1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left)">
                                      <p:cBhvr>
                                        <p:cTn id="33" dur="1000"/>
                                        <p:tgtEl>
                                          <p:spTgt spid="6">
                                            <p:txEl>
                                              <p:pRg st="4" end="4"/>
                                            </p:txEl>
                                          </p:spTgt>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1000"/>
                                        <p:tgtEl>
                                          <p:spTgt spid="6">
                                            <p:txEl>
                                              <p:pRg st="5" end="5"/>
                                            </p:txEl>
                                          </p:spTgt>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wipe(left)">
                                      <p:cBhvr>
                                        <p:cTn id="41" dur="1000"/>
                                        <p:tgtEl>
                                          <p:spTgt spid="6">
                                            <p:txEl>
                                              <p:pRg st="6" end="6"/>
                                            </p:txEl>
                                          </p:spTgt>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wipe(left)">
                                      <p:cBhvr>
                                        <p:cTn id="45" dur="10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wipe(left)">
                                      <p:cBhvr>
                                        <p:cTn id="50" dur="1000"/>
                                        <p:tgtEl>
                                          <p:spTgt spid="6">
                                            <p:txEl>
                                              <p:pRg st="8" end="8"/>
                                            </p:txEl>
                                          </p:spTgt>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6">
                                            <p:txEl>
                                              <p:pRg st="9" end="9"/>
                                            </p:txEl>
                                          </p:spTgt>
                                        </p:tgtEl>
                                        <p:attrNameLst>
                                          <p:attrName>style.visibility</p:attrName>
                                        </p:attrNameLst>
                                      </p:cBhvr>
                                      <p:to>
                                        <p:strVal val="visible"/>
                                      </p:to>
                                    </p:set>
                                    <p:animEffect transition="in" filter="wipe(left)">
                                      <p:cBhvr>
                                        <p:cTn id="54" dur="1000"/>
                                        <p:tgtEl>
                                          <p:spTgt spid="6">
                                            <p:txEl>
                                              <p:pRg st="9" end="9"/>
                                            </p:txEl>
                                          </p:spTgt>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left)">
                                      <p:cBhvr>
                                        <p:cTn id="58" dur="1000"/>
                                        <p:tgtEl>
                                          <p:spTgt spid="6">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wipe(left)">
                                      <p:cBhvr>
                                        <p:cTn id="67" dur="1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7CAC4C92-7B34-A317-2B69-5CD893B77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498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bridge&#10;&#10;Description automatically generated">
            <a:extLst>
              <a:ext uri="{FF2B5EF4-FFF2-40B4-BE49-F238E27FC236}">
                <a16:creationId xmlns:a16="http://schemas.microsoft.com/office/drawing/2014/main" id="{9D4DA528-AC07-93B7-0C0C-53BFF3A1F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7"/>
            <a:ext cx="12192000" cy="6858000"/>
          </a:xfrm>
          <a:prstGeom prst="rect">
            <a:avLst/>
          </a:prstGeom>
        </p:spPr>
      </p:pic>
    </p:spTree>
    <p:extLst>
      <p:ext uri="{BB962C8B-B14F-4D97-AF65-F5344CB8AC3E}">
        <p14:creationId xmlns:p14="http://schemas.microsoft.com/office/powerpoint/2010/main" val="331174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bridge with people walking over it&#10;&#10;Description automatically generated">
            <a:extLst>
              <a:ext uri="{FF2B5EF4-FFF2-40B4-BE49-F238E27FC236}">
                <a16:creationId xmlns:a16="http://schemas.microsoft.com/office/drawing/2014/main" id="{99C34A95-5F22-731F-7BFA-F35DADE2FB71}"/>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3141113" y="3428999"/>
            <a:ext cx="5909774" cy="3348872"/>
          </a:xfrm>
          <a:prstGeom prst="rect">
            <a:avLst/>
          </a:prstGeom>
          <a:ln>
            <a:solidFill>
              <a:schemeClr val="tx1">
                <a:lumMod val="65000"/>
                <a:lumOff val="35000"/>
              </a:schemeClr>
            </a:solidFill>
          </a:ln>
        </p:spPr>
      </p:pic>
      <p:pic>
        <p:nvPicPr>
          <p:cNvPr id="7" name="Picture 6" descr="A list of the names of the same person&#10;&#10;Description automatically generated">
            <a:extLst>
              <a:ext uri="{FF2B5EF4-FFF2-40B4-BE49-F238E27FC236}">
                <a16:creationId xmlns:a16="http://schemas.microsoft.com/office/drawing/2014/main" id="{728F5298-5D42-B6A8-4B9A-5ACA24F95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113" y="80129"/>
            <a:ext cx="5909774" cy="6697744"/>
          </a:xfrm>
          <a:prstGeom prst="rect">
            <a:avLst/>
          </a:prstGeom>
          <a:ln>
            <a:solidFill>
              <a:schemeClr val="tx1">
                <a:lumMod val="65000"/>
                <a:lumOff val="35000"/>
              </a:schemeClr>
            </a:solidFill>
          </a:ln>
        </p:spPr>
      </p:pic>
      <p:pic>
        <p:nvPicPr>
          <p:cNvPr id="4" name="Picture 3" descr="A hand holding a bridge with people walking&#10;&#10;Description automatically generated">
            <a:extLst>
              <a:ext uri="{FF2B5EF4-FFF2-40B4-BE49-F238E27FC236}">
                <a16:creationId xmlns:a16="http://schemas.microsoft.com/office/drawing/2014/main" id="{D66CB29B-CB23-F275-2470-A3F862B1466C}"/>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rot="10800000">
            <a:off x="3141113" y="3428997"/>
            <a:ext cx="5909772" cy="3348873"/>
          </a:xfrm>
          <a:prstGeom prst="rect">
            <a:avLst/>
          </a:prstGeom>
          <a:ln>
            <a:solidFill>
              <a:schemeClr val="tx1">
                <a:lumMod val="65000"/>
                <a:lumOff val="35000"/>
              </a:schemeClr>
            </a:solidFill>
          </a:ln>
        </p:spPr>
      </p:pic>
    </p:spTree>
    <p:extLst>
      <p:ext uri="{BB962C8B-B14F-4D97-AF65-F5344CB8AC3E}">
        <p14:creationId xmlns:p14="http://schemas.microsoft.com/office/powerpoint/2010/main" val="190394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nodeType="clickEffect">
                                  <p:stCondLst>
                                    <p:cond delay="0"/>
                                  </p:stCondLst>
                                  <p:childTnLst>
                                    <p:animEffect transition="out" filter="wipe(up)">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7" presetClass="entr" presetSubtype="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ppt_h/2"/>
                                          </p:val>
                                        </p:tav>
                                        <p:tav tm="100000">
                                          <p:val>
                                            <p:strVal val="#ppt_y"/>
                                          </p:val>
                                        </p:tav>
                                      </p:tavLst>
                                    </p:anim>
                                    <p:anim calcmode="lin" valueType="num">
                                      <p:cBhvr>
                                        <p:cTn id="31" dur="500" fill="hold"/>
                                        <p:tgtEl>
                                          <p:spTgt spid="4"/>
                                        </p:tgtEl>
                                        <p:attrNameLst>
                                          <p:attrName>ppt_w</p:attrName>
                                        </p:attrNameLst>
                                      </p:cBhvr>
                                      <p:tavLst>
                                        <p:tav tm="0">
                                          <p:val>
                                            <p:strVal val="#ppt_w"/>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notebook with a hand holding a finger over a bridge with people walking&#10;&#10;Description automatically generated">
            <a:extLst>
              <a:ext uri="{FF2B5EF4-FFF2-40B4-BE49-F238E27FC236}">
                <a16:creationId xmlns:a16="http://schemas.microsoft.com/office/drawing/2014/main" id="{946E5A31-2DF2-C234-D9EE-934B2A653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275" y="228600"/>
            <a:ext cx="4513455" cy="630936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850681A-2DD6-AB72-C2AF-2E21238FF404}"/>
              </a:ext>
            </a:extLst>
          </p:cNvPr>
          <p:cNvSpPr txBox="1"/>
          <p:nvPr/>
        </p:nvSpPr>
        <p:spPr>
          <a:xfrm>
            <a:off x="138539" y="431404"/>
            <a:ext cx="3854245" cy="2585323"/>
          </a:xfrm>
          <a:prstGeom prst="rect">
            <a:avLst/>
          </a:prstGeom>
          <a:noFill/>
        </p:spPr>
        <p:txBody>
          <a:bodyPr wrap="square" rtlCol="0">
            <a:spAutoFit/>
          </a:bodyPr>
          <a:lstStyle/>
          <a:p>
            <a:r>
              <a:rPr lang="en-US" sz="5400" b="1" dirty="0">
                <a:solidFill>
                  <a:srgbClr val="00384C"/>
                </a:solidFill>
              </a:rPr>
              <a:t>Sermon &amp;</a:t>
            </a:r>
          </a:p>
          <a:p>
            <a:r>
              <a:rPr lang="en-US" sz="5400" b="1" dirty="0">
                <a:solidFill>
                  <a:srgbClr val="00384C"/>
                </a:solidFill>
              </a:rPr>
              <a:t>Bible Class</a:t>
            </a:r>
          </a:p>
          <a:p>
            <a:r>
              <a:rPr lang="en-US" sz="5400" b="1" dirty="0">
                <a:solidFill>
                  <a:srgbClr val="00384C"/>
                </a:solidFill>
              </a:rPr>
              <a:t>Notebook</a:t>
            </a:r>
          </a:p>
        </p:txBody>
      </p:sp>
      <p:grpSp>
        <p:nvGrpSpPr>
          <p:cNvPr id="12" name="Group 11">
            <a:extLst>
              <a:ext uri="{FF2B5EF4-FFF2-40B4-BE49-F238E27FC236}">
                <a16:creationId xmlns:a16="http://schemas.microsoft.com/office/drawing/2014/main" id="{20F39442-3682-6599-0B8D-51299A9B74D8}"/>
              </a:ext>
            </a:extLst>
          </p:cNvPr>
          <p:cNvGrpSpPr/>
          <p:nvPr/>
        </p:nvGrpSpPr>
        <p:grpSpPr>
          <a:xfrm>
            <a:off x="8152346" y="228600"/>
            <a:ext cx="3901115" cy="6309360"/>
            <a:chOff x="7918704" y="228600"/>
            <a:chExt cx="4134757" cy="6400800"/>
          </a:xfrm>
        </p:grpSpPr>
        <p:sp>
          <p:nvSpPr>
            <p:cNvPr id="11" name="Rectangle 10">
              <a:extLst>
                <a:ext uri="{FF2B5EF4-FFF2-40B4-BE49-F238E27FC236}">
                  <a16:creationId xmlns:a16="http://schemas.microsoft.com/office/drawing/2014/main" id="{750A325D-5C1A-403B-CBC8-A37207E4E26E}"/>
                </a:ext>
              </a:extLst>
            </p:cNvPr>
            <p:cNvSpPr/>
            <p:nvPr/>
          </p:nvSpPr>
          <p:spPr>
            <a:xfrm>
              <a:off x="7918704" y="228600"/>
              <a:ext cx="4134757"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aper with lines on it&#10;&#10;Description automatically generated">
              <a:extLst>
                <a:ext uri="{FF2B5EF4-FFF2-40B4-BE49-F238E27FC236}">
                  <a16:creationId xmlns:a16="http://schemas.microsoft.com/office/drawing/2014/main" id="{6C351385-57CE-A2B2-0BB1-309EFD34D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945" y="397764"/>
              <a:ext cx="3805856" cy="6089904"/>
            </a:xfrm>
            <a:prstGeom prst="rect">
              <a:avLst/>
            </a:prstGeom>
          </p:spPr>
        </p:pic>
      </p:grpSp>
    </p:spTree>
    <p:extLst>
      <p:ext uri="{BB962C8B-B14F-4D97-AF65-F5344CB8AC3E}">
        <p14:creationId xmlns:p14="http://schemas.microsoft.com/office/powerpoint/2010/main" val="3045953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par>
                          <p:cTn id="21" fill="hold">
                            <p:stCondLst>
                              <p:cond delay="1500"/>
                            </p:stCondLst>
                            <p:childTnLst>
                              <p:par>
                                <p:cTn id="22" presetID="17"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D7395-34E3-C403-2E96-316D1EAFF163}"/>
              </a:ext>
            </a:extLst>
          </p:cNvPr>
          <p:cNvSpPr>
            <a:spLocks noGrp="1"/>
          </p:cNvSpPr>
          <p:nvPr>
            <p:ph idx="1"/>
          </p:nvPr>
        </p:nvSpPr>
        <p:spPr/>
        <p:txBody>
          <a:bodyPr/>
          <a:lstStyle/>
          <a:p>
            <a:pPr>
              <a:lnSpc>
                <a:spcPct val="100000"/>
              </a:lnSpc>
            </a:pPr>
            <a:r>
              <a:rPr lang="en-US" dirty="0"/>
              <a:t>Believe Jesus is the Son of God – John 1:12</a:t>
            </a:r>
          </a:p>
          <a:p>
            <a:pPr>
              <a:lnSpc>
                <a:spcPct val="100000"/>
              </a:lnSpc>
            </a:pPr>
            <a:r>
              <a:rPr lang="en-US" dirty="0"/>
              <a:t>Repent of your sins and turn to God – Acts 17:30</a:t>
            </a:r>
          </a:p>
          <a:p>
            <a:pPr>
              <a:lnSpc>
                <a:spcPct val="100000"/>
              </a:lnSpc>
            </a:pPr>
            <a:r>
              <a:rPr lang="en-US" dirty="0"/>
              <a:t>Confess your faith in Jesus Christ – Romans 10:9</a:t>
            </a:r>
          </a:p>
          <a:p>
            <a:pPr>
              <a:lnSpc>
                <a:spcPct val="100000"/>
              </a:lnSpc>
            </a:pPr>
            <a:r>
              <a:rPr lang="en-US" dirty="0"/>
              <a:t>Be baptized into Christ – Mark 16:16</a:t>
            </a:r>
          </a:p>
          <a:p>
            <a:pPr lvl="1">
              <a:lnSpc>
                <a:spcPct val="100000"/>
              </a:lnSpc>
            </a:pPr>
            <a:r>
              <a:rPr lang="en-US" dirty="0"/>
              <a:t>God will forgive all of your sins – Acts 2:38</a:t>
            </a:r>
          </a:p>
          <a:p>
            <a:pPr lvl="1">
              <a:lnSpc>
                <a:spcPct val="100000"/>
              </a:lnSpc>
            </a:pPr>
            <a:r>
              <a:rPr lang="en-US" dirty="0"/>
              <a:t>God will add you to His church – Acts 2:47</a:t>
            </a:r>
          </a:p>
          <a:p>
            <a:pPr lvl="1">
              <a:lnSpc>
                <a:spcPct val="100000"/>
              </a:lnSpc>
            </a:pPr>
            <a:r>
              <a:rPr lang="en-US" dirty="0"/>
              <a:t>God will register you in heaven – Hebrews 12:23</a:t>
            </a:r>
          </a:p>
          <a:p>
            <a:pPr>
              <a:lnSpc>
                <a:spcPct val="100000"/>
              </a:lnSpc>
            </a:pPr>
            <a:r>
              <a:rPr lang="en-US" dirty="0"/>
              <a:t>Stand fast in the faith – 1 Corinthians 16:13</a:t>
            </a:r>
          </a:p>
        </p:txBody>
      </p:sp>
    </p:spTree>
    <p:extLst>
      <p:ext uri="{BB962C8B-B14F-4D97-AF65-F5344CB8AC3E}">
        <p14:creationId xmlns:p14="http://schemas.microsoft.com/office/powerpoint/2010/main" val="1741700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ece of paper on a black background&#10;&#10;Description automatically generated">
            <a:extLst>
              <a:ext uri="{FF2B5EF4-FFF2-40B4-BE49-F238E27FC236}">
                <a16:creationId xmlns:a16="http://schemas.microsoft.com/office/drawing/2014/main" id="{9FB218A5-240B-9FA8-5067-91F00444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988" y="-166454"/>
            <a:ext cx="8435787" cy="746870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AC9896-8456-97B9-7518-24A782E9BCE8}"/>
              </a:ext>
            </a:extLst>
          </p:cNvPr>
          <p:cNvSpPr txBox="1"/>
          <p:nvPr/>
        </p:nvSpPr>
        <p:spPr>
          <a:xfrm>
            <a:off x="2805953" y="439271"/>
            <a:ext cx="7037294" cy="5632311"/>
          </a:xfrm>
          <a:prstGeom prst="rect">
            <a:avLst/>
          </a:prstGeom>
          <a:noFill/>
        </p:spPr>
        <p:txBody>
          <a:bodyPr wrap="square" rtlCol="0">
            <a:spAutoFit/>
          </a:bodyPr>
          <a:lstStyle/>
          <a:p>
            <a:r>
              <a:rPr lang="en-US" sz="3000" b="1" dirty="0">
                <a:effectLst/>
                <a:latin typeface="Segoe Print" panose="02000600000000000000" pitchFamily="2" charset="0"/>
                <a:ea typeface="Calibri" panose="020F0502020204030204" pitchFamily="34" charset="0"/>
                <a:cs typeface="Dreaming Outloud Pro" panose="03050502040302030504" pitchFamily="66" charset="0"/>
              </a:rPr>
              <a:t>There is a lot happening in our nation right now. It’s scary how sharply people have turned from God and righteousness. In some ways, God’s people have not been immune, as some have been caught up in the dangerous flood of dissipation that has engulfed us.  Short of a wholesale change, and if there is no definitive turn back to God and righteousness, certain peril lies ahead.</a:t>
            </a:r>
            <a:endParaRPr lang="en-US" sz="3000" b="1" dirty="0">
              <a:latin typeface="Segoe Print" panose="02000600000000000000" pitchFamily="2" charset="0"/>
              <a:cs typeface="Dreaming Outloud Pro" panose="03050502040302030504" pitchFamily="66" charset="0"/>
            </a:endParaRPr>
          </a:p>
        </p:txBody>
      </p:sp>
    </p:spTree>
    <p:extLst>
      <p:ext uri="{BB962C8B-B14F-4D97-AF65-F5344CB8AC3E}">
        <p14:creationId xmlns:p14="http://schemas.microsoft.com/office/powerpoint/2010/main" val="124790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702DE-D598-7D1F-D0AD-53D7E6679482}"/>
              </a:ext>
            </a:extLst>
          </p:cNvPr>
          <p:cNvSpPr>
            <a:spLocks noGrp="1"/>
          </p:cNvSpPr>
          <p:nvPr>
            <p:ph idx="1"/>
          </p:nvPr>
        </p:nvSpPr>
        <p:spPr/>
        <p:txBody>
          <a:bodyPr>
            <a:normAutofit lnSpcReduction="10000"/>
          </a:bodyPr>
          <a:lstStyle/>
          <a:p>
            <a:pPr>
              <a:lnSpc>
                <a:spcPct val="100000"/>
              </a:lnSpc>
            </a:pPr>
            <a:r>
              <a:rPr lang="en-US" dirty="0"/>
              <a:t>The Nation Was Guilty Before God (22:1-12)</a:t>
            </a:r>
          </a:p>
          <a:p>
            <a:pPr lvl="1"/>
            <a:r>
              <a:rPr lang="en-US" dirty="0"/>
              <a:t>Shed innocent blood (22:1-4)</a:t>
            </a:r>
          </a:p>
          <a:p>
            <a:pPr lvl="1"/>
            <a:r>
              <a:rPr lang="en-US" dirty="0"/>
              <a:t>Made and served idols (22:3-4)</a:t>
            </a:r>
          </a:p>
          <a:p>
            <a:pPr lvl="1"/>
            <a:r>
              <a:rPr lang="en-US" dirty="0"/>
              <a:t>Became the laughingstock of other nations (22:5)</a:t>
            </a:r>
          </a:p>
          <a:p>
            <a:pPr lvl="1"/>
            <a:r>
              <a:rPr lang="en-US" dirty="0"/>
              <a:t>Ruled by corrupt politicians (22:6)</a:t>
            </a:r>
          </a:p>
          <a:p>
            <a:pPr lvl="1"/>
            <a:r>
              <a:rPr lang="en-US" dirty="0"/>
              <a:t>Mistreated precious people (22:7)</a:t>
            </a:r>
          </a:p>
          <a:p>
            <a:pPr lvl="1"/>
            <a:r>
              <a:rPr lang="en-US" dirty="0"/>
              <a:t>Profaned God’s holiness (22:8)</a:t>
            </a:r>
          </a:p>
          <a:p>
            <a:pPr lvl="1"/>
            <a:r>
              <a:rPr lang="en-US" dirty="0"/>
              <a:t>Committed lewdness openly (22:9)</a:t>
            </a:r>
          </a:p>
          <a:p>
            <a:pPr lvl="1"/>
            <a:r>
              <a:rPr lang="en-US" dirty="0"/>
              <a:t>Committed sexually vile and immoral acts (22:10-11)</a:t>
            </a:r>
          </a:p>
          <a:p>
            <a:pPr lvl="1"/>
            <a:r>
              <a:rPr lang="en-US" dirty="0"/>
              <a:t>Committed evil acts for money (22:12)</a:t>
            </a:r>
          </a:p>
          <a:p>
            <a:pPr lvl="1"/>
            <a:r>
              <a:rPr lang="en-US" dirty="0"/>
              <a:t>Forgot God (22:12)</a:t>
            </a:r>
          </a:p>
          <a:p>
            <a:r>
              <a:rPr lang="en-US" dirty="0"/>
              <a:t>The Nation Was Being Punished By God (22:13-22)</a:t>
            </a:r>
          </a:p>
          <a:p>
            <a:pPr lvl="1"/>
            <a:r>
              <a:rPr lang="en-US" dirty="0"/>
              <a:t>The vengeance of God (22:13-14)</a:t>
            </a:r>
          </a:p>
          <a:p>
            <a:pPr lvl="1"/>
            <a:r>
              <a:rPr lang="en-US" dirty="0"/>
              <a:t>The scattering by God (22:15-16)</a:t>
            </a:r>
          </a:p>
          <a:p>
            <a:pPr lvl="1"/>
            <a:r>
              <a:rPr lang="en-US" dirty="0"/>
              <a:t>The fire of God (22:17-22)</a:t>
            </a:r>
          </a:p>
          <a:p>
            <a:pPr lvl="1"/>
            <a:endParaRPr lang="en-US" dirty="0"/>
          </a:p>
        </p:txBody>
      </p:sp>
    </p:spTree>
    <p:extLst>
      <p:ext uri="{BB962C8B-B14F-4D97-AF65-F5344CB8AC3E}">
        <p14:creationId xmlns:p14="http://schemas.microsoft.com/office/powerpoint/2010/main" val="38839259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Effect transition="in" filter="fade">
                                      <p:cBhvr>
                                        <p:cTn id="66" dur="500"/>
                                        <p:tgtEl>
                                          <p:spTgt spid="2">
                                            <p:txEl>
                                              <p:pRg st="12" end="12"/>
                                            </p:txEl>
                                          </p:spTgt>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
                                            <p:txEl>
                                              <p:pRg st="13" end="13"/>
                                            </p:txEl>
                                          </p:spTgt>
                                        </p:tgtEl>
                                        <p:attrNameLst>
                                          <p:attrName>style.visibility</p:attrName>
                                        </p:attrNameLst>
                                      </p:cBhvr>
                                      <p:to>
                                        <p:strVal val="visible"/>
                                      </p:to>
                                    </p:set>
                                    <p:animEffect transition="in" filter="fade">
                                      <p:cBhvr>
                                        <p:cTn id="70" dur="500"/>
                                        <p:tgtEl>
                                          <p:spTgt spid="2">
                                            <p:txEl>
                                              <p:pRg st="13" end="13"/>
                                            </p:txEl>
                                          </p:spTgt>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2">
                                            <p:txEl>
                                              <p:pRg st="14" end="14"/>
                                            </p:txEl>
                                          </p:spTgt>
                                        </p:tgtEl>
                                        <p:attrNameLst>
                                          <p:attrName>style.visibility</p:attrName>
                                        </p:attrNameLst>
                                      </p:cBhvr>
                                      <p:to>
                                        <p:strVal val="visible"/>
                                      </p:to>
                                    </p:set>
                                    <p:animEffect transition="in" filter="fade">
                                      <p:cBhvr>
                                        <p:cTn id="74"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702DE-D598-7D1F-D0AD-53D7E6679482}"/>
              </a:ext>
            </a:extLst>
          </p:cNvPr>
          <p:cNvSpPr>
            <a:spLocks noGrp="1"/>
          </p:cNvSpPr>
          <p:nvPr>
            <p:ph idx="1"/>
          </p:nvPr>
        </p:nvSpPr>
        <p:spPr/>
        <p:txBody>
          <a:bodyPr/>
          <a:lstStyle/>
          <a:p>
            <a:r>
              <a:rPr lang="en-US" dirty="0"/>
              <a:t>The Nation Was Guilty Before God (22:1-12)</a:t>
            </a:r>
          </a:p>
          <a:p>
            <a:r>
              <a:rPr lang="en-US" dirty="0"/>
              <a:t>The Nation Was Being Punished By God (22:13-22)</a:t>
            </a:r>
          </a:p>
          <a:p>
            <a:r>
              <a:rPr lang="en-US" dirty="0"/>
              <a:t>The Nation Was Corrupt from Top to Bottom (22:23-31)</a:t>
            </a:r>
          </a:p>
          <a:p>
            <a:pPr lvl="1"/>
            <a:r>
              <a:rPr lang="en-US" dirty="0"/>
              <a:t>The religious leaders:  Prophets and priests (22:25, 26, 28)</a:t>
            </a:r>
          </a:p>
          <a:p>
            <a:pPr lvl="1"/>
            <a:r>
              <a:rPr lang="en-US" dirty="0"/>
              <a:t>The political leaders:  Princes (22:27)</a:t>
            </a:r>
          </a:p>
          <a:p>
            <a:pPr lvl="1"/>
            <a:r>
              <a:rPr lang="en-US" dirty="0"/>
              <a:t>The people (22:29)</a:t>
            </a:r>
          </a:p>
          <a:p>
            <a:endParaRPr lang="en-US" dirty="0"/>
          </a:p>
        </p:txBody>
      </p:sp>
    </p:spTree>
    <p:extLst>
      <p:ext uri="{BB962C8B-B14F-4D97-AF65-F5344CB8AC3E}">
        <p14:creationId xmlns:p14="http://schemas.microsoft.com/office/powerpoint/2010/main" val="3750263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on a black background&#10;&#10;Description automatically generated">
            <a:extLst>
              <a:ext uri="{FF2B5EF4-FFF2-40B4-BE49-F238E27FC236}">
                <a16:creationId xmlns:a16="http://schemas.microsoft.com/office/drawing/2014/main" id="{9FB218A5-240B-9FA8-5067-91F00444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988" y="-166454"/>
            <a:ext cx="8435787" cy="746870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AC9896-8456-97B9-7518-24A782E9BCE8}"/>
              </a:ext>
            </a:extLst>
          </p:cNvPr>
          <p:cNvSpPr txBox="1"/>
          <p:nvPr/>
        </p:nvSpPr>
        <p:spPr>
          <a:xfrm>
            <a:off x="2805953" y="439271"/>
            <a:ext cx="703729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Calibri" panose="020F0502020204030204" pitchFamily="34" charset="0"/>
                <a:cs typeface="Dreaming Outloud Pro" panose="03050502040302030504" pitchFamily="66" charset="0"/>
              </a:rPr>
              <a:t>There is a lot happening in our nation right now. It’s scary how sharply people have turned from God and righteousness. In some ways, God’s people have not been immune, as some have been caught up in the dangerous flood of dissipation that has engulfed us.  Short of a wholesale change, and if there is no definitive turn back to God and righteousness, certain peril lies ahead.</a:t>
            </a:r>
            <a:endPar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mn-ea"/>
              <a:cs typeface="Dreaming Outloud Pro" panose="03050502040302030504" pitchFamily="66" charset="0"/>
            </a:endParaRPr>
          </a:p>
        </p:txBody>
      </p:sp>
    </p:spTree>
    <p:extLst>
      <p:ext uri="{BB962C8B-B14F-4D97-AF65-F5344CB8AC3E}">
        <p14:creationId xmlns:p14="http://schemas.microsoft.com/office/powerpoint/2010/main" val="226365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702DE-D598-7D1F-D0AD-53D7E6679482}"/>
              </a:ext>
            </a:extLst>
          </p:cNvPr>
          <p:cNvSpPr>
            <a:spLocks noGrp="1"/>
          </p:cNvSpPr>
          <p:nvPr>
            <p:ph idx="1"/>
          </p:nvPr>
        </p:nvSpPr>
        <p:spPr/>
        <p:txBody>
          <a:bodyPr/>
          <a:lstStyle/>
          <a:p>
            <a:r>
              <a:rPr lang="en-US" dirty="0"/>
              <a:t>The Nation Was Guilty Before God (22:1-12)</a:t>
            </a:r>
          </a:p>
          <a:p>
            <a:r>
              <a:rPr lang="en-US" dirty="0"/>
              <a:t>The Nation Was Being Punished By God (22:13-22)</a:t>
            </a:r>
          </a:p>
          <a:p>
            <a:r>
              <a:rPr lang="en-US" dirty="0"/>
              <a:t>The Nation Was Corrupt from Top to </a:t>
            </a:r>
            <a:r>
              <a:rPr lang="en-US"/>
              <a:t>Bottom (22:23-31</a:t>
            </a:r>
            <a:r>
              <a:rPr lang="en-US" dirty="0"/>
              <a:t>)</a:t>
            </a:r>
          </a:p>
          <a:p>
            <a:r>
              <a:rPr lang="en-US" dirty="0"/>
              <a:t>Still, the Lord Yearned for His People to Be Saved (22:30)</a:t>
            </a:r>
          </a:p>
          <a:p>
            <a:pPr lvl="1"/>
            <a:r>
              <a:rPr lang="en-US" dirty="0"/>
              <a:t>The Lord searched for someone</a:t>
            </a:r>
          </a:p>
          <a:p>
            <a:pPr lvl="1"/>
            <a:r>
              <a:rPr lang="en-US" dirty="0"/>
              <a:t>The Lord found no one!</a:t>
            </a:r>
          </a:p>
          <a:p>
            <a:endParaRPr lang="en-US" dirty="0"/>
          </a:p>
        </p:txBody>
      </p:sp>
    </p:spTree>
    <p:extLst>
      <p:ext uri="{BB962C8B-B14F-4D97-AF65-F5344CB8AC3E}">
        <p14:creationId xmlns:p14="http://schemas.microsoft.com/office/powerpoint/2010/main" val="2163871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702DE-D598-7D1F-D0AD-53D7E6679482}"/>
              </a:ext>
            </a:extLst>
          </p:cNvPr>
          <p:cNvSpPr>
            <a:spLocks noGrp="1"/>
          </p:cNvSpPr>
          <p:nvPr>
            <p:ph idx="1"/>
          </p:nvPr>
        </p:nvSpPr>
        <p:spPr/>
        <p:txBody>
          <a:bodyPr>
            <a:normAutofit/>
          </a:bodyPr>
          <a:lstStyle/>
          <a:p>
            <a:r>
              <a:rPr lang="en-US" dirty="0"/>
              <a:t>The world is corrupt from top to bottom</a:t>
            </a:r>
          </a:p>
          <a:p>
            <a:r>
              <a:rPr lang="en-US" dirty="0"/>
              <a:t>God’s people (the church) have not been immune and unaffected</a:t>
            </a:r>
          </a:p>
          <a:p>
            <a:r>
              <a:rPr lang="en-US" dirty="0"/>
              <a:t>So, the Lord is searching for someone today to stand in the gap</a:t>
            </a:r>
          </a:p>
          <a:p>
            <a:r>
              <a:rPr lang="en-US" dirty="0"/>
              <a:t>Some of God’s greatest champions have been those who stood in gap</a:t>
            </a:r>
          </a:p>
          <a:p>
            <a:r>
              <a:rPr lang="en-US" dirty="0"/>
              <a:t>Will you stand in the gap?</a:t>
            </a:r>
          </a:p>
        </p:txBody>
      </p:sp>
    </p:spTree>
    <p:extLst>
      <p:ext uri="{BB962C8B-B14F-4D97-AF65-F5344CB8AC3E}">
        <p14:creationId xmlns:p14="http://schemas.microsoft.com/office/powerpoint/2010/main" val="113449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on a black background&#10;&#10;Description automatically generated">
            <a:extLst>
              <a:ext uri="{FF2B5EF4-FFF2-40B4-BE49-F238E27FC236}">
                <a16:creationId xmlns:a16="http://schemas.microsoft.com/office/drawing/2014/main" id="{9FB218A5-240B-9FA8-5067-91F004449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988" y="-166454"/>
            <a:ext cx="8435787" cy="746870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AC9896-8456-97B9-7518-24A782E9BCE8}"/>
              </a:ext>
            </a:extLst>
          </p:cNvPr>
          <p:cNvSpPr txBox="1"/>
          <p:nvPr/>
        </p:nvSpPr>
        <p:spPr>
          <a:xfrm>
            <a:off x="2805953" y="439271"/>
            <a:ext cx="703729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Calibri" panose="020F0502020204030204" pitchFamily="34" charset="0"/>
                <a:cs typeface="Dreaming Outloud Pro" panose="03050502040302030504" pitchFamily="66" charset="0"/>
              </a:rPr>
              <a:t>There is a lot happening in our nation right now. It’s scary how sharply people have turned from God and righteousness. In some ways, God’s people have not been immune, as some have been caught up in the dangerous flood of dissipation that has engulfed us.  Short of a wholesale change, and if there is no definitive turn back to God and righteousness, certain peril lies ahead.</a:t>
            </a:r>
            <a:endParaRPr kumimoji="0" lang="en-US" sz="3000" b="1" i="0" u="none" strike="noStrike" kern="1200" cap="none" spc="0" normalizeH="0" baseline="0" noProof="0" dirty="0">
              <a:ln>
                <a:noFill/>
              </a:ln>
              <a:solidFill>
                <a:prstClr val="black"/>
              </a:solidFill>
              <a:effectLst/>
              <a:uLnTx/>
              <a:uFillTx/>
              <a:latin typeface="Segoe Print" panose="02000600000000000000" pitchFamily="2" charset="0"/>
              <a:ea typeface="+mn-ea"/>
              <a:cs typeface="Dreaming Outloud Pro" panose="03050502040302030504" pitchFamily="66" charset="0"/>
            </a:endParaRPr>
          </a:p>
        </p:txBody>
      </p:sp>
    </p:spTree>
    <p:extLst>
      <p:ext uri="{BB962C8B-B14F-4D97-AF65-F5344CB8AC3E}">
        <p14:creationId xmlns:p14="http://schemas.microsoft.com/office/powerpoint/2010/main" val="92862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black rocks&#10;&#10;Description automatically generated with medium confidence">
            <a:extLst>
              <a:ext uri="{FF2B5EF4-FFF2-40B4-BE49-F238E27FC236}">
                <a16:creationId xmlns:a16="http://schemas.microsoft.com/office/drawing/2014/main" id="{1C1498DF-5218-C70B-EE4A-039C31877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group of people walking on a cliff&#10;&#10;Description automatically generated">
            <a:extLst>
              <a:ext uri="{FF2B5EF4-FFF2-40B4-BE49-F238E27FC236}">
                <a16:creationId xmlns:a16="http://schemas.microsoft.com/office/drawing/2014/main" id="{2FC7F66C-36C0-B34E-7CC6-549187E1D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hand with a blue hand extended out&#10;&#10;Description automatically generated with medium confidence">
            <a:extLst>
              <a:ext uri="{FF2B5EF4-FFF2-40B4-BE49-F238E27FC236}">
                <a16:creationId xmlns:a16="http://schemas.microsoft.com/office/drawing/2014/main" id="{68337746-0328-1671-238B-9105E5021879}"/>
              </a:ext>
            </a:extLst>
          </p:cNvPr>
          <p:cNvPicPr>
            <a:picLocks noChangeAspect="1"/>
          </p:cNvPicPr>
          <p:nvPr/>
        </p:nvPicPr>
        <p:blipFill rotWithShape="1">
          <a:blip r:embed="rId4">
            <a:extLst>
              <a:ext uri="{28A0092B-C50C-407E-A947-70E740481C1C}">
                <a14:useLocalDpi xmlns:a14="http://schemas.microsoft.com/office/drawing/2010/main" val="0"/>
              </a:ext>
            </a:extLst>
          </a:blip>
          <a:srcRect t="59637"/>
          <a:stretch/>
        </p:blipFill>
        <p:spPr>
          <a:xfrm>
            <a:off x="504" y="4089862"/>
            <a:ext cx="12190992" cy="2767854"/>
          </a:xfrm>
          <a:prstGeom prst="rect">
            <a:avLst/>
          </a:prstGeom>
        </p:spPr>
      </p:pic>
      <p:pic>
        <p:nvPicPr>
          <p:cNvPr id="12" name="Picture 11" descr="A hand holding a group of people&#10;&#10;Description automatically generated">
            <a:extLst>
              <a:ext uri="{FF2B5EF4-FFF2-40B4-BE49-F238E27FC236}">
                <a16:creationId xmlns:a16="http://schemas.microsoft.com/office/drawing/2014/main" id="{228CF17A-399E-6A8D-057F-C3A050356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hand holding a group of people&#10;&#10;Description automatically generated">
            <a:extLst>
              <a:ext uri="{FF2B5EF4-FFF2-40B4-BE49-F238E27FC236}">
                <a16:creationId xmlns:a16="http://schemas.microsoft.com/office/drawing/2014/main" id="{9747BAC1-5707-75C5-944D-3CA9CF761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hand holding a group of people&#10;&#10;Description automatically generated">
            <a:extLst>
              <a:ext uri="{FF2B5EF4-FFF2-40B4-BE49-F238E27FC236}">
                <a16:creationId xmlns:a16="http://schemas.microsoft.com/office/drawing/2014/main" id="{F8D7F4CC-6726-0085-2F27-456C61906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hand holding a group of people&#10;&#10;Description automatically generated">
            <a:extLst>
              <a:ext uri="{FF2B5EF4-FFF2-40B4-BE49-F238E27FC236}">
                <a16:creationId xmlns:a16="http://schemas.microsoft.com/office/drawing/2014/main" id="{5FC6D311-61CA-ACB1-17C9-53F663FBF789}"/>
              </a:ext>
            </a:extLst>
          </p:cNvPr>
          <p:cNvPicPr>
            <a:picLocks noChangeAspect="1"/>
          </p:cNvPicPr>
          <p:nvPr/>
        </p:nvPicPr>
        <p:blipFill rotWithShape="1">
          <a:blip r:embed="rId8">
            <a:extLst>
              <a:ext uri="{28A0092B-C50C-407E-A947-70E740481C1C}">
                <a14:useLocalDpi xmlns:a14="http://schemas.microsoft.com/office/drawing/2010/main" val="0"/>
              </a:ext>
            </a:extLst>
          </a:blip>
          <a:srcRect l="1392" r="71933" b="90928"/>
          <a:stretch/>
        </p:blipFill>
        <p:spPr>
          <a:xfrm>
            <a:off x="169682" y="0"/>
            <a:ext cx="3252248" cy="622169"/>
          </a:xfrm>
          <a:prstGeom prst="rect">
            <a:avLst/>
          </a:prstGeom>
        </p:spPr>
      </p:pic>
    </p:spTree>
    <p:extLst>
      <p:ext uri="{BB962C8B-B14F-4D97-AF65-F5344CB8AC3E}">
        <p14:creationId xmlns:p14="http://schemas.microsoft.com/office/powerpoint/2010/main" val="167498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654</Words>
  <Application>Microsoft Office PowerPoint</Application>
  <PresentationFormat>Widescreen</PresentationFormat>
  <Paragraphs>61</Paragraphs>
  <Slides>26</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2</cp:revision>
  <dcterms:created xsi:type="dcterms:W3CDTF">2024-01-05T00:13:59Z</dcterms:created>
  <dcterms:modified xsi:type="dcterms:W3CDTF">2024-01-07T21:38:39Z</dcterms:modified>
</cp:coreProperties>
</file>