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1777" r:id="rId3"/>
    <p:sldId id="2011" r:id="rId4"/>
    <p:sldId id="2030" r:id="rId5"/>
    <p:sldId id="2008" r:id="rId6"/>
    <p:sldId id="1868" r:id="rId7"/>
    <p:sldId id="2006" r:id="rId8"/>
    <p:sldId id="2033" r:id="rId9"/>
    <p:sldId id="2038" r:id="rId10"/>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EB2"/>
    <a:srgbClr val="FADDCA"/>
    <a:srgbClr val="F9E6CB"/>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86410" autoAdjust="0"/>
  </p:normalViewPr>
  <p:slideViewPr>
    <p:cSldViewPr snapToGrid="0">
      <p:cViewPr varScale="1">
        <p:scale>
          <a:sx n="69" d="100"/>
          <a:sy n="69" d="100"/>
        </p:scale>
        <p:origin x="96" y="132"/>
      </p:cViewPr>
      <p:guideLst>
        <p:guide orient="horz" pos="2184"/>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9931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2278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8590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6921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3910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9447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150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If He Had Not Come</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dirty="0"/>
              <a:t>Hebrews 10:5-7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Text—Hebrews 10:5-7</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2062991"/>
            <a:ext cx="11221279" cy="3508653"/>
          </a:xfrm>
          <a:prstGeom prst="rect">
            <a:avLst/>
          </a:prstGeom>
          <a:noFill/>
        </p:spPr>
        <p:txBody>
          <a:bodyPr wrap="square" rtlCol="0">
            <a:spAutoFit/>
          </a:bodyPr>
          <a:lstStyle/>
          <a:p>
            <a:pPr marR="0" algn="just" rtl="0">
              <a:spcAft>
                <a:spcPts val="1800"/>
              </a:spcAft>
            </a:pPr>
            <a:r>
              <a:rPr lang="en-US" sz="32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Therefore, when He came into the world, He said: "Sacrifice and offering you did not desire, but a body </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You have prepared for Me.</a:t>
            </a:r>
          </a:p>
          <a:p>
            <a:pPr marR="0" algn="just" rtl="0">
              <a:spcAft>
                <a:spcPts val="1800"/>
              </a:spcAft>
            </a:pPr>
            <a:r>
              <a:rPr lang="en-US" sz="32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marR="0" algn="just" rtl="0">
              <a:spcAft>
                <a:spcPts val="1800"/>
              </a:spcAft>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32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7  The I said, “Behold, I have come—in the </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volume of the book it is written of me—to do Your will, O God.”</a:t>
            </a:r>
          </a:p>
        </p:txBody>
      </p:sp>
    </p:spTree>
    <p:extLst>
      <p:ext uri="{BB962C8B-B14F-4D97-AF65-F5344CB8AC3E}">
        <p14:creationId xmlns:p14="http://schemas.microsoft.com/office/powerpoint/2010/main" val="413666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Story of the Bible</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631763"/>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The “Story of the Bible” in three sentences</a:t>
            </a:r>
          </a:p>
          <a:p>
            <a:pPr algn="just">
              <a:spcAft>
                <a:spcPts val="12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Someone is coming</a:t>
            </a:r>
          </a:p>
          <a:p>
            <a:pPr algn="just">
              <a:spcAft>
                <a:spcPts val="12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Someone is here</a:t>
            </a:r>
          </a:p>
          <a:p>
            <a:pPr algn="just">
              <a:spcAft>
                <a:spcPts val="12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Someone is coming again</a:t>
            </a:r>
          </a:p>
          <a:p>
            <a:pPr marL="342900" indent="-342900" algn="just">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That “Someone” is Jesus</a:t>
            </a:r>
          </a:p>
          <a:p>
            <a:pPr marL="342900" indent="-342900" algn="just">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Jews were expecting Him—so many O.T. prophecies</a:t>
            </a:r>
          </a:p>
        </p:txBody>
      </p:sp>
    </p:spTree>
    <p:extLst>
      <p:ext uri="{BB962C8B-B14F-4D97-AF65-F5344CB8AC3E}">
        <p14:creationId xmlns:p14="http://schemas.microsoft.com/office/powerpoint/2010/main" val="387353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749711" y="764089"/>
            <a:ext cx="9247539"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Three Vital Expectations About Him</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525818"/>
            <a:ext cx="10964350" cy="4770537"/>
          </a:xfrm>
          <a:prstGeom prst="rect">
            <a:avLst/>
          </a:prstGeom>
          <a:noFill/>
        </p:spPr>
        <p:txBody>
          <a:bodyPr wrap="square" rtlCol="0">
            <a:spAutoFit/>
          </a:bodyPr>
          <a:lstStyle/>
          <a:p>
            <a:pPr marL="285750" indent="-285750" algn="jus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They were expecting a </a:t>
            </a: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PROPHET</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Deut. 18:18; John 1:21; John 6:14; 7:40; Matt. 21:11</a:t>
            </a:r>
          </a:p>
          <a:p>
            <a:pPr algn="jus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Jesus came, like Moses, to deliver the covenant/testament of God</a:t>
            </a:r>
          </a:p>
          <a:p>
            <a:pPr marL="285750" indent="-285750" algn="jus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They were expecting a </a:t>
            </a: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PRIEST</a:t>
            </a: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p>
          <a:p>
            <a:pPr algn="jus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Isaiah 53:6, 10-11 </a:t>
            </a:r>
          </a:p>
          <a:p>
            <a:pPr algn="jus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Jesus came, as a High Priest to eternally remove sin</a:t>
            </a:r>
          </a:p>
          <a:p>
            <a:pPr marL="285750" indent="-285750" algn="just">
              <a:buClr>
                <a:schemeClr val="bg1"/>
              </a:buClr>
              <a:buFont typeface="Arial" panose="020B0604020202020204" pitchFamily="34" charset="0"/>
              <a:buChar char="•"/>
            </a:pP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They were expecting a KING  </a:t>
            </a: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 </a:t>
            </a:r>
          </a:p>
          <a:p>
            <a:pPr algn="jus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- 2 Sam. 7:12-13;  Jer. 23:5; Zec. 6:11; Matt. 2:2-6</a:t>
            </a:r>
          </a:p>
          <a:p>
            <a:pPr algn="jus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Jesus came as a king to rule over His kingdom, the church</a:t>
            </a:r>
          </a:p>
          <a:p>
            <a:pPr algn="ctr">
              <a:buClr>
                <a:schemeClr val="bg1"/>
              </a:buClr>
            </a:pPr>
            <a:r>
              <a:rPr lang="en-US" sz="4000" b="1" dirty="0">
                <a:solidFill>
                  <a:srgbClr val="FFFF00"/>
                </a:solidFill>
                <a:latin typeface="Calibri" panose="020F0502020204030204" pitchFamily="34" charset="0"/>
                <a:ea typeface="Calibri" panose="020F0502020204030204" pitchFamily="34" charset="0"/>
                <a:cs typeface="Calibri" panose="020F0502020204030204" pitchFamily="34" charset="0"/>
              </a:rPr>
              <a:t>Jesus Fulfilled ALL these expectation!</a:t>
            </a:r>
          </a:p>
        </p:txBody>
      </p:sp>
    </p:spTree>
    <p:extLst>
      <p:ext uri="{BB962C8B-B14F-4D97-AF65-F5344CB8AC3E}">
        <p14:creationId xmlns:p14="http://schemas.microsoft.com/office/powerpoint/2010/main" val="1731958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Law of Probability</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278094"/>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The “Story of the Bible” in three sentences</a:t>
            </a:r>
          </a:p>
          <a:p>
            <a:pPr algn="just">
              <a:spcAft>
                <a:spcPts val="12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Someone is coming</a:t>
            </a:r>
          </a:p>
          <a:p>
            <a:pPr algn="just">
              <a:spcAft>
                <a:spcPts val="12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Someone is here</a:t>
            </a:r>
          </a:p>
          <a:p>
            <a:pPr algn="just">
              <a:spcAft>
                <a:spcPts val="1200"/>
              </a:spcAft>
              <a:buClr>
                <a:schemeClr val="bg1"/>
              </a:buCl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  Someone is coming again</a:t>
            </a:r>
          </a:p>
          <a:p>
            <a:pPr marL="342900" indent="-342900" algn="just">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That “Someone” is Jesus</a:t>
            </a:r>
          </a:p>
          <a:p>
            <a:pPr marL="342900" indent="-342900" algn="just">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Jews were expecting Him—so many O.T. prophecies</a:t>
            </a:r>
          </a:p>
          <a:p>
            <a:pPr marL="342900" indent="-342900" algn="just">
              <a:spcAft>
                <a:spcPts val="1200"/>
              </a:spcAft>
              <a:buClr>
                <a:schemeClr val="bg1"/>
              </a:buClr>
              <a:buFont typeface="Arial" panose="020B0604020202020204" pitchFamily="34" charset="0"/>
              <a:buChar char="•"/>
            </a:pPr>
            <a:r>
              <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rPr>
              <a:t>Consider the Law of Probability</a:t>
            </a:r>
            <a:endPar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99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Law of Probability</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00200"/>
            <a:ext cx="11624310" cy="4893647"/>
          </a:xfrm>
          <a:prstGeom prst="rect">
            <a:avLst/>
          </a:prstGeom>
          <a:noFill/>
        </p:spPr>
        <p:txBody>
          <a:bodyPr wrap="square" rtlCol="0">
            <a:spAutoFit/>
          </a:bodyPr>
          <a:lstStyle/>
          <a:p>
            <a:pPr marL="0" marR="914400" algn="just">
              <a:spcBef>
                <a:spcPts val="0"/>
              </a:spcBef>
              <a:spcAft>
                <a:spcPts val="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“If only fifty prophecies about Jesus had been made, assuming an equal chance for their happening or not happening, the law of probability against all fifty being fulfilled ‘is that of the fiftieth power of two to unity; that is the probability is greater than </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one billion, one hundred twenty-five million to one t</a:t>
            </a: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hat all of these circumstances do turn up.’  Then to assume that the fifty events would happen contemporaneously surpasses the power of numbers to express correctly the immense improbability of it taking place.</a:t>
            </a:r>
            <a:endPar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914400" algn="just">
              <a:spcBef>
                <a:spcPts val="0"/>
              </a:spcBef>
              <a:spcAft>
                <a:spcPts val="0"/>
              </a:spcAft>
            </a:pP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914400" algn="just">
              <a:spcBef>
                <a:spcPts val="0"/>
              </a:spcBef>
              <a:spcAft>
                <a:spcPts val="0"/>
              </a:spcAft>
            </a:pP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The previous paragraph deals with the law of probability as regards inanimate objects.  It does not consider the will and acts of free agents for and against God, namely: “passions of multitudes, the ambition of princes, the studies of the wise, the craft of the wicked, the wars, the revolutions, and the varied destinies of nations.”</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166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Law of Probability</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00200"/>
            <a:ext cx="11624310" cy="4893647"/>
          </a:xfrm>
          <a:prstGeom prst="rect">
            <a:avLst/>
          </a:prstGeom>
          <a:noFill/>
        </p:spPr>
        <p:txBody>
          <a:bodyPr wrap="square" rtlCol="0">
            <a:spAutoFit/>
          </a:bodyPr>
          <a:lstStyle/>
          <a:p>
            <a:pPr marL="0" marR="914400" algn="just">
              <a:spcBef>
                <a:spcPts val="0"/>
              </a:spcBef>
              <a:spcAft>
                <a:spcPts val="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If only one hundred prophecies had been made, the chance that they would happen to one man is less than all the drops of water if the world were completely water.</a:t>
            </a:r>
            <a:endPar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914400" algn="just">
              <a:spcBef>
                <a:spcPts val="0"/>
              </a:spcBef>
              <a:spcAft>
                <a:spcPts val="0"/>
              </a:spcAft>
            </a:pP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914400" algn="just">
              <a:spcBef>
                <a:spcPts val="0"/>
              </a:spcBef>
              <a:spcAft>
                <a:spcPts val="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But not fifty, nor one hundred, but three hundred thirty-two prophecies of Christ have been counted…</a:t>
            </a:r>
            <a:endPar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914400" algn="just">
              <a:spcBef>
                <a:spcPts val="0"/>
              </a:spcBef>
              <a:spcAft>
                <a:spcPts val="0"/>
              </a:spcAft>
            </a:pP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914400" algn="just">
              <a:spcBef>
                <a:spcPts val="0"/>
              </a:spcBef>
              <a:spcAft>
                <a:spcPts val="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only way to deny His claim is to assert that the prophecies were written after Jesus came. But this assertion is disproved even by infidels…Jewish infidels strongly attest to the antiquity and textual accuracy of the Old Testament books</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914400" algn="just">
              <a:spcBef>
                <a:spcPts val="0"/>
              </a:spcBef>
              <a:spcAft>
                <a:spcPts val="0"/>
              </a:spcAft>
            </a:pPr>
            <a:endPar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914400" algn="just">
              <a:spcBef>
                <a:spcPts val="0"/>
              </a:spcBef>
              <a:spcAft>
                <a:spcPts val="0"/>
              </a:spcAft>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Hugo McCord</a:t>
            </a:r>
            <a:endPar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200400" marR="914400" algn="just">
              <a:spcBef>
                <a:spcPts val="0"/>
              </a:spcBef>
              <a:spcAft>
                <a:spcPts val="0"/>
              </a:spcAft>
            </a:pPr>
            <a:r>
              <a:rPr lang="en-US" sz="2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From Heaven or From Men     </a:t>
            </a:r>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 47-48)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636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174673" cy="576470"/>
          </a:xfrm>
        </p:spPr>
        <p:txBody>
          <a:bodyPr/>
          <a:lstStyle/>
          <a:p>
            <a:pPr lvl="0" algn="ctr"/>
            <a:r>
              <a:rPr lang="en-US" sz="4000" dirty="0">
                <a:solidFill>
                  <a:srgbClr val="FFFF00"/>
                </a:solidFill>
                <a:latin typeface="Cambria" panose="02040503050406030204" pitchFamily="18" charset="0"/>
                <a:ea typeface="Cambria" panose="02040503050406030204" pitchFamily="18" charset="0"/>
                <a:cs typeface="Calibri" panose="020F0502020204030204" pitchFamily="34" charset="0"/>
              </a:rPr>
              <a:t>If Jesus Had Not Come:</a:t>
            </a:r>
          </a:p>
        </p:txBody>
      </p:sp>
      <p:sp>
        <p:nvSpPr>
          <p:cNvPr id="3" name="TextBox 2">
            <a:extLst>
              <a:ext uri="{FF2B5EF4-FFF2-40B4-BE49-F238E27FC236}">
                <a16:creationId xmlns:a16="http://schemas.microsoft.com/office/drawing/2014/main" id="{01643140-CBFD-D940-DF51-229A4650A6F5}"/>
              </a:ext>
            </a:extLst>
          </p:cNvPr>
          <p:cNvSpPr txBox="1"/>
          <p:nvPr/>
        </p:nvSpPr>
        <p:spPr>
          <a:xfrm>
            <a:off x="411480" y="2000250"/>
            <a:ext cx="11944350" cy="2985433"/>
          </a:xfrm>
          <a:prstGeom prst="rect">
            <a:avLst/>
          </a:prstGeom>
          <a:noFill/>
        </p:spPr>
        <p:txBody>
          <a:bodyPr wrap="square" rtlCol="0">
            <a:spAutoFit/>
          </a:bodyPr>
          <a:lstStyle/>
          <a:p>
            <a:pPr marL="457200" marR="914400" indent="-457200">
              <a:spcBef>
                <a:spcPts val="0"/>
              </a:spcBef>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would have no PROPHET to guide us to heaven and to know how to please God</a:t>
            </a:r>
          </a:p>
          <a:p>
            <a:pPr marL="457200" marR="914400" indent="-457200">
              <a:spcBef>
                <a:spcPts val="0"/>
              </a:spcBef>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We would have no PRIEST and our sins would have separated us from God; we are without hope and condemned eternally</a:t>
            </a:r>
          </a:p>
          <a:p>
            <a:pPr marL="457200" marR="914400" indent="-457200">
              <a:spcBef>
                <a:spcPts val="0"/>
              </a:spcBef>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ea typeface="Calibri" panose="020F0502020204030204" pitchFamily="34" charset="0"/>
                <a:cs typeface="Calibri" panose="020F0502020204030204" pitchFamily="34" charset="0"/>
              </a:rPr>
              <a:t>We would have no KING and without His kingdom (the church) we would be in the kingdom of Satan in a world ruled by evil</a:t>
            </a:r>
          </a:p>
        </p:txBody>
      </p:sp>
    </p:spTree>
    <p:extLst>
      <p:ext uri="{BB962C8B-B14F-4D97-AF65-F5344CB8AC3E}">
        <p14:creationId xmlns:p14="http://schemas.microsoft.com/office/powerpoint/2010/main" val="72668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Enter His Eternal Kingdom</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6586685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12680</TotalTime>
  <Words>757</Words>
  <Application>Microsoft Office PowerPoint</Application>
  <PresentationFormat>Widescreen</PresentationFormat>
  <Paragraphs>58</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If He Had Not Come</vt:lpstr>
      <vt:lpstr>The Text—Hebrews 10:5-7</vt:lpstr>
      <vt:lpstr>The Story of the Bible</vt:lpstr>
      <vt:lpstr>Three Vital Expectations About Him</vt:lpstr>
      <vt:lpstr>The Law of Probability</vt:lpstr>
      <vt:lpstr>The Law of Probability</vt:lpstr>
      <vt:lpstr>The Law of Probability</vt:lpstr>
      <vt:lpstr>If Jesus Had Not Come:</vt:lpstr>
      <vt:lpstr> Enter His Eternal Kingdom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186</cp:revision>
  <cp:lastPrinted>2023-12-24T13:52:22Z</cp:lastPrinted>
  <dcterms:modified xsi:type="dcterms:W3CDTF">2024-01-10T16:18:15Z</dcterms:modified>
</cp:coreProperties>
</file>