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A052-AEB8-7ADD-75A1-8AF1D9591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94155-9568-03A5-3940-947A7F42B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635AA-7D5A-0156-13E7-6C5F6479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117-3B1B-420A-BC87-ED2D5229CBC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82F0F-A676-5379-FCEE-66C062DA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F2F12-4B99-B7D8-5103-6C5821F8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5729-2A9E-46F1-B4C7-3253854B2B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pe tied around a piece of paper&#10;&#10;Description automatically generated">
            <a:extLst>
              <a:ext uri="{FF2B5EF4-FFF2-40B4-BE49-F238E27FC236}">
                <a16:creationId xmlns:a16="http://schemas.microsoft.com/office/drawing/2014/main" id="{6941CEDF-2CD4-B116-B241-BF7C3D874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5CF1-D4ED-46C2-3DA5-63757F84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B8555-B2CF-14D6-9FD7-D4DED9AB5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88C3D-1B23-6E4D-619F-3185D51DF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DB7F5-4F08-3A38-BFA3-EB168E3AC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12205-7BBA-696B-61FF-343895EFA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E5A95C-9FFC-152D-E54A-2BECF5A03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117-3B1B-420A-BC87-ED2D5229CBC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48734D-2EF1-CC42-E5BE-AD585CA0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ADBB3-53B1-CB84-7434-6403E90A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5729-2A9E-46F1-B4C7-3253854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1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5E834-99D0-D6FC-AE0A-6E9392CB3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F23EE6-4674-7B68-4673-031F989B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117-3B1B-420A-BC87-ED2D5229CBC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F2C9B-9970-E251-8B9C-DCEA3E41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189460-1490-21F0-AD16-C7DB466E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5729-2A9E-46F1-B4C7-3253854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1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2BE134-FEE3-A5E9-07BC-22AACE227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117-3B1B-420A-BC87-ED2D5229CBC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778D8-EDA5-6962-AA7A-A7BB33AD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9D632-74C9-A3A6-398D-779F98E6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5729-2A9E-46F1-B4C7-3253854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9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CEDF1-4D2F-1235-2336-5C5BA7B80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CF271-D585-8D46-21C9-A6C374478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4C6F-E029-0AE0-FEF5-8B089FECE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2FDAB-25FE-C848-D715-445F830C4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117-3B1B-420A-BC87-ED2D5229CBC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28F25-EC0E-A72C-9B95-56756A95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52156-7902-DF55-2EF1-4BB6DF46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5729-2A9E-46F1-B4C7-3253854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35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E033-22EC-5EB4-2F15-6ABC2C5D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B3127C-F887-D92D-31A7-53A8DD3BCE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041AA-96FF-6C71-61E1-209E32501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153B8-6755-536D-996E-E19E19C2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117-3B1B-420A-BC87-ED2D5229CBC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7DFCE-1A66-06E7-F78C-03A0F7CC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941D8-24AD-E182-35D0-B60EC73C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5729-2A9E-46F1-B4C7-3253854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30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A94F0-5C68-A3F0-538C-B58899BA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787D-3C50-A7CE-6840-086964EB7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E0654-E1EC-1567-6E08-6227A631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117-3B1B-420A-BC87-ED2D5229CBC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D32F6-DAD1-B1C8-57A7-0A4F9B5B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432FD-C8D3-1EFB-DEAB-A27ED9ED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5729-2A9E-46F1-B4C7-3253854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39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E2B0E6-F677-1BF6-AF74-07DF66F74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67F4A-C63A-8F72-7F82-04F2AC919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57110-6411-8AB5-2AA4-D522165DC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117-3B1B-420A-BC87-ED2D5229CBC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4DD3B-43CC-0931-ECD8-2F074BCD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662AB-CA56-4D7D-B421-26396EC8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5729-2A9E-46F1-B4C7-3253854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7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pe tied around a rope&#10;&#10;Description automatically generated">
            <a:extLst>
              <a:ext uri="{FF2B5EF4-FFF2-40B4-BE49-F238E27FC236}">
                <a16:creationId xmlns:a16="http://schemas.microsoft.com/office/drawing/2014/main" id="{3F6884DB-F3E2-E9BC-02A2-74B13FE0A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FC2CD0-B9B8-6B22-42D4-C707A9E4E1B3}"/>
              </a:ext>
            </a:extLst>
          </p:cNvPr>
          <p:cNvSpPr/>
          <p:nvPr userDrawn="1"/>
        </p:nvSpPr>
        <p:spPr>
          <a:xfrm>
            <a:off x="238897" y="1499286"/>
            <a:ext cx="11722444" cy="3130379"/>
          </a:xfrm>
          <a:prstGeom prst="roundRect">
            <a:avLst>
              <a:gd name="adj" fmla="val 3769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2A7AE-1041-E20C-F98B-64E38C26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75" y="1496110"/>
            <a:ext cx="11708027" cy="343011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18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pe tied around a rope&#10;&#10;Description automatically generated">
            <a:extLst>
              <a:ext uri="{FF2B5EF4-FFF2-40B4-BE49-F238E27FC236}">
                <a16:creationId xmlns:a16="http://schemas.microsoft.com/office/drawing/2014/main" id="{E0C5BBFA-469A-7813-99A5-159F58DC3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FC2CD0-B9B8-6B22-42D4-C707A9E4E1B3}"/>
              </a:ext>
            </a:extLst>
          </p:cNvPr>
          <p:cNvSpPr/>
          <p:nvPr userDrawn="1"/>
        </p:nvSpPr>
        <p:spPr>
          <a:xfrm>
            <a:off x="238897" y="1499286"/>
            <a:ext cx="11722444" cy="2702011"/>
          </a:xfrm>
          <a:prstGeom prst="roundRect">
            <a:avLst>
              <a:gd name="adj" fmla="val 3769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2A7AE-1041-E20C-F98B-64E38C26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75" y="1496110"/>
            <a:ext cx="11708027" cy="270518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46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pe tied around a rope&#10;&#10;Description automatically generated">
            <a:extLst>
              <a:ext uri="{FF2B5EF4-FFF2-40B4-BE49-F238E27FC236}">
                <a16:creationId xmlns:a16="http://schemas.microsoft.com/office/drawing/2014/main" id="{3CCADB5D-E224-59D9-3194-C43B155C3B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FC2CD0-B9B8-6B22-42D4-C707A9E4E1B3}"/>
              </a:ext>
            </a:extLst>
          </p:cNvPr>
          <p:cNvSpPr/>
          <p:nvPr userDrawn="1"/>
        </p:nvSpPr>
        <p:spPr>
          <a:xfrm>
            <a:off x="238897" y="1499286"/>
            <a:ext cx="11722444" cy="2529017"/>
          </a:xfrm>
          <a:prstGeom prst="roundRect">
            <a:avLst>
              <a:gd name="adj" fmla="val 3769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2A7AE-1041-E20C-F98B-64E38C26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75" y="1496110"/>
            <a:ext cx="11708027" cy="3331263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964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pe tied around a rope&#10;&#10;Description automatically generated">
            <a:extLst>
              <a:ext uri="{FF2B5EF4-FFF2-40B4-BE49-F238E27FC236}">
                <a16:creationId xmlns:a16="http://schemas.microsoft.com/office/drawing/2014/main" id="{48A51427-35FC-92C2-B954-67CF0D0E6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FC2CD0-B9B8-6B22-42D4-C707A9E4E1B3}"/>
              </a:ext>
            </a:extLst>
          </p:cNvPr>
          <p:cNvSpPr/>
          <p:nvPr userDrawn="1"/>
        </p:nvSpPr>
        <p:spPr>
          <a:xfrm>
            <a:off x="238897" y="1499286"/>
            <a:ext cx="11722444" cy="3569671"/>
          </a:xfrm>
          <a:prstGeom prst="roundRect">
            <a:avLst>
              <a:gd name="adj" fmla="val 3769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2A7AE-1041-E20C-F98B-64E38C26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75" y="1496110"/>
            <a:ext cx="11708027" cy="3572847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70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pe tied around a rope&#10;&#10;Description automatically generated">
            <a:extLst>
              <a:ext uri="{FF2B5EF4-FFF2-40B4-BE49-F238E27FC236}">
                <a16:creationId xmlns:a16="http://schemas.microsoft.com/office/drawing/2014/main" id="{62B3D40F-9EF1-6482-6470-5FBCB7E09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pe tied around a rope&#10;&#10;Description automatically generated">
            <a:extLst>
              <a:ext uri="{FF2B5EF4-FFF2-40B4-BE49-F238E27FC236}">
                <a16:creationId xmlns:a16="http://schemas.microsoft.com/office/drawing/2014/main" id="{7BD4DC94-A645-4F07-92AF-57090A2F9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2A7AE-1041-E20C-F98B-64E38C26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75" y="1496110"/>
            <a:ext cx="11708027" cy="3862604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962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B682-A049-3F9A-14DF-FBA086214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33418-5BEB-B5F9-949A-DDC53042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4046-35A8-F412-D96D-1EEE00F16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117-3B1B-420A-BC87-ED2D5229CBC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FEDAE-3800-4EDD-C710-29DB5C1FF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ABF14-58B4-413B-5B90-1B2EB6164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5729-2A9E-46F1-B4C7-3253854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174F7-75B1-336A-1BE5-EB1C4FF9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8B6D6-5559-E010-8C92-23631CF4A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924C7-501D-E24C-8D82-6314772D9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72B66-C696-2706-3706-77E48CFB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117-3B1B-420A-BC87-ED2D5229CBC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CC46E-D8C9-5639-5240-259C341E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FDAC7-735A-75B0-2C1B-48826C72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5729-2A9E-46F1-B4C7-3253854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5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6F23-F411-3D5A-D803-FDD134EC4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2D3D7-F4F1-579F-AF3C-B4E7ED99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4B54-186B-A57F-50A7-368E75A32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40117-3B1B-420A-BC87-ED2D5229CBCE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4F5EB-7658-A1B6-861E-AF004299D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93EF5-3553-0EBB-8F3C-07B7EF0A0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5729-2A9E-46F1-B4C7-3253854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1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60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22216-B3DC-CF15-BA17-D450C3417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can get more done together than separate, and do it faster and easier</a:t>
            </a:r>
          </a:p>
          <a:p>
            <a:r>
              <a:rPr lang="en-US" dirty="0"/>
              <a:t>This applies to the greatest work on earth – the Lord’s work </a:t>
            </a:r>
          </a:p>
          <a:p>
            <a:r>
              <a:rPr lang="en-US" dirty="0"/>
              <a:t>Effective evangelism involves teamwork (1 Cor. 3:5-9)</a:t>
            </a:r>
          </a:p>
          <a:p>
            <a:r>
              <a:rPr lang="en-US" dirty="0"/>
              <a:t>Jesus sent the disciples out in pairs (Mark 6:7; Luke 10:1)</a:t>
            </a:r>
          </a:p>
          <a:p>
            <a:r>
              <a:rPr lang="en-US" dirty="0"/>
              <a:t>Paul traveled with a companion (Acts 13:2; 15:40; 20:4)</a:t>
            </a:r>
          </a:p>
          <a:p>
            <a:r>
              <a:rPr lang="en-US" dirty="0"/>
              <a:t>Christians “stiving side-by-side for the gospel” can do more (Phil. 1:27)</a:t>
            </a:r>
          </a:p>
        </p:txBody>
      </p:sp>
    </p:spTree>
    <p:extLst>
      <p:ext uri="{BB962C8B-B14F-4D97-AF65-F5344CB8AC3E}">
        <p14:creationId xmlns:p14="http://schemas.microsoft.com/office/powerpoint/2010/main" val="675970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22216-B3DC-CF15-BA17-D450C3417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true friend is there to help (pick you up) when you fall spiritually</a:t>
            </a:r>
          </a:p>
          <a:p>
            <a:r>
              <a:rPr lang="en-US" dirty="0"/>
              <a:t>A godly friend will “sharpen” you (Prov. 27:17)</a:t>
            </a:r>
          </a:p>
          <a:p>
            <a:r>
              <a:rPr lang="en-US" dirty="0"/>
              <a:t>A godly friend will “correct” you (Prov. 27:5, 6; 28:23)</a:t>
            </a:r>
          </a:p>
          <a:p>
            <a:r>
              <a:rPr lang="en-US" dirty="0"/>
              <a:t>A godly friend will “counsel” you (Prov. 27:9)</a:t>
            </a:r>
          </a:p>
          <a:p>
            <a:r>
              <a:rPr lang="en-US" dirty="0"/>
              <a:t>A godly friend will “restore” you (Gal. 6:1)</a:t>
            </a:r>
          </a:p>
        </p:txBody>
      </p:sp>
    </p:spTree>
    <p:extLst>
      <p:ext uri="{BB962C8B-B14F-4D97-AF65-F5344CB8AC3E}">
        <p14:creationId xmlns:p14="http://schemas.microsoft.com/office/powerpoint/2010/main" val="27993844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22216-B3DC-CF15-BA17-D450C3417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godly friend “sticks closer than a brother” (Prov. 18:24; 2 Tim. 4:11)</a:t>
            </a:r>
          </a:p>
          <a:p>
            <a:r>
              <a:rPr lang="en-US" dirty="0"/>
              <a:t>A godly friend “loves at all times” (Prov. 17:17; John 15:13-15)</a:t>
            </a:r>
          </a:p>
          <a:p>
            <a:r>
              <a:rPr lang="en-US" dirty="0"/>
              <a:t>A godly friend “encourages to continue with the Lord” (Acts 11:23; 2 Tim. 1:6-8)</a:t>
            </a:r>
          </a:p>
          <a:p>
            <a:r>
              <a:rPr lang="en-US" dirty="0"/>
              <a:t>A godly friend “bears your burdens” with you (Gal. 6:2)</a:t>
            </a:r>
          </a:p>
        </p:txBody>
      </p:sp>
    </p:spTree>
    <p:extLst>
      <p:ext uri="{BB962C8B-B14F-4D97-AF65-F5344CB8AC3E}">
        <p14:creationId xmlns:p14="http://schemas.microsoft.com/office/powerpoint/2010/main" val="8296484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22216-B3DC-CF15-BA17-D450C3417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Traveling alone was risky in ancient times (cf. Luke 10:30)</a:t>
            </a:r>
          </a:p>
          <a:p>
            <a:r>
              <a:rPr lang="en-US" dirty="0"/>
              <a:t>Traveling in groups provides good fellowship and protection (cf. Luke 2:44)</a:t>
            </a:r>
          </a:p>
          <a:p>
            <a:r>
              <a:rPr lang="en-US" dirty="0"/>
              <a:t>A godly friend “arms” his friend for battle (1 Sam. 18:4)</a:t>
            </a:r>
          </a:p>
          <a:p>
            <a:r>
              <a:rPr lang="en-US" dirty="0"/>
              <a:t>A godly friend “warns,” desiring your “safety” above all else (1 Sam. 20:13)</a:t>
            </a:r>
          </a:p>
          <a:p>
            <a:r>
              <a:rPr lang="en-US" dirty="0"/>
              <a:t>A godly friend “comes to your aid” in times of danger (2 Sam. 21:17)</a:t>
            </a:r>
          </a:p>
          <a:p>
            <a:r>
              <a:rPr lang="en-US" dirty="0"/>
              <a:t>A godly friend “speaks well” and defends your good name (1 Sam. 19:4; </a:t>
            </a:r>
            <a:br>
              <a:rPr lang="en-US" dirty="0"/>
            </a:br>
            <a:r>
              <a:rPr lang="en-US" dirty="0"/>
              <a:t>2 Cor. 8:23; 2 Tim. 4:11; 3 John 12)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461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9A8B33E-4952-8418-0C72-29CB857C8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0626E9-E8D6-D227-3138-76C88C7A4D29}"/>
              </a:ext>
            </a:extLst>
          </p:cNvPr>
          <p:cNvSpPr/>
          <p:nvPr/>
        </p:nvSpPr>
        <p:spPr>
          <a:xfrm>
            <a:off x="4544365" y="5147076"/>
            <a:ext cx="4450005" cy="535461"/>
          </a:xfrm>
          <a:prstGeom prst="roundRect">
            <a:avLst>
              <a:gd name="adj" fmla="val 3637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5312AC-AFDC-2BED-EE61-2F0EA5838827}"/>
              </a:ext>
            </a:extLst>
          </p:cNvPr>
          <p:cNvSpPr txBox="1">
            <a:spLocks/>
          </p:cNvSpPr>
          <p:nvPr/>
        </p:nvSpPr>
        <p:spPr>
          <a:xfrm>
            <a:off x="4625360" y="5168840"/>
            <a:ext cx="4718145" cy="5386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  <a:latin typeface="+mn-lt"/>
                <a:ea typeface="+mn-ea"/>
                <a:cs typeface="+mn-cs"/>
              </a:defRPr>
            </a:lvl1pPr>
            <a:lvl2pPr marL="3397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400" b="1" kern="120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Be that friend (Prov. 18:24)!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3D1343-6DD5-5D5C-15E8-0E5662A9311D}"/>
              </a:ext>
            </a:extLst>
          </p:cNvPr>
          <p:cNvSpPr/>
          <p:nvPr/>
        </p:nvSpPr>
        <p:spPr>
          <a:xfrm>
            <a:off x="4544366" y="5806550"/>
            <a:ext cx="5164899" cy="535461"/>
          </a:xfrm>
          <a:prstGeom prst="roundRect">
            <a:avLst>
              <a:gd name="adj" fmla="val 3637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56C50F-BAB2-C9B9-78ED-36B000A94647}"/>
              </a:ext>
            </a:extLst>
          </p:cNvPr>
          <p:cNvSpPr txBox="1">
            <a:spLocks/>
          </p:cNvSpPr>
          <p:nvPr/>
        </p:nvSpPr>
        <p:spPr>
          <a:xfrm>
            <a:off x="4625360" y="5828314"/>
            <a:ext cx="5383164" cy="5386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  <a:latin typeface="+mn-lt"/>
                <a:ea typeface="+mn-ea"/>
                <a:cs typeface="+mn-cs"/>
              </a:defRPr>
            </a:lvl1pPr>
            <a:lvl2pPr marL="3397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400" b="1" kern="120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Choose that friend (Prov. 12:26)!</a:t>
            </a:r>
          </a:p>
        </p:txBody>
      </p:sp>
    </p:spTree>
    <p:extLst>
      <p:ext uri="{BB962C8B-B14F-4D97-AF65-F5344CB8AC3E}">
        <p14:creationId xmlns:p14="http://schemas.microsoft.com/office/powerpoint/2010/main" val="4489460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2517F4-BF84-40CC-182A-91BD6C87D30E}"/>
              </a:ext>
            </a:extLst>
          </p:cNvPr>
          <p:cNvSpPr/>
          <p:nvPr/>
        </p:nvSpPr>
        <p:spPr>
          <a:xfrm>
            <a:off x="1659116" y="1499286"/>
            <a:ext cx="8738649" cy="3987114"/>
          </a:xfrm>
          <a:prstGeom prst="roundRect">
            <a:avLst>
              <a:gd name="adj" fmla="val 3769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722216-B3DC-CF15-BA17-D450C3417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227" y="1596465"/>
            <a:ext cx="8559538" cy="3801754"/>
          </a:xfrm>
        </p:spPr>
        <p:txBody>
          <a:bodyPr>
            <a:normAutofit/>
          </a:bodyPr>
          <a:lstStyle/>
          <a:p>
            <a:r>
              <a:rPr lang="en-US" dirty="0"/>
              <a:t>Believe Jesus is the Son of God – John 3:16</a:t>
            </a:r>
          </a:p>
          <a:p>
            <a:r>
              <a:rPr lang="en-US" dirty="0"/>
              <a:t>Repent of your sins and turn toward God – Luke 13:3</a:t>
            </a:r>
          </a:p>
          <a:p>
            <a:r>
              <a:rPr lang="en-US" dirty="0"/>
              <a:t>Confess your faith in Jesus Christ – Matthew 10:32</a:t>
            </a:r>
          </a:p>
          <a:p>
            <a:r>
              <a:rPr lang="en-US" dirty="0"/>
              <a:t>Be baptized into Christ – Mark 16:16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register you in heaven – Hebrews 12:23</a:t>
            </a:r>
          </a:p>
          <a:p>
            <a:r>
              <a:rPr lang="en-US" dirty="0"/>
              <a:t>Be faithful unto death – Matthew 25:23</a:t>
            </a:r>
          </a:p>
        </p:txBody>
      </p:sp>
    </p:spTree>
    <p:extLst>
      <p:ext uri="{BB962C8B-B14F-4D97-AF65-F5344CB8AC3E}">
        <p14:creationId xmlns:p14="http://schemas.microsoft.com/office/powerpoint/2010/main" val="25035252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428</Words>
  <Application>Microsoft Office PowerPoint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2023-12-16T20:24:51Z</dcterms:created>
  <dcterms:modified xsi:type="dcterms:W3CDTF">2023-12-17T21:01:23Z</dcterms:modified>
</cp:coreProperties>
</file>