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BC6E-03E7-4A6A-4A0F-FE395C5C0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F8876-0969-5CC3-ECB9-EBF5840CC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33C2-FDC3-CFC9-D386-DE6776C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5C80-8B13-1819-A11D-6ADDF7D2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5A0F1-E248-64E6-E3E0-3122B42F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64BCB2B-F19C-2CCD-DA54-D11D20FBF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ue circle with white text&#10;&#10;Description automatically generated">
            <a:extLst>
              <a:ext uri="{FF2B5EF4-FFF2-40B4-BE49-F238E27FC236}">
                <a16:creationId xmlns:a16="http://schemas.microsoft.com/office/drawing/2014/main" id="{E09ABE2C-1DD8-303B-60B2-11EE4A809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F1F2-3272-09C2-E81D-134A81FB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7ABD2-A2BE-49BA-F31F-3DC175B05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35D10-8CED-C3F4-2C5D-61C18F52E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70575-CE95-B8EB-2074-79AF03ED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4F2EA-671C-7D45-B080-11D06D9D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1E55A-F5E6-54C6-2375-DEAAE647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802B-92AE-8315-9C05-3456246F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D170D-F84D-DB18-FE76-6A1FAF949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4D5D-0DC9-AE29-D9FF-E7E042D2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D816-7C5E-B4E4-E003-E486AB79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2157-B9A8-DC4B-6D7D-E9044DB4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AC8AC-58B8-34AD-A017-C7D0AD120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64D75-6EC9-190B-9CD8-C8C84A783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B04F-1B70-9B16-7769-870762C7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E1BA0-58B4-15C9-1EF5-7E510349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EB10-3C11-9AD8-9167-9A3AC36F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9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CDD54445-1D3F-B38C-13A0-1ACD323DE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136A-442C-9A2B-7682-BC886DC0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681254" cy="503237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72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6999AACA-86D9-B78B-2CB7-D9F9699DF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136A-442C-9A2B-7682-BC886DC0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1410"/>
            <a:ext cx="11681254" cy="5236589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914400" indent="-341313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3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81E2-F8F1-377B-3C39-7155912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BCCA4-7821-D785-6BC4-65CDAFA2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C6BE-A36E-5FE3-DEAF-40B9B847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FF5C-03BF-DFD9-E1C0-9539A4DA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B396-903D-9B5A-D03D-B38A47D9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CCB1-C380-C23A-E74B-7827085C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085CC-876D-8C5F-3669-93268FB14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D1560-E7B1-55FA-B393-B9B6DB13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87509-194F-3CFB-E011-2456C17B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D1785-E7DF-CFFE-F7F6-A21D576A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9DCAC-F89D-EA1B-CF9E-A9F7E922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28DB-C2FF-A663-516F-80D71187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10C0B-72B2-68B1-A635-38528A3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4B412-3903-E2EF-E6F3-1B8EC4A58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A926D-8EF8-429B-FC67-C499CF577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2D6E7-552B-BFC2-1F4B-6DDBB623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0E024-6784-1C43-0EA9-719D2A5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81ABF-3AF3-E169-4C80-7D95B180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956FC-D5DF-FE3A-98EB-DB464C32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4806-7B76-458E-7EDD-A3852FDD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5B505-2747-1216-CA74-B5FB7C32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C2683-CA30-4566-8175-8684F2C5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A8992-CCEC-AA3B-166C-00F95150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A1307-1ABF-F8D1-EDBC-FB4F8A6B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98A2A-3D28-B69D-9D54-4287A631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EB991-6126-9CBA-9936-44DFC11C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E21A-836C-1E89-D59A-81FE7B67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E4CC-885B-2D7A-5A45-B1A7AB63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35590-58C5-1837-2526-A587859B0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588D1-6BAC-CAC9-E54E-3A5F41AE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BF02B-87CE-4C1C-28E3-38365159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62D10-52E7-38C4-1A50-8E5BE270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61ACC-D6F6-59E2-86F8-01688973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B3A30-1194-47BA-94BB-48753498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FB00B-E4E5-D2AD-3D0D-8BD13B51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A0F0-ADA2-430C-B8D2-2FA1B3188386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A92C-B2E6-8DD8-1B2F-0CA654833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6E27-A8FE-5342-D377-E90377A5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16F4-24D7-4A18-8833-03E83673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6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51C0882-8077-F89A-F210-5657F3947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8" t="58546" r="3041" b="21210"/>
          <a:stretch/>
        </p:blipFill>
        <p:spPr>
          <a:xfrm>
            <a:off x="6001788" y="4015048"/>
            <a:ext cx="5818909" cy="1388226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DE5FC8A-D2AD-1D67-2756-13265779B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8" t="11634" r="7270" b="69335"/>
          <a:stretch/>
        </p:blipFill>
        <p:spPr>
          <a:xfrm>
            <a:off x="6500553" y="798022"/>
            <a:ext cx="4804756" cy="1305098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92DFBD1-E0C5-2D4A-33F6-0B3A1FA4C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665" r="3041" b="45212"/>
          <a:stretch/>
        </p:blipFill>
        <p:spPr>
          <a:xfrm>
            <a:off x="6096000" y="2103120"/>
            <a:ext cx="5724698" cy="1654233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4F3784C-3D54-646D-552E-D368FE7E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8" t="87397" r="12247" b="2905"/>
          <a:stretch/>
        </p:blipFill>
        <p:spPr>
          <a:xfrm>
            <a:off x="7099068" y="5993476"/>
            <a:ext cx="3599411" cy="665019"/>
          </a:xfrm>
          <a:prstGeom prst="rect">
            <a:avLst/>
          </a:prstGeom>
        </p:spPr>
      </p:pic>
      <p:pic>
        <p:nvPicPr>
          <p:cNvPr id="11" name="Picture 10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455887C-115B-01A5-F5C8-79133358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86855-278B-5BA1-B5FA-BCAA64B8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93571"/>
            <a:ext cx="11681254" cy="42644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Being “sealed” by God was a mark of ownership and protection (cf. 2 Tim. 2:19)</a:t>
            </a:r>
          </a:p>
          <a:p>
            <a:r>
              <a:rPr lang="en-US" dirty="0"/>
              <a:t>Being “numbered” by God denotes being known by God and included in His church (cf. Acts 2:41, 47; John 10:1-18)</a:t>
            </a:r>
          </a:p>
          <a:p>
            <a:r>
              <a:rPr lang="en-US" dirty="0"/>
              <a:t>Christians who are sealed and numbered by God on earth will:</a:t>
            </a:r>
          </a:p>
          <a:p>
            <a:pPr lvl="1"/>
            <a:r>
              <a:rPr lang="en-US" dirty="0"/>
              <a:t>Stand before the throne of God in heaven (7:9, 15)</a:t>
            </a:r>
          </a:p>
          <a:p>
            <a:pPr lvl="1"/>
            <a:r>
              <a:rPr lang="en-US" dirty="0"/>
              <a:t>Be clothed in victory by the blood of the Lamb (7:9, 14)</a:t>
            </a:r>
          </a:p>
          <a:p>
            <a:pPr lvl="1"/>
            <a:r>
              <a:rPr lang="en-US" dirty="0"/>
              <a:t>Rejoice loudly and excitedly about their salvation (7:9-10)</a:t>
            </a:r>
          </a:p>
          <a:p>
            <a:pPr lvl="1"/>
            <a:r>
              <a:rPr lang="en-US" dirty="0"/>
              <a:t>Overcome earthly tribulation and be sheltered within God’s presence and His eternal security in heaven (7:14-15)</a:t>
            </a:r>
          </a:p>
          <a:p>
            <a:pPr lvl="1"/>
            <a:r>
              <a:rPr lang="en-US" dirty="0"/>
              <a:t>Worship and serve Him gladly (7:15)</a:t>
            </a:r>
          </a:p>
          <a:p>
            <a:pPr lvl="1"/>
            <a:r>
              <a:rPr lang="en-US" dirty="0"/>
              <a:t>Abide under the eternal care and protection of their loving Shepherd, never to suffer again for all eternity (7:16-17)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617A30-492F-ED5F-B067-593ABF999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63031"/>
          <a:stretch/>
        </p:blipFill>
        <p:spPr>
          <a:xfrm>
            <a:off x="0" y="1571105"/>
            <a:ext cx="12192000" cy="9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86855-278B-5BA1-B5FA-BCAA64B8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78518"/>
            <a:ext cx="11681254" cy="2895659"/>
          </a:xfrm>
        </p:spPr>
        <p:txBody>
          <a:bodyPr>
            <a:normAutofit fontScale="92500"/>
          </a:bodyPr>
          <a:lstStyle/>
          <a:p>
            <a:r>
              <a:rPr lang="en-US" dirty="0"/>
              <a:t>Being “measured” by God shows they have not been forgotten but are known and protected by the Lord (11:1; cf. Psa. 125:2; 5:12 + Job 1:10; Psa. 139:5 + Psa. 34:7)</a:t>
            </a:r>
          </a:p>
          <a:p>
            <a:r>
              <a:rPr lang="en-US" dirty="0"/>
              <a:t>The Lord has put all of His faithful today “in Christ” (Gal. 3:27; Eph. 1:3, 7)</a:t>
            </a:r>
          </a:p>
          <a:p>
            <a:r>
              <a:rPr lang="en-US" dirty="0"/>
              <a:t>The Lord may not deliver His people OUT of tribulations…</a:t>
            </a:r>
          </a:p>
          <a:p>
            <a:pPr lvl="1"/>
            <a:r>
              <a:rPr lang="en-US" dirty="0"/>
              <a:t>BUT He WILL deliver them THROUGH it (Jas. 1:2-5; Rom. 8:28; Dan. 3:17-18; 2 Tim. 4:18)</a:t>
            </a:r>
          </a:p>
          <a:p>
            <a:pPr lvl="1"/>
            <a:r>
              <a:rPr lang="en-US" dirty="0"/>
              <a:t>God’s faithful will “come up” into His “everlasting arms” (11:12; cf. Deut. 33:27)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617A30-492F-ED5F-B067-593ABF999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63031"/>
          <a:stretch/>
        </p:blipFill>
        <p:spPr>
          <a:xfrm>
            <a:off x="0" y="1571105"/>
            <a:ext cx="12192000" cy="964278"/>
          </a:xfrm>
          <a:prstGeom prst="rect">
            <a:avLst/>
          </a:prstGeom>
        </p:spPr>
      </p:pic>
      <p:pic>
        <p:nvPicPr>
          <p:cNvPr id="6" name="Picture 5" descr="A close-up of a message&#10;&#10;Description automatically generated">
            <a:extLst>
              <a:ext uri="{FF2B5EF4-FFF2-40B4-BE49-F238E27FC236}">
                <a16:creationId xmlns:a16="http://schemas.microsoft.com/office/drawing/2014/main" id="{BF856542-0315-ACEC-2BD6-2D4A7384D2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3" b="44055"/>
          <a:stretch/>
        </p:blipFill>
        <p:spPr>
          <a:xfrm>
            <a:off x="0" y="2675581"/>
            <a:ext cx="12192000" cy="11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86855-278B-5BA1-B5FA-BCAA64B8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926957"/>
            <a:ext cx="11681254" cy="19310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Those redeemed by Christ’s blood while on earth:</a:t>
            </a:r>
          </a:p>
          <a:p>
            <a:pPr lvl="1"/>
            <a:r>
              <a:rPr lang="en-US" dirty="0"/>
              <a:t>Keep themselves pure (14:4)</a:t>
            </a:r>
          </a:p>
          <a:p>
            <a:pPr lvl="1"/>
            <a:r>
              <a:rPr lang="en-US" dirty="0"/>
              <a:t>Keep “following the Lamb wherever He goes” (14:4) </a:t>
            </a:r>
          </a:p>
          <a:p>
            <a:pPr lvl="1"/>
            <a:r>
              <a:rPr lang="en-US" dirty="0"/>
              <a:t>Keep on keeping on in steadfast service (14:12)</a:t>
            </a:r>
          </a:p>
          <a:p>
            <a:pPr lvl="1"/>
            <a:r>
              <a:rPr lang="en-US" dirty="0"/>
              <a:t>“Keep the commandments of God and the faith of Jesus” (14:12)</a:t>
            </a:r>
          </a:p>
          <a:p>
            <a:pPr lvl="1"/>
            <a:r>
              <a:rPr lang="en-US" dirty="0"/>
              <a:t>Keep themselves “in the Lord” to the day they “die” (14:13)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617A30-492F-ED5F-B067-593ABF999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63031"/>
          <a:stretch/>
        </p:blipFill>
        <p:spPr>
          <a:xfrm>
            <a:off x="0" y="1571105"/>
            <a:ext cx="12192000" cy="964278"/>
          </a:xfrm>
          <a:prstGeom prst="rect">
            <a:avLst/>
          </a:prstGeom>
        </p:spPr>
      </p:pic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0A0F6035-6994-8300-AC3D-432ECCCB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3" b="44055"/>
          <a:stretch/>
        </p:blipFill>
        <p:spPr>
          <a:xfrm>
            <a:off x="0" y="2675581"/>
            <a:ext cx="12192000" cy="1102937"/>
          </a:xfrm>
          <a:prstGeom prst="rect">
            <a:avLst/>
          </a:prstGeom>
        </p:spPr>
      </p:pic>
      <p:pic>
        <p:nvPicPr>
          <p:cNvPr id="7" name="Picture 6" descr="A close-up of a message&#10;&#10;Description automatically generated">
            <a:extLst>
              <a:ext uri="{FF2B5EF4-FFF2-40B4-BE49-F238E27FC236}">
                <a16:creationId xmlns:a16="http://schemas.microsoft.com/office/drawing/2014/main" id="{008BB0C1-C211-7D18-9D7F-B088F5085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8" b="26460"/>
          <a:stretch/>
        </p:blipFill>
        <p:spPr>
          <a:xfrm>
            <a:off x="0" y="3918716"/>
            <a:ext cx="12192000" cy="10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1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86855-278B-5BA1-B5FA-BCAA64B8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926957"/>
            <a:ext cx="11681254" cy="1931041"/>
          </a:xfrm>
        </p:spPr>
        <p:txBody>
          <a:bodyPr>
            <a:normAutofit/>
          </a:bodyPr>
          <a:lstStyle/>
          <a:p>
            <a:r>
              <a:rPr lang="en-US" dirty="0"/>
              <a:t>When Christ’s redeemed are “redeemed from the earth” (14:3):</a:t>
            </a:r>
          </a:p>
          <a:p>
            <a:pPr lvl="1"/>
            <a:r>
              <a:rPr lang="en-US" dirty="0"/>
              <a:t>They will “rest from their labors” (14:13)</a:t>
            </a:r>
          </a:p>
          <a:p>
            <a:pPr lvl="1"/>
            <a:r>
              <a:rPr lang="en-US" dirty="0"/>
              <a:t>They will enjoy the ultimate “victory” in the presence of God (15:2)</a:t>
            </a:r>
          </a:p>
          <a:p>
            <a:pPr lvl="1"/>
            <a:r>
              <a:rPr lang="en-US" dirty="0"/>
              <a:t>They will “worship” and “sing” of the Lord’s greatness forever (15:3-4)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617A30-492F-ED5F-B067-593ABF999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63031"/>
          <a:stretch/>
        </p:blipFill>
        <p:spPr>
          <a:xfrm>
            <a:off x="0" y="1571105"/>
            <a:ext cx="12192000" cy="964278"/>
          </a:xfrm>
          <a:prstGeom prst="rect">
            <a:avLst/>
          </a:prstGeom>
        </p:spPr>
      </p:pic>
      <p:pic>
        <p:nvPicPr>
          <p:cNvPr id="8" name="Picture 7" descr="A close-up of a message&#10;&#10;Description automatically generated">
            <a:extLst>
              <a:ext uri="{FF2B5EF4-FFF2-40B4-BE49-F238E27FC236}">
                <a16:creationId xmlns:a16="http://schemas.microsoft.com/office/drawing/2014/main" id="{F2AF0A04-8014-A6EE-557A-E1D1E68821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3" b="44055"/>
          <a:stretch/>
        </p:blipFill>
        <p:spPr>
          <a:xfrm>
            <a:off x="0" y="2675581"/>
            <a:ext cx="12192000" cy="1102937"/>
          </a:xfrm>
          <a:prstGeom prst="rect">
            <a:avLst/>
          </a:prstGeom>
        </p:spPr>
      </p:pic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DCD11657-D6E8-99A8-1888-3286F460E7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8" b="26460"/>
          <a:stretch/>
        </p:blipFill>
        <p:spPr>
          <a:xfrm>
            <a:off x="0" y="3918716"/>
            <a:ext cx="12192000" cy="10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5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86855-278B-5BA1-B5FA-BCAA64B8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118167"/>
            <a:ext cx="11681254" cy="7398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Jesus will take care of our enemies, and we must take care to be vigilant, pure &amp; faithful</a:t>
            </a:r>
          </a:p>
          <a:p>
            <a:r>
              <a:rPr lang="en-US" dirty="0"/>
              <a:t>By so doing, we will be “blessed” now and in eternity with Him (14:13; 16:15)</a:t>
            </a:r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617A30-492F-ED5F-B067-593ABF999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63031"/>
          <a:stretch/>
        </p:blipFill>
        <p:spPr>
          <a:xfrm>
            <a:off x="0" y="1571105"/>
            <a:ext cx="12192000" cy="964278"/>
          </a:xfrm>
          <a:prstGeom prst="rect">
            <a:avLst/>
          </a:prstGeom>
        </p:spPr>
      </p:pic>
      <p:pic>
        <p:nvPicPr>
          <p:cNvPr id="5" name="Picture 4" descr="A close-up of a message&#10;&#10;Description automatically generated">
            <a:extLst>
              <a:ext uri="{FF2B5EF4-FFF2-40B4-BE49-F238E27FC236}">
                <a16:creationId xmlns:a16="http://schemas.microsoft.com/office/drawing/2014/main" id="{7CDCB284-D16E-5B7A-A1FC-D71956C18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3" b="44055"/>
          <a:stretch/>
        </p:blipFill>
        <p:spPr>
          <a:xfrm>
            <a:off x="0" y="2675581"/>
            <a:ext cx="12192000" cy="1102937"/>
          </a:xfrm>
          <a:prstGeom prst="rect">
            <a:avLst/>
          </a:prstGeom>
        </p:spPr>
      </p:pic>
      <p:pic>
        <p:nvPicPr>
          <p:cNvPr id="6" name="Picture 5" descr="A close-up of a message&#10;&#10;Description automatically generated">
            <a:extLst>
              <a:ext uri="{FF2B5EF4-FFF2-40B4-BE49-F238E27FC236}">
                <a16:creationId xmlns:a16="http://schemas.microsoft.com/office/drawing/2014/main" id="{A7891F64-D5CB-A917-5B37-1F48ED60DD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8" b="26460"/>
          <a:stretch/>
        </p:blipFill>
        <p:spPr>
          <a:xfrm>
            <a:off x="0" y="3918716"/>
            <a:ext cx="12192000" cy="1008241"/>
          </a:xfrm>
          <a:prstGeom prst="rect">
            <a:avLst/>
          </a:prstGeom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B3FF814F-0853-1B69-2B0C-C9906D82FA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2" b="9141"/>
          <a:stretch/>
        </p:blipFill>
        <p:spPr>
          <a:xfrm>
            <a:off x="0" y="5067155"/>
            <a:ext cx="12192000" cy="9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4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8C3D-007D-2A87-45F5-D962347E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believe that Jesus is God’s Son (Acts 16:31)?</a:t>
            </a:r>
          </a:p>
          <a:p>
            <a:r>
              <a:rPr lang="en-US" dirty="0"/>
              <a:t>Have you repented of your sins (2 Peter 3:9)?</a:t>
            </a:r>
          </a:p>
          <a:p>
            <a:r>
              <a:rPr lang="en-US" dirty="0"/>
              <a:t>Have you confessed your faith in Jesus Christ (Romans 10:10)?</a:t>
            </a:r>
          </a:p>
          <a:p>
            <a:r>
              <a:rPr lang="en-US" dirty="0"/>
              <a:t>Have you been baptized into Christ (Acts 22:16)?</a:t>
            </a:r>
          </a:p>
          <a:p>
            <a:pPr lvl="1"/>
            <a:r>
              <a:rPr lang="en-US" dirty="0"/>
              <a:t>So that God will forgive all of your sins (Acts 2:38)?</a:t>
            </a:r>
          </a:p>
          <a:p>
            <a:pPr lvl="1"/>
            <a:r>
              <a:rPr lang="en-US" dirty="0"/>
              <a:t>So that God will add you to His church (Acts 2:47)?</a:t>
            </a:r>
          </a:p>
          <a:p>
            <a:pPr lvl="1"/>
            <a:r>
              <a:rPr lang="en-US" dirty="0"/>
              <a:t>So that God will register you in heaven (Hebrews 12:23)?</a:t>
            </a:r>
          </a:p>
          <a:p>
            <a:r>
              <a:rPr lang="en-US" dirty="0"/>
              <a:t>Are you walking faithfully with the Lord (1 John 1:7)?</a:t>
            </a:r>
          </a:p>
        </p:txBody>
      </p:sp>
    </p:spTree>
    <p:extLst>
      <p:ext uri="{BB962C8B-B14F-4D97-AF65-F5344CB8AC3E}">
        <p14:creationId xmlns:p14="http://schemas.microsoft.com/office/powerpoint/2010/main" val="35837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2023-12-12T03:02:18Z</dcterms:created>
  <dcterms:modified xsi:type="dcterms:W3CDTF">2023-12-17T13:39:42Z</dcterms:modified>
</cp:coreProperties>
</file>