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8"/>
  </p:notesMasterIdLst>
  <p:sldIdLst>
    <p:sldId id="256" r:id="rId2"/>
    <p:sldId id="1777" r:id="rId3"/>
    <p:sldId id="1868" r:id="rId4"/>
    <p:sldId id="1952" r:id="rId5"/>
    <p:sldId id="1953" r:id="rId6"/>
    <p:sldId id="1954" r:id="rId7"/>
    <p:sldId id="1955" r:id="rId8"/>
    <p:sldId id="1956" r:id="rId9"/>
    <p:sldId id="1957" r:id="rId10"/>
    <p:sldId id="1949" r:id="rId11"/>
    <p:sldId id="1958" r:id="rId12"/>
    <p:sldId id="1959" r:id="rId13"/>
    <p:sldId id="1960" r:id="rId14"/>
    <p:sldId id="1961" r:id="rId15"/>
    <p:sldId id="1962" r:id="rId16"/>
    <p:sldId id="1964" r:id="rId17"/>
    <p:sldId id="1965" r:id="rId18"/>
    <p:sldId id="1951" r:id="rId19"/>
    <p:sldId id="1966" r:id="rId20"/>
    <p:sldId id="1967" r:id="rId21"/>
    <p:sldId id="1968" r:id="rId22"/>
    <p:sldId id="1969" r:id="rId23"/>
    <p:sldId id="1973" r:id="rId24"/>
    <p:sldId id="1974" r:id="rId25"/>
    <p:sldId id="1975" r:id="rId26"/>
    <p:sldId id="1892" r:id="rId27"/>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84"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DDCA"/>
    <a:srgbClr val="4472C4"/>
    <a:srgbClr val="F9E6CB"/>
    <a:srgbClr val="F8CE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58" autoAdjust="0"/>
    <p:restoredTop sz="93447" autoAdjust="0"/>
  </p:normalViewPr>
  <p:slideViewPr>
    <p:cSldViewPr snapToGrid="0">
      <p:cViewPr>
        <p:scale>
          <a:sx n="56" d="100"/>
          <a:sy n="56" d="100"/>
        </p:scale>
        <p:origin x="2544" y="1044"/>
      </p:cViewPr>
      <p:guideLst>
        <p:guide orient="horz" pos="2184"/>
        <p:guide pos="3840"/>
      </p:guideLst>
    </p:cSldViewPr>
  </p:slideViewPr>
  <p:outlineViewPr>
    <p:cViewPr>
      <p:scale>
        <a:sx n="33" d="100"/>
        <a:sy n="33" d="100"/>
      </p:scale>
      <p:origin x="0" y="-96"/>
    </p:cViewPr>
  </p:outlineViewPr>
  <p:notesTextViewPr>
    <p:cViewPr>
      <p:scale>
        <a:sx n="75" d="100"/>
        <a:sy n="75" d="100"/>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9575" y="698500"/>
            <a:ext cx="6205538" cy="34909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3"/>
            <a:ext cx="5618480" cy="4189095"/>
          </a:xfrm>
          <a:prstGeom prst="rect">
            <a:avLst/>
          </a:prstGeom>
          <a:noFill/>
          <a:ln>
            <a:noFill/>
          </a:ln>
        </p:spPr>
        <p:txBody>
          <a:bodyPr spcFirstLastPara="1" wrap="square" lIns="93299" tIns="93299" rIns="93299" bIns="93299"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532290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742398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37891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370463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20075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589595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840748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531544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074096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030476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241894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305761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608382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108789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951993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877587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253058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755825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069212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870818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691631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559748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744697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756135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562238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156784" y="-168967"/>
            <a:ext cx="11878432" cy="2108493"/>
          </a:xfrm>
          <a:prstGeom prst="rect">
            <a:avLst/>
          </a:prstGeom>
          <a:noFill/>
          <a:ln>
            <a:noFill/>
          </a:ln>
        </p:spPr>
        <p:txBody>
          <a:bodyPr spcFirstLastPara="1" wrap="square" lIns="91425" tIns="45700" rIns="91425" bIns="45700" anchor="ctr" anchorCtr="0">
            <a:noAutofit/>
          </a:bodyPr>
          <a:lstStyle/>
          <a:p>
            <a:pPr marR="0" rtl="0"/>
            <a:r>
              <a:rPr lang="en-US" sz="5400" b="1" dirty="0">
                <a:solidFill>
                  <a:srgbClr val="FFFF00"/>
                </a:solidFill>
              </a:rPr>
              <a:t>Paul and His “Unheralded” </a:t>
            </a:r>
            <a:br>
              <a:rPr lang="en-US" sz="5400" b="1" dirty="0">
                <a:solidFill>
                  <a:srgbClr val="FFFF00"/>
                </a:solidFill>
              </a:rPr>
            </a:br>
            <a:r>
              <a:rPr lang="en-US" sz="5400" b="1" dirty="0">
                <a:solidFill>
                  <a:srgbClr val="FFFF00"/>
                </a:solidFill>
              </a:rPr>
              <a:t>Worker—Titus</a:t>
            </a:r>
            <a:endParaRPr sz="4800" dirty="0">
              <a:solidFill>
                <a:srgbClr val="FFFF00"/>
              </a:solidFill>
            </a:endParaRPr>
          </a:p>
        </p:txBody>
      </p:sp>
      <p:sp>
        <p:nvSpPr>
          <p:cNvPr id="81" name="Google Shape;81;p13"/>
          <p:cNvSpPr txBox="1">
            <a:spLocks noGrp="1"/>
          </p:cNvSpPr>
          <p:nvPr>
            <p:ph type="subTitle" idx="1"/>
          </p:nvPr>
        </p:nvSpPr>
        <p:spPr>
          <a:xfrm>
            <a:off x="7065819" y="6113695"/>
            <a:ext cx="4891458"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dirty="0"/>
              <a:t>2 Cor. 7:5-10</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spcAft>
                <a:spcPts val="1200"/>
              </a:spcAft>
            </a:pP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Titus at Three Times in Paul’s Life</a:t>
            </a:r>
          </a:p>
        </p:txBody>
      </p:sp>
      <p:sp>
        <p:nvSpPr>
          <p:cNvPr id="4" name="TextBox 3">
            <a:extLst>
              <a:ext uri="{FF2B5EF4-FFF2-40B4-BE49-F238E27FC236}">
                <a16:creationId xmlns:a16="http://schemas.microsoft.com/office/drawing/2014/main" id="{40E35311-F285-CAA4-31A7-EC855A1D165C}"/>
              </a:ext>
            </a:extLst>
          </p:cNvPr>
          <p:cNvSpPr txBox="1"/>
          <p:nvPr/>
        </p:nvSpPr>
        <p:spPr>
          <a:xfrm>
            <a:off x="674370" y="1690151"/>
            <a:ext cx="10964351" cy="246221"/>
          </a:xfrm>
          <a:prstGeom prst="rect">
            <a:avLst/>
          </a:prstGeom>
          <a:noFill/>
        </p:spPr>
        <p:txBody>
          <a:bodyPr wrap="square" rtlCol="0">
            <a:spAutoFit/>
          </a:bodyPr>
          <a:lstStyle/>
          <a:p>
            <a:pPr marR="0" algn="just" rtl="0">
              <a:spcAft>
                <a:spcPts val="1200"/>
              </a:spcAft>
            </a:pPr>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
        <p:nvSpPr>
          <p:cNvPr id="5" name="TextBox 4">
            <a:extLst>
              <a:ext uri="{FF2B5EF4-FFF2-40B4-BE49-F238E27FC236}">
                <a16:creationId xmlns:a16="http://schemas.microsoft.com/office/drawing/2014/main" id="{10281D28-17C6-28F3-1D8E-67DD2352A3C5}"/>
              </a:ext>
            </a:extLst>
          </p:cNvPr>
          <p:cNvSpPr txBox="1"/>
          <p:nvPr/>
        </p:nvSpPr>
        <p:spPr>
          <a:xfrm>
            <a:off x="4232910" y="3678868"/>
            <a:ext cx="10964351" cy="246221"/>
          </a:xfrm>
          <a:prstGeom prst="rect">
            <a:avLst/>
          </a:prstGeom>
          <a:noFill/>
        </p:spPr>
        <p:txBody>
          <a:bodyPr wrap="square" rtlCol="0">
            <a:spAutoFit/>
          </a:bodyPr>
          <a:lstStyle/>
          <a:p>
            <a:pPr marR="0" algn="just" rtl="0">
              <a:spcAft>
                <a:spcPts val="1200"/>
              </a:spcAft>
            </a:pPr>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77695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spcAft>
                <a:spcPts val="1200"/>
              </a:spcAft>
            </a:pP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Titus at Three Times in Paul’s Life</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812780" cy="523220"/>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Paul’s description of Titus—Tit. 1:4; 2 Cor. 8:23 (also in the text)</a:t>
            </a:r>
          </a:p>
        </p:txBody>
      </p:sp>
    </p:spTree>
    <p:extLst>
      <p:ext uri="{BB962C8B-B14F-4D97-AF65-F5344CB8AC3E}">
        <p14:creationId xmlns:p14="http://schemas.microsoft.com/office/powerpoint/2010/main" val="33928838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spcAft>
                <a:spcPts val="1200"/>
              </a:spcAft>
            </a:pP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Titus at Three Times in Paul’s Life</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812780" cy="1107996"/>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Paul’s description of Titus—Tit. 1:4; 2 Cor. 8:23 (also in the text)</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FIRST TIME he is mentioned in the life of Paul is in Galatians</a:t>
            </a:r>
          </a:p>
        </p:txBody>
      </p:sp>
      <p:sp>
        <p:nvSpPr>
          <p:cNvPr id="4" name="TextBox 3">
            <a:extLst>
              <a:ext uri="{FF2B5EF4-FFF2-40B4-BE49-F238E27FC236}">
                <a16:creationId xmlns:a16="http://schemas.microsoft.com/office/drawing/2014/main" id="{40E35311-F285-CAA4-31A7-EC855A1D165C}"/>
              </a:ext>
            </a:extLst>
          </p:cNvPr>
          <p:cNvSpPr txBox="1"/>
          <p:nvPr/>
        </p:nvSpPr>
        <p:spPr>
          <a:xfrm>
            <a:off x="674370" y="1690151"/>
            <a:ext cx="10964351" cy="246221"/>
          </a:xfrm>
          <a:prstGeom prst="rect">
            <a:avLst/>
          </a:prstGeom>
          <a:noFill/>
        </p:spPr>
        <p:txBody>
          <a:bodyPr wrap="square" rtlCol="0">
            <a:spAutoFit/>
          </a:bodyPr>
          <a:lstStyle/>
          <a:p>
            <a:pPr marR="0" algn="just" rtl="0">
              <a:spcAft>
                <a:spcPts val="1200"/>
              </a:spcAft>
            </a:pPr>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
        <p:nvSpPr>
          <p:cNvPr id="5" name="TextBox 4">
            <a:extLst>
              <a:ext uri="{FF2B5EF4-FFF2-40B4-BE49-F238E27FC236}">
                <a16:creationId xmlns:a16="http://schemas.microsoft.com/office/drawing/2014/main" id="{10281D28-17C6-28F3-1D8E-67DD2352A3C5}"/>
              </a:ext>
            </a:extLst>
          </p:cNvPr>
          <p:cNvSpPr txBox="1"/>
          <p:nvPr/>
        </p:nvSpPr>
        <p:spPr>
          <a:xfrm>
            <a:off x="826770" y="1842551"/>
            <a:ext cx="10964351" cy="246221"/>
          </a:xfrm>
          <a:prstGeom prst="rect">
            <a:avLst/>
          </a:prstGeom>
          <a:noFill/>
        </p:spPr>
        <p:txBody>
          <a:bodyPr wrap="square" rtlCol="0">
            <a:spAutoFit/>
          </a:bodyPr>
          <a:lstStyle/>
          <a:p>
            <a:pPr marR="0" algn="just" rtl="0">
              <a:spcAft>
                <a:spcPts val="1200"/>
              </a:spcAft>
            </a:pPr>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088747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spcAft>
                <a:spcPts val="1200"/>
              </a:spcAft>
            </a:pP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Titus at Three Times in Paul’s Life</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812780" cy="1692771"/>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Paul’s description of Titus—Tit. 1:4; 2 Cor. 8:23 (also in the text)</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FIRST TIME he is mentioned in the life of Paul is in Galatians</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No mentioned by name in Acts; but included in Acts 15:2</a:t>
            </a:r>
          </a:p>
        </p:txBody>
      </p:sp>
      <p:sp>
        <p:nvSpPr>
          <p:cNvPr id="4" name="TextBox 3">
            <a:extLst>
              <a:ext uri="{FF2B5EF4-FFF2-40B4-BE49-F238E27FC236}">
                <a16:creationId xmlns:a16="http://schemas.microsoft.com/office/drawing/2014/main" id="{40E35311-F285-CAA4-31A7-EC855A1D165C}"/>
              </a:ext>
            </a:extLst>
          </p:cNvPr>
          <p:cNvSpPr txBox="1"/>
          <p:nvPr/>
        </p:nvSpPr>
        <p:spPr>
          <a:xfrm>
            <a:off x="674370" y="1690151"/>
            <a:ext cx="10964351" cy="246221"/>
          </a:xfrm>
          <a:prstGeom prst="rect">
            <a:avLst/>
          </a:prstGeom>
          <a:noFill/>
        </p:spPr>
        <p:txBody>
          <a:bodyPr wrap="square" rtlCol="0">
            <a:spAutoFit/>
          </a:bodyPr>
          <a:lstStyle/>
          <a:p>
            <a:pPr marR="0" algn="just" rtl="0">
              <a:spcAft>
                <a:spcPts val="1200"/>
              </a:spcAft>
            </a:pPr>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
        <p:nvSpPr>
          <p:cNvPr id="5" name="TextBox 4">
            <a:extLst>
              <a:ext uri="{FF2B5EF4-FFF2-40B4-BE49-F238E27FC236}">
                <a16:creationId xmlns:a16="http://schemas.microsoft.com/office/drawing/2014/main" id="{10281D28-17C6-28F3-1D8E-67DD2352A3C5}"/>
              </a:ext>
            </a:extLst>
          </p:cNvPr>
          <p:cNvSpPr txBox="1"/>
          <p:nvPr/>
        </p:nvSpPr>
        <p:spPr>
          <a:xfrm>
            <a:off x="826770" y="1842551"/>
            <a:ext cx="10964351" cy="246221"/>
          </a:xfrm>
          <a:prstGeom prst="rect">
            <a:avLst/>
          </a:prstGeom>
          <a:noFill/>
        </p:spPr>
        <p:txBody>
          <a:bodyPr wrap="square" rtlCol="0">
            <a:spAutoFit/>
          </a:bodyPr>
          <a:lstStyle/>
          <a:p>
            <a:pPr marR="0" algn="just" rtl="0">
              <a:spcAft>
                <a:spcPts val="1200"/>
              </a:spcAft>
            </a:pPr>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34408445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spcAft>
                <a:spcPts val="1200"/>
              </a:spcAft>
            </a:pP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Titus at Three Times in Paul’s Life</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812780" cy="2277547"/>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Paul’s description of Titus—Tit. 1:4; 2 Cor. 8:23 (also in the text)</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FIRST TIME he is mentioned in the life of Paul is in Galatians</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No mentioned by name in Acts; but included in Acts 15:2</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How do we know this?  Gal. 2:3</a:t>
            </a:r>
          </a:p>
        </p:txBody>
      </p:sp>
      <p:sp>
        <p:nvSpPr>
          <p:cNvPr id="4" name="TextBox 3">
            <a:extLst>
              <a:ext uri="{FF2B5EF4-FFF2-40B4-BE49-F238E27FC236}">
                <a16:creationId xmlns:a16="http://schemas.microsoft.com/office/drawing/2014/main" id="{40E35311-F285-CAA4-31A7-EC855A1D165C}"/>
              </a:ext>
            </a:extLst>
          </p:cNvPr>
          <p:cNvSpPr txBox="1"/>
          <p:nvPr/>
        </p:nvSpPr>
        <p:spPr>
          <a:xfrm>
            <a:off x="674370" y="1690151"/>
            <a:ext cx="10964351" cy="246221"/>
          </a:xfrm>
          <a:prstGeom prst="rect">
            <a:avLst/>
          </a:prstGeom>
          <a:noFill/>
        </p:spPr>
        <p:txBody>
          <a:bodyPr wrap="square" rtlCol="0">
            <a:spAutoFit/>
          </a:bodyPr>
          <a:lstStyle/>
          <a:p>
            <a:pPr marR="0" algn="just" rtl="0">
              <a:spcAft>
                <a:spcPts val="1200"/>
              </a:spcAft>
            </a:pPr>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
        <p:nvSpPr>
          <p:cNvPr id="5" name="TextBox 4">
            <a:extLst>
              <a:ext uri="{FF2B5EF4-FFF2-40B4-BE49-F238E27FC236}">
                <a16:creationId xmlns:a16="http://schemas.microsoft.com/office/drawing/2014/main" id="{10281D28-17C6-28F3-1D8E-67DD2352A3C5}"/>
              </a:ext>
            </a:extLst>
          </p:cNvPr>
          <p:cNvSpPr txBox="1"/>
          <p:nvPr/>
        </p:nvSpPr>
        <p:spPr>
          <a:xfrm>
            <a:off x="826770" y="1842551"/>
            <a:ext cx="10964351" cy="246221"/>
          </a:xfrm>
          <a:prstGeom prst="rect">
            <a:avLst/>
          </a:prstGeom>
          <a:noFill/>
        </p:spPr>
        <p:txBody>
          <a:bodyPr wrap="square" rtlCol="0">
            <a:spAutoFit/>
          </a:bodyPr>
          <a:lstStyle/>
          <a:p>
            <a:pPr marR="0" algn="just" rtl="0">
              <a:spcAft>
                <a:spcPts val="1200"/>
              </a:spcAft>
            </a:pPr>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541735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spcAft>
                <a:spcPts val="1200"/>
              </a:spcAft>
            </a:pP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Titus at Three Times in Paul’s Life</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812780" cy="2862322"/>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Paul’s description of Titus—Tit. 1:4; 2 Cor. 8:23 (also in the text)</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FIRST TIME he is mentioned in the life of Paul is in Galatians</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No mentioned by name in Acts; but included in Acts 15:2</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How do we know this?  Gal. 2:3</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conference in Jerusalem over circumcision</a:t>
            </a:r>
          </a:p>
        </p:txBody>
      </p:sp>
      <p:sp>
        <p:nvSpPr>
          <p:cNvPr id="4" name="TextBox 3">
            <a:extLst>
              <a:ext uri="{FF2B5EF4-FFF2-40B4-BE49-F238E27FC236}">
                <a16:creationId xmlns:a16="http://schemas.microsoft.com/office/drawing/2014/main" id="{40E35311-F285-CAA4-31A7-EC855A1D165C}"/>
              </a:ext>
            </a:extLst>
          </p:cNvPr>
          <p:cNvSpPr txBox="1"/>
          <p:nvPr/>
        </p:nvSpPr>
        <p:spPr>
          <a:xfrm>
            <a:off x="674370" y="1690151"/>
            <a:ext cx="10964351" cy="246221"/>
          </a:xfrm>
          <a:prstGeom prst="rect">
            <a:avLst/>
          </a:prstGeom>
          <a:noFill/>
        </p:spPr>
        <p:txBody>
          <a:bodyPr wrap="square" rtlCol="0">
            <a:spAutoFit/>
          </a:bodyPr>
          <a:lstStyle/>
          <a:p>
            <a:pPr marR="0" algn="just" rtl="0">
              <a:spcAft>
                <a:spcPts val="1200"/>
              </a:spcAft>
            </a:pPr>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
        <p:nvSpPr>
          <p:cNvPr id="5" name="TextBox 4">
            <a:extLst>
              <a:ext uri="{FF2B5EF4-FFF2-40B4-BE49-F238E27FC236}">
                <a16:creationId xmlns:a16="http://schemas.microsoft.com/office/drawing/2014/main" id="{10281D28-17C6-28F3-1D8E-67DD2352A3C5}"/>
              </a:ext>
            </a:extLst>
          </p:cNvPr>
          <p:cNvSpPr txBox="1"/>
          <p:nvPr/>
        </p:nvSpPr>
        <p:spPr>
          <a:xfrm>
            <a:off x="826770" y="1842551"/>
            <a:ext cx="10964351" cy="246221"/>
          </a:xfrm>
          <a:prstGeom prst="rect">
            <a:avLst/>
          </a:prstGeom>
          <a:noFill/>
        </p:spPr>
        <p:txBody>
          <a:bodyPr wrap="square" rtlCol="0">
            <a:spAutoFit/>
          </a:bodyPr>
          <a:lstStyle/>
          <a:p>
            <a:pPr marR="0" algn="just" rtl="0">
              <a:spcAft>
                <a:spcPts val="1200"/>
              </a:spcAft>
            </a:pPr>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42877353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spcAft>
                <a:spcPts val="1200"/>
              </a:spcAft>
            </a:pP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Titus at Three Times in Paul’s Life</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812780" cy="3447098"/>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Paul’s description of Titus—Tit. 1:4; 2 Cor. 8:23 (also in the text)</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FIRST TIME he is mentioned in the life of Paul is in Galatians</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No mentioned by name in Acts; but included in Acts 15:2</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How do we know this?  Gal. 2:3</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conference in Jerusalem over circumcision</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Many great speakers with powerful message</a:t>
            </a:r>
          </a:p>
        </p:txBody>
      </p:sp>
      <p:sp>
        <p:nvSpPr>
          <p:cNvPr id="4" name="TextBox 3">
            <a:extLst>
              <a:ext uri="{FF2B5EF4-FFF2-40B4-BE49-F238E27FC236}">
                <a16:creationId xmlns:a16="http://schemas.microsoft.com/office/drawing/2014/main" id="{40E35311-F285-CAA4-31A7-EC855A1D165C}"/>
              </a:ext>
            </a:extLst>
          </p:cNvPr>
          <p:cNvSpPr txBox="1"/>
          <p:nvPr/>
        </p:nvSpPr>
        <p:spPr>
          <a:xfrm>
            <a:off x="674370" y="1690151"/>
            <a:ext cx="10964351" cy="246221"/>
          </a:xfrm>
          <a:prstGeom prst="rect">
            <a:avLst/>
          </a:prstGeom>
          <a:noFill/>
        </p:spPr>
        <p:txBody>
          <a:bodyPr wrap="square" rtlCol="0">
            <a:spAutoFit/>
          </a:bodyPr>
          <a:lstStyle/>
          <a:p>
            <a:pPr marR="0" algn="just" rtl="0">
              <a:spcAft>
                <a:spcPts val="1200"/>
              </a:spcAft>
            </a:pPr>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
        <p:nvSpPr>
          <p:cNvPr id="5" name="TextBox 4">
            <a:extLst>
              <a:ext uri="{FF2B5EF4-FFF2-40B4-BE49-F238E27FC236}">
                <a16:creationId xmlns:a16="http://schemas.microsoft.com/office/drawing/2014/main" id="{10281D28-17C6-28F3-1D8E-67DD2352A3C5}"/>
              </a:ext>
            </a:extLst>
          </p:cNvPr>
          <p:cNvSpPr txBox="1"/>
          <p:nvPr/>
        </p:nvSpPr>
        <p:spPr>
          <a:xfrm>
            <a:off x="826770" y="1842551"/>
            <a:ext cx="10964351" cy="246221"/>
          </a:xfrm>
          <a:prstGeom prst="rect">
            <a:avLst/>
          </a:prstGeom>
          <a:noFill/>
        </p:spPr>
        <p:txBody>
          <a:bodyPr wrap="square" rtlCol="0">
            <a:spAutoFit/>
          </a:bodyPr>
          <a:lstStyle/>
          <a:p>
            <a:pPr marR="0" algn="just" rtl="0">
              <a:spcAft>
                <a:spcPts val="1200"/>
              </a:spcAft>
            </a:pPr>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30485740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spcAft>
                <a:spcPts val="1200"/>
              </a:spcAft>
            </a:pP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Titus at Three Times in Paul’s Life</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812780" cy="4462760"/>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Paul’s description of Titus—Tit. 1:4; 2 Cor. 8:23 (also in the text)</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FIRST TIME he is mentioned in the life of Paul is in Galatians</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No mentioned by name in Acts; but included in Acts 15:2</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How do we know this?  Gal. 2:3</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conference in Jerusalem over circumcision</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Many great speakers with powerful message</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Titus is the visible proof of the outcome of that discussion because he was an uncircumcised Gentile Christian</a:t>
            </a:r>
          </a:p>
        </p:txBody>
      </p:sp>
      <p:sp>
        <p:nvSpPr>
          <p:cNvPr id="4" name="TextBox 3">
            <a:extLst>
              <a:ext uri="{FF2B5EF4-FFF2-40B4-BE49-F238E27FC236}">
                <a16:creationId xmlns:a16="http://schemas.microsoft.com/office/drawing/2014/main" id="{40E35311-F285-CAA4-31A7-EC855A1D165C}"/>
              </a:ext>
            </a:extLst>
          </p:cNvPr>
          <p:cNvSpPr txBox="1"/>
          <p:nvPr/>
        </p:nvSpPr>
        <p:spPr>
          <a:xfrm>
            <a:off x="674370" y="1690151"/>
            <a:ext cx="10964351" cy="246221"/>
          </a:xfrm>
          <a:prstGeom prst="rect">
            <a:avLst/>
          </a:prstGeom>
          <a:noFill/>
        </p:spPr>
        <p:txBody>
          <a:bodyPr wrap="square" rtlCol="0">
            <a:spAutoFit/>
          </a:bodyPr>
          <a:lstStyle/>
          <a:p>
            <a:pPr marR="0" algn="just" rtl="0">
              <a:spcAft>
                <a:spcPts val="1200"/>
              </a:spcAft>
            </a:pPr>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
        <p:nvSpPr>
          <p:cNvPr id="5" name="TextBox 4">
            <a:extLst>
              <a:ext uri="{FF2B5EF4-FFF2-40B4-BE49-F238E27FC236}">
                <a16:creationId xmlns:a16="http://schemas.microsoft.com/office/drawing/2014/main" id="{10281D28-17C6-28F3-1D8E-67DD2352A3C5}"/>
              </a:ext>
            </a:extLst>
          </p:cNvPr>
          <p:cNvSpPr txBox="1"/>
          <p:nvPr/>
        </p:nvSpPr>
        <p:spPr>
          <a:xfrm>
            <a:off x="826770" y="1842551"/>
            <a:ext cx="10964351" cy="246221"/>
          </a:xfrm>
          <a:prstGeom prst="rect">
            <a:avLst/>
          </a:prstGeom>
          <a:noFill/>
        </p:spPr>
        <p:txBody>
          <a:bodyPr wrap="square" rtlCol="0">
            <a:spAutoFit/>
          </a:bodyPr>
          <a:lstStyle/>
          <a:p>
            <a:pPr marR="0" algn="just" rtl="0">
              <a:spcAft>
                <a:spcPts val="1200"/>
              </a:spcAft>
            </a:pPr>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0956999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spcAft>
                <a:spcPts val="1200"/>
              </a:spcAft>
            </a:pP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Titus at Three Times in Paul’s Life</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812780" cy="523220"/>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THIRD TIME is after Paul imprisoned in Rome, the released</a:t>
            </a:r>
          </a:p>
        </p:txBody>
      </p:sp>
      <p:sp>
        <p:nvSpPr>
          <p:cNvPr id="4" name="TextBox 3">
            <a:extLst>
              <a:ext uri="{FF2B5EF4-FFF2-40B4-BE49-F238E27FC236}">
                <a16:creationId xmlns:a16="http://schemas.microsoft.com/office/drawing/2014/main" id="{40E35311-F285-CAA4-31A7-EC855A1D165C}"/>
              </a:ext>
            </a:extLst>
          </p:cNvPr>
          <p:cNvSpPr txBox="1"/>
          <p:nvPr/>
        </p:nvSpPr>
        <p:spPr>
          <a:xfrm>
            <a:off x="674370" y="1690151"/>
            <a:ext cx="10964351" cy="246221"/>
          </a:xfrm>
          <a:prstGeom prst="rect">
            <a:avLst/>
          </a:prstGeom>
          <a:noFill/>
        </p:spPr>
        <p:txBody>
          <a:bodyPr wrap="square" rtlCol="0">
            <a:spAutoFit/>
          </a:bodyPr>
          <a:lstStyle/>
          <a:p>
            <a:pPr marR="0" algn="just" rtl="0">
              <a:spcAft>
                <a:spcPts val="1200"/>
              </a:spcAft>
            </a:pPr>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
        <p:nvSpPr>
          <p:cNvPr id="5" name="TextBox 4">
            <a:extLst>
              <a:ext uri="{FF2B5EF4-FFF2-40B4-BE49-F238E27FC236}">
                <a16:creationId xmlns:a16="http://schemas.microsoft.com/office/drawing/2014/main" id="{10281D28-17C6-28F3-1D8E-67DD2352A3C5}"/>
              </a:ext>
            </a:extLst>
          </p:cNvPr>
          <p:cNvSpPr txBox="1"/>
          <p:nvPr/>
        </p:nvSpPr>
        <p:spPr>
          <a:xfrm>
            <a:off x="826770" y="1853981"/>
            <a:ext cx="10964351" cy="246221"/>
          </a:xfrm>
          <a:prstGeom prst="rect">
            <a:avLst/>
          </a:prstGeom>
          <a:noFill/>
        </p:spPr>
        <p:txBody>
          <a:bodyPr wrap="square" rtlCol="0">
            <a:spAutoFit/>
          </a:bodyPr>
          <a:lstStyle/>
          <a:p>
            <a:pPr marR="0" algn="just" rtl="0">
              <a:spcAft>
                <a:spcPts val="1200"/>
              </a:spcAft>
            </a:pPr>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7522918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spcAft>
                <a:spcPts val="1200"/>
              </a:spcAft>
            </a:pP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Titus at Three Times in Paul’s Life</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812780" cy="1107996"/>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THIRD TIME is after Paul imprisoned in Rome, the released</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He traveled with Paul to Crete, and left by Paul to appoint elders</a:t>
            </a:r>
          </a:p>
        </p:txBody>
      </p:sp>
      <p:sp>
        <p:nvSpPr>
          <p:cNvPr id="4" name="TextBox 3">
            <a:extLst>
              <a:ext uri="{FF2B5EF4-FFF2-40B4-BE49-F238E27FC236}">
                <a16:creationId xmlns:a16="http://schemas.microsoft.com/office/drawing/2014/main" id="{40E35311-F285-CAA4-31A7-EC855A1D165C}"/>
              </a:ext>
            </a:extLst>
          </p:cNvPr>
          <p:cNvSpPr txBox="1"/>
          <p:nvPr/>
        </p:nvSpPr>
        <p:spPr>
          <a:xfrm>
            <a:off x="674370" y="1690151"/>
            <a:ext cx="10964351" cy="246221"/>
          </a:xfrm>
          <a:prstGeom prst="rect">
            <a:avLst/>
          </a:prstGeom>
          <a:noFill/>
        </p:spPr>
        <p:txBody>
          <a:bodyPr wrap="square" rtlCol="0">
            <a:spAutoFit/>
          </a:bodyPr>
          <a:lstStyle/>
          <a:p>
            <a:pPr marR="0" algn="just" rtl="0">
              <a:spcAft>
                <a:spcPts val="1200"/>
              </a:spcAft>
            </a:pPr>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
        <p:nvSpPr>
          <p:cNvPr id="5" name="TextBox 4">
            <a:extLst>
              <a:ext uri="{FF2B5EF4-FFF2-40B4-BE49-F238E27FC236}">
                <a16:creationId xmlns:a16="http://schemas.microsoft.com/office/drawing/2014/main" id="{10281D28-17C6-28F3-1D8E-67DD2352A3C5}"/>
              </a:ext>
            </a:extLst>
          </p:cNvPr>
          <p:cNvSpPr txBox="1"/>
          <p:nvPr/>
        </p:nvSpPr>
        <p:spPr>
          <a:xfrm>
            <a:off x="826770" y="1853981"/>
            <a:ext cx="10964351" cy="246221"/>
          </a:xfrm>
          <a:prstGeom prst="rect">
            <a:avLst/>
          </a:prstGeom>
          <a:noFill/>
        </p:spPr>
        <p:txBody>
          <a:bodyPr wrap="square" rtlCol="0">
            <a:spAutoFit/>
          </a:bodyPr>
          <a:lstStyle/>
          <a:p>
            <a:pPr marR="0" algn="just" rtl="0">
              <a:spcAft>
                <a:spcPts val="1200"/>
              </a:spcAft>
            </a:pPr>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162658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69887" y="694746"/>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Text—2 Cor. 7:5-10</a:t>
            </a:r>
          </a:p>
        </p:txBody>
      </p:sp>
      <p:sp>
        <p:nvSpPr>
          <p:cNvPr id="2" name="TextBox 1">
            <a:extLst>
              <a:ext uri="{FF2B5EF4-FFF2-40B4-BE49-F238E27FC236}">
                <a16:creationId xmlns:a16="http://schemas.microsoft.com/office/drawing/2014/main" id="{D14D9CD3-462A-A277-765F-E9383995E7D8}"/>
              </a:ext>
            </a:extLst>
          </p:cNvPr>
          <p:cNvSpPr txBox="1"/>
          <p:nvPr/>
        </p:nvSpPr>
        <p:spPr>
          <a:xfrm>
            <a:off x="417442" y="1564421"/>
            <a:ext cx="11221279" cy="4985980"/>
          </a:xfrm>
          <a:prstGeom prst="rect">
            <a:avLst/>
          </a:prstGeom>
          <a:noFill/>
        </p:spPr>
        <p:txBody>
          <a:bodyPr wrap="square" rtlCol="0">
            <a:spAutoFit/>
          </a:bodyPr>
          <a:lstStyle/>
          <a:p>
            <a:pPr marR="0" algn="just" rtl="0">
              <a:spcAft>
                <a:spcPts val="300"/>
              </a:spcAft>
            </a:pPr>
            <a:r>
              <a:rPr lang="en-US" sz="235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5  For indeed, when we came to Macedonia, our bodies had no rest, but we were troubled on every side. Outside were conflicts, inside were fears. </a:t>
            </a:r>
          </a:p>
          <a:p>
            <a:pPr marR="0" algn="just" rtl="0">
              <a:spcAft>
                <a:spcPts val="300"/>
              </a:spcAft>
            </a:pPr>
            <a:r>
              <a:rPr lang="en-US" sz="235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6  Nevertheless God, who comforts the downcast, comforted us by the coming of Titus, </a:t>
            </a:r>
          </a:p>
          <a:p>
            <a:pPr marR="0" algn="just" rtl="0">
              <a:spcAft>
                <a:spcPts val="300"/>
              </a:spcAft>
            </a:pPr>
            <a:r>
              <a:rPr lang="en-US" sz="235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7  and not only by his coming, but also by the consolation with which he was comforted in you, when he told us of your earnest desire, your mourning, your zeal for me, so that I rejoiced even more. </a:t>
            </a:r>
          </a:p>
          <a:p>
            <a:pPr marR="0" algn="just" rtl="0">
              <a:spcAft>
                <a:spcPts val="300"/>
              </a:spcAft>
            </a:pPr>
            <a:r>
              <a:rPr lang="en-US" sz="235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8  For even if I made you sorry with my letter, I do not regret it; though I did regret it. For I perceive that the same epistle made you sorry, though only for a while. </a:t>
            </a:r>
          </a:p>
          <a:p>
            <a:pPr marR="0" algn="just" rtl="0">
              <a:spcAft>
                <a:spcPts val="300"/>
              </a:spcAft>
            </a:pPr>
            <a:r>
              <a:rPr lang="en-US" sz="235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9  Now I rejoice, not that you were made sorry, but that your sorrow led to repentance. For you were made sorry in a godly manner, that you might suffer loss from us in nothing. </a:t>
            </a:r>
          </a:p>
          <a:p>
            <a:pPr marR="0" algn="just" rtl="0">
              <a:spcAft>
                <a:spcPts val="300"/>
              </a:spcAft>
            </a:pPr>
            <a:r>
              <a:rPr lang="en-US" sz="235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10  For godly sorrow produces repentance leading to salvation, not to be regretted; but the sorrow of the world produces death.  </a:t>
            </a:r>
            <a:endParaRPr lang="en-US" sz="235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366621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spcAft>
                <a:spcPts val="1200"/>
              </a:spcAft>
            </a:pP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Titus at Three Times in Paul’s Life</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812780" cy="1692771"/>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THIRD TIME is after Paul imprisoned in Rome, the released</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He traveled with Paul to Crete, and left by Paul to appoint elders</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He left there, went to Paul in </a:t>
            </a:r>
            <a:r>
              <a:rPr lang="en-US" sz="2800" b="1" dirty="0" err="1">
                <a:solidFill>
                  <a:schemeClr val="bg1"/>
                </a:solidFill>
                <a:latin typeface="Calibri" panose="020F0502020204030204" pitchFamily="34" charset="0"/>
                <a:ea typeface="Calibri" panose="020F0502020204030204" pitchFamily="34" charset="0"/>
                <a:cs typeface="Calibri" panose="020F0502020204030204" pitchFamily="34" charset="0"/>
              </a:rPr>
              <a:t>Nicopolis</a:t>
            </a: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—Tit. 3:12</a:t>
            </a:r>
          </a:p>
        </p:txBody>
      </p:sp>
      <p:sp>
        <p:nvSpPr>
          <p:cNvPr id="4" name="TextBox 3">
            <a:extLst>
              <a:ext uri="{FF2B5EF4-FFF2-40B4-BE49-F238E27FC236}">
                <a16:creationId xmlns:a16="http://schemas.microsoft.com/office/drawing/2014/main" id="{40E35311-F285-CAA4-31A7-EC855A1D165C}"/>
              </a:ext>
            </a:extLst>
          </p:cNvPr>
          <p:cNvSpPr txBox="1"/>
          <p:nvPr/>
        </p:nvSpPr>
        <p:spPr>
          <a:xfrm>
            <a:off x="674370" y="1690151"/>
            <a:ext cx="10964351" cy="246221"/>
          </a:xfrm>
          <a:prstGeom prst="rect">
            <a:avLst/>
          </a:prstGeom>
          <a:noFill/>
        </p:spPr>
        <p:txBody>
          <a:bodyPr wrap="square" rtlCol="0">
            <a:spAutoFit/>
          </a:bodyPr>
          <a:lstStyle/>
          <a:p>
            <a:pPr marR="0" algn="just" rtl="0">
              <a:spcAft>
                <a:spcPts val="1200"/>
              </a:spcAft>
            </a:pPr>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
        <p:nvSpPr>
          <p:cNvPr id="5" name="TextBox 4">
            <a:extLst>
              <a:ext uri="{FF2B5EF4-FFF2-40B4-BE49-F238E27FC236}">
                <a16:creationId xmlns:a16="http://schemas.microsoft.com/office/drawing/2014/main" id="{10281D28-17C6-28F3-1D8E-67DD2352A3C5}"/>
              </a:ext>
            </a:extLst>
          </p:cNvPr>
          <p:cNvSpPr txBox="1"/>
          <p:nvPr/>
        </p:nvSpPr>
        <p:spPr>
          <a:xfrm>
            <a:off x="826770" y="1853981"/>
            <a:ext cx="10964351" cy="246221"/>
          </a:xfrm>
          <a:prstGeom prst="rect">
            <a:avLst/>
          </a:prstGeom>
          <a:noFill/>
        </p:spPr>
        <p:txBody>
          <a:bodyPr wrap="square" rtlCol="0">
            <a:spAutoFit/>
          </a:bodyPr>
          <a:lstStyle/>
          <a:p>
            <a:pPr marR="0" algn="just" rtl="0">
              <a:spcAft>
                <a:spcPts val="1200"/>
              </a:spcAft>
            </a:pPr>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2854550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spcAft>
                <a:spcPts val="1200"/>
              </a:spcAft>
            </a:pP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Titus at Three Times in Paul’s Life</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812780" cy="2277547"/>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THIRD TIME is after Paul imprisoned in Rome, the released</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He traveled with Paul to Crete, and left by Paul to appoint elders</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He left there, went to Paul in </a:t>
            </a:r>
            <a:r>
              <a:rPr lang="en-US" sz="2800" b="1" dirty="0" err="1">
                <a:solidFill>
                  <a:schemeClr val="bg1"/>
                </a:solidFill>
                <a:latin typeface="Calibri" panose="020F0502020204030204" pitchFamily="34" charset="0"/>
                <a:ea typeface="Calibri" panose="020F0502020204030204" pitchFamily="34" charset="0"/>
                <a:cs typeface="Calibri" panose="020F0502020204030204" pitchFamily="34" charset="0"/>
              </a:rPr>
              <a:t>Nicopolis</a:t>
            </a: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—Tit. 3:12</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Later after Paul imprisoned again, went to Dalmatia—2 Tim. 4:10</a:t>
            </a:r>
          </a:p>
        </p:txBody>
      </p:sp>
      <p:sp>
        <p:nvSpPr>
          <p:cNvPr id="4" name="TextBox 3">
            <a:extLst>
              <a:ext uri="{FF2B5EF4-FFF2-40B4-BE49-F238E27FC236}">
                <a16:creationId xmlns:a16="http://schemas.microsoft.com/office/drawing/2014/main" id="{40E35311-F285-CAA4-31A7-EC855A1D165C}"/>
              </a:ext>
            </a:extLst>
          </p:cNvPr>
          <p:cNvSpPr txBox="1"/>
          <p:nvPr/>
        </p:nvSpPr>
        <p:spPr>
          <a:xfrm>
            <a:off x="674370" y="1690151"/>
            <a:ext cx="10964351" cy="246221"/>
          </a:xfrm>
          <a:prstGeom prst="rect">
            <a:avLst/>
          </a:prstGeom>
          <a:noFill/>
        </p:spPr>
        <p:txBody>
          <a:bodyPr wrap="square" rtlCol="0">
            <a:spAutoFit/>
          </a:bodyPr>
          <a:lstStyle/>
          <a:p>
            <a:pPr marR="0" algn="just" rtl="0">
              <a:spcAft>
                <a:spcPts val="1200"/>
              </a:spcAft>
            </a:pPr>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
        <p:nvSpPr>
          <p:cNvPr id="5" name="TextBox 4">
            <a:extLst>
              <a:ext uri="{FF2B5EF4-FFF2-40B4-BE49-F238E27FC236}">
                <a16:creationId xmlns:a16="http://schemas.microsoft.com/office/drawing/2014/main" id="{10281D28-17C6-28F3-1D8E-67DD2352A3C5}"/>
              </a:ext>
            </a:extLst>
          </p:cNvPr>
          <p:cNvSpPr txBox="1"/>
          <p:nvPr/>
        </p:nvSpPr>
        <p:spPr>
          <a:xfrm>
            <a:off x="826770" y="1853981"/>
            <a:ext cx="10964351" cy="246221"/>
          </a:xfrm>
          <a:prstGeom prst="rect">
            <a:avLst/>
          </a:prstGeom>
          <a:noFill/>
        </p:spPr>
        <p:txBody>
          <a:bodyPr wrap="square" rtlCol="0">
            <a:spAutoFit/>
          </a:bodyPr>
          <a:lstStyle/>
          <a:p>
            <a:pPr marR="0" algn="just" rtl="0">
              <a:spcAft>
                <a:spcPts val="1200"/>
              </a:spcAft>
            </a:pPr>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6030429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spcAft>
                <a:spcPts val="1200"/>
              </a:spcAft>
            </a:pP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Titus at Three Times in Paul’s Life</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812780" cy="2923877"/>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THIRD TIME is after Paul imprisoned in Rome, the released</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He traveled with Paul to Crete, and left by Paul to appoint elders</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He left there, went to Paul in </a:t>
            </a:r>
            <a:r>
              <a:rPr lang="en-US" sz="2800" b="1" dirty="0" err="1">
                <a:solidFill>
                  <a:schemeClr val="bg1"/>
                </a:solidFill>
                <a:latin typeface="Calibri" panose="020F0502020204030204" pitchFamily="34" charset="0"/>
                <a:ea typeface="Calibri" panose="020F0502020204030204" pitchFamily="34" charset="0"/>
                <a:cs typeface="Calibri" panose="020F0502020204030204" pitchFamily="34" charset="0"/>
              </a:rPr>
              <a:t>Nicopolis</a:t>
            </a: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—Tit. 3:12</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Later after Paul imprisoned again, went to Dalmatia—2 Tim. 4:10</a:t>
            </a:r>
          </a:p>
          <a:p>
            <a:pPr algn="ctr">
              <a:spcAft>
                <a:spcPts val="1200"/>
              </a:spcAft>
              <a:buClr>
                <a:schemeClr val="bg1"/>
              </a:buClr>
            </a:pPr>
            <a:r>
              <a:rPr lang="en-US" sz="3200" b="1" dirty="0">
                <a:solidFill>
                  <a:srgbClr val="FFFF00"/>
                </a:solidFill>
                <a:latin typeface="Calibri" panose="020F0502020204030204" pitchFamily="34" charset="0"/>
                <a:ea typeface="Calibri" panose="020F0502020204030204" pitchFamily="34" charset="0"/>
                <a:cs typeface="Calibri" panose="020F0502020204030204" pitchFamily="34" charset="0"/>
              </a:rPr>
              <a:t>Concluding Thoughts</a:t>
            </a:r>
          </a:p>
        </p:txBody>
      </p:sp>
      <p:sp>
        <p:nvSpPr>
          <p:cNvPr id="4" name="TextBox 3">
            <a:extLst>
              <a:ext uri="{FF2B5EF4-FFF2-40B4-BE49-F238E27FC236}">
                <a16:creationId xmlns:a16="http://schemas.microsoft.com/office/drawing/2014/main" id="{40E35311-F285-CAA4-31A7-EC855A1D165C}"/>
              </a:ext>
            </a:extLst>
          </p:cNvPr>
          <p:cNvSpPr txBox="1"/>
          <p:nvPr/>
        </p:nvSpPr>
        <p:spPr>
          <a:xfrm>
            <a:off x="674370" y="1690151"/>
            <a:ext cx="10964351" cy="246221"/>
          </a:xfrm>
          <a:prstGeom prst="rect">
            <a:avLst/>
          </a:prstGeom>
          <a:noFill/>
        </p:spPr>
        <p:txBody>
          <a:bodyPr wrap="square" rtlCol="0">
            <a:spAutoFit/>
          </a:bodyPr>
          <a:lstStyle/>
          <a:p>
            <a:pPr marR="0" algn="just" rtl="0">
              <a:spcAft>
                <a:spcPts val="1200"/>
              </a:spcAft>
            </a:pPr>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
        <p:nvSpPr>
          <p:cNvPr id="5" name="TextBox 4">
            <a:extLst>
              <a:ext uri="{FF2B5EF4-FFF2-40B4-BE49-F238E27FC236}">
                <a16:creationId xmlns:a16="http://schemas.microsoft.com/office/drawing/2014/main" id="{10281D28-17C6-28F3-1D8E-67DD2352A3C5}"/>
              </a:ext>
            </a:extLst>
          </p:cNvPr>
          <p:cNvSpPr txBox="1"/>
          <p:nvPr/>
        </p:nvSpPr>
        <p:spPr>
          <a:xfrm>
            <a:off x="826770" y="1853981"/>
            <a:ext cx="10964351" cy="246221"/>
          </a:xfrm>
          <a:prstGeom prst="rect">
            <a:avLst/>
          </a:prstGeom>
          <a:noFill/>
        </p:spPr>
        <p:txBody>
          <a:bodyPr wrap="square" rtlCol="0">
            <a:spAutoFit/>
          </a:bodyPr>
          <a:lstStyle/>
          <a:p>
            <a:pPr marR="0" algn="just" rtl="0">
              <a:spcAft>
                <a:spcPts val="1200"/>
              </a:spcAft>
            </a:pPr>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9267720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spcAft>
                <a:spcPts val="1200"/>
              </a:spcAft>
            </a:pP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Titus at Three Times in Paul’s Life</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812780" cy="3570208"/>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THIRD TIME is after Paul imprisoned in Rome, the released</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He traveled with Paul to Crete, and left by Paul to appoint elders</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He left there, went to Paul in </a:t>
            </a:r>
            <a:r>
              <a:rPr lang="en-US" sz="2800" b="1" dirty="0" err="1">
                <a:solidFill>
                  <a:schemeClr val="bg1"/>
                </a:solidFill>
                <a:latin typeface="Calibri" panose="020F0502020204030204" pitchFamily="34" charset="0"/>
                <a:ea typeface="Calibri" panose="020F0502020204030204" pitchFamily="34" charset="0"/>
                <a:cs typeface="Calibri" panose="020F0502020204030204" pitchFamily="34" charset="0"/>
              </a:rPr>
              <a:t>Nicopolis</a:t>
            </a: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—Tit. 3:12</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Later after Paul imprisoned again, went to Dalmatia—2 Tim. 4:10</a:t>
            </a:r>
          </a:p>
          <a:p>
            <a:pPr algn="ctr">
              <a:spcAft>
                <a:spcPts val="1200"/>
              </a:spcAft>
              <a:buClr>
                <a:schemeClr val="bg1"/>
              </a:buClr>
            </a:pPr>
            <a:r>
              <a:rPr lang="en-US" sz="3200" b="1" dirty="0">
                <a:solidFill>
                  <a:srgbClr val="FFFF00"/>
                </a:solidFill>
                <a:latin typeface="Calibri" panose="020F0502020204030204" pitchFamily="34" charset="0"/>
                <a:ea typeface="Calibri" panose="020F0502020204030204" pitchFamily="34" charset="0"/>
                <a:cs typeface="Calibri" panose="020F0502020204030204" pitchFamily="34" charset="0"/>
              </a:rPr>
              <a:t>Concluding Thoughts</a:t>
            </a:r>
          </a:p>
          <a:p>
            <a:pPr marL="457200" indent="-457200">
              <a:spcAft>
                <a:spcPts val="1200"/>
              </a:spcAft>
              <a:buClr>
                <a:schemeClr val="bg1"/>
              </a:buClr>
              <a:buFont typeface="Arial" panose="020B0604020202020204" pitchFamily="34" charset="0"/>
              <a:buChar char="•"/>
            </a:pPr>
            <a:r>
              <a:rPr lang="en-US" sz="3200" b="1" dirty="0">
                <a:solidFill>
                  <a:srgbClr val="FFFF00"/>
                </a:solidFill>
                <a:latin typeface="Calibri" panose="020F0502020204030204" pitchFamily="34" charset="0"/>
                <a:ea typeface="Calibri" panose="020F0502020204030204" pitchFamily="34" charset="0"/>
                <a:cs typeface="Calibri" panose="020F0502020204030204" pitchFamily="34" charset="0"/>
              </a:rPr>
              <a:t> </a:t>
            </a:r>
            <a:r>
              <a:rPr lang="en-US" sz="3200" b="1" dirty="0">
                <a:solidFill>
                  <a:schemeClr val="bg1"/>
                </a:solidFill>
                <a:latin typeface="Calibri" panose="020F0502020204030204" pitchFamily="34" charset="0"/>
                <a:ea typeface="Calibri" panose="020F0502020204030204" pitchFamily="34" charset="0"/>
                <a:cs typeface="Calibri" panose="020F0502020204030204" pitchFamily="34" charset="0"/>
              </a:rPr>
              <a:t>Sometimes we are motivated by praise and recognition</a:t>
            </a:r>
            <a:endParaRPr lang="en-US" sz="32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40E35311-F285-CAA4-31A7-EC855A1D165C}"/>
              </a:ext>
            </a:extLst>
          </p:cNvPr>
          <p:cNvSpPr txBox="1"/>
          <p:nvPr/>
        </p:nvSpPr>
        <p:spPr>
          <a:xfrm>
            <a:off x="674370" y="1690151"/>
            <a:ext cx="10964351" cy="246221"/>
          </a:xfrm>
          <a:prstGeom prst="rect">
            <a:avLst/>
          </a:prstGeom>
          <a:noFill/>
        </p:spPr>
        <p:txBody>
          <a:bodyPr wrap="square" rtlCol="0">
            <a:spAutoFit/>
          </a:bodyPr>
          <a:lstStyle/>
          <a:p>
            <a:pPr marR="0" algn="just" rtl="0">
              <a:spcAft>
                <a:spcPts val="1200"/>
              </a:spcAft>
            </a:pPr>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
        <p:nvSpPr>
          <p:cNvPr id="5" name="TextBox 4">
            <a:extLst>
              <a:ext uri="{FF2B5EF4-FFF2-40B4-BE49-F238E27FC236}">
                <a16:creationId xmlns:a16="http://schemas.microsoft.com/office/drawing/2014/main" id="{10281D28-17C6-28F3-1D8E-67DD2352A3C5}"/>
              </a:ext>
            </a:extLst>
          </p:cNvPr>
          <p:cNvSpPr txBox="1"/>
          <p:nvPr/>
        </p:nvSpPr>
        <p:spPr>
          <a:xfrm>
            <a:off x="826770" y="1853981"/>
            <a:ext cx="10964351" cy="246221"/>
          </a:xfrm>
          <a:prstGeom prst="rect">
            <a:avLst/>
          </a:prstGeom>
          <a:noFill/>
        </p:spPr>
        <p:txBody>
          <a:bodyPr wrap="square" rtlCol="0">
            <a:spAutoFit/>
          </a:bodyPr>
          <a:lstStyle/>
          <a:p>
            <a:pPr marR="0" algn="just" rtl="0">
              <a:spcAft>
                <a:spcPts val="1200"/>
              </a:spcAft>
            </a:pPr>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8917140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spcAft>
                <a:spcPts val="1200"/>
              </a:spcAft>
            </a:pP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Titus at Three Times in Paul’s Life</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812780" cy="4216539"/>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THIRD TIME is after Paul imprisoned in Rome, the released</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He traveled with Paul to Crete, and left by Paul to appoint elders</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He left there, went to Paul in </a:t>
            </a:r>
            <a:r>
              <a:rPr lang="en-US" sz="2800" b="1" dirty="0" err="1">
                <a:solidFill>
                  <a:schemeClr val="bg1"/>
                </a:solidFill>
                <a:latin typeface="Calibri" panose="020F0502020204030204" pitchFamily="34" charset="0"/>
                <a:ea typeface="Calibri" panose="020F0502020204030204" pitchFamily="34" charset="0"/>
                <a:cs typeface="Calibri" panose="020F0502020204030204" pitchFamily="34" charset="0"/>
              </a:rPr>
              <a:t>Nicopolis</a:t>
            </a: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—Tit. 3:12</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Later after Paul imprisoned again, went to Dalmatia—2 Tim. 4:10</a:t>
            </a:r>
          </a:p>
          <a:p>
            <a:pPr algn="ctr">
              <a:spcAft>
                <a:spcPts val="1200"/>
              </a:spcAft>
              <a:buClr>
                <a:schemeClr val="bg1"/>
              </a:buClr>
            </a:pPr>
            <a:r>
              <a:rPr lang="en-US" sz="3200" b="1" dirty="0">
                <a:solidFill>
                  <a:srgbClr val="FFFF00"/>
                </a:solidFill>
                <a:latin typeface="Calibri" panose="020F0502020204030204" pitchFamily="34" charset="0"/>
                <a:ea typeface="Calibri" panose="020F0502020204030204" pitchFamily="34" charset="0"/>
                <a:cs typeface="Calibri" panose="020F0502020204030204" pitchFamily="34" charset="0"/>
              </a:rPr>
              <a:t>Concluding Thoughts</a:t>
            </a:r>
          </a:p>
          <a:p>
            <a:pPr marL="457200" indent="-457200">
              <a:spcAft>
                <a:spcPts val="1200"/>
              </a:spcAft>
              <a:buClr>
                <a:schemeClr val="bg1"/>
              </a:buClr>
              <a:buFont typeface="Arial" panose="020B0604020202020204" pitchFamily="34" charset="0"/>
              <a:buChar char="•"/>
            </a:pPr>
            <a:r>
              <a:rPr lang="en-US" sz="3200" b="1" dirty="0">
                <a:solidFill>
                  <a:srgbClr val="FFFF00"/>
                </a:solidFill>
                <a:latin typeface="Calibri" panose="020F0502020204030204" pitchFamily="34" charset="0"/>
                <a:ea typeface="Calibri" panose="020F0502020204030204" pitchFamily="34" charset="0"/>
                <a:cs typeface="Calibri" panose="020F0502020204030204" pitchFamily="34" charset="0"/>
              </a:rPr>
              <a:t> </a:t>
            </a:r>
            <a:r>
              <a:rPr lang="en-US" sz="3200" b="1" dirty="0">
                <a:solidFill>
                  <a:schemeClr val="bg1"/>
                </a:solidFill>
                <a:latin typeface="Calibri" panose="020F0502020204030204" pitchFamily="34" charset="0"/>
                <a:ea typeface="Calibri" panose="020F0502020204030204" pitchFamily="34" charset="0"/>
                <a:cs typeface="Calibri" panose="020F0502020204030204" pitchFamily="34" charset="0"/>
              </a:rPr>
              <a:t>Sometimes we are motivated by praise and recognition</a:t>
            </a:r>
          </a:p>
          <a:p>
            <a:pPr marL="457200" indent="-457200">
              <a:spcAft>
                <a:spcPts val="1200"/>
              </a:spcAft>
              <a:buClr>
                <a:schemeClr val="bg1"/>
              </a:buClr>
              <a:buFont typeface="Arial" panose="020B0604020202020204" pitchFamily="34" charset="0"/>
              <a:buChar char="•"/>
            </a:pPr>
            <a:r>
              <a:rPr lang="en-US" sz="3200" b="1" dirty="0">
                <a:solidFill>
                  <a:schemeClr val="bg1"/>
                </a:solidFill>
                <a:latin typeface="Calibri" panose="020F0502020204030204" pitchFamily="34" charset="0"/>
                <a:ea typeface="Calibri" panose="020F0502020204030204" pitchFamily="34" charset="0"/>
                <a:cs typeface="Calibri" panose="020F0502020204030204" pitchFamily="34" charset="0"/>
              </a:rPr>
              <a:t>This is not Titus, he was motivated by love from God</a:t>
            </a:r>
            <a:endParaRPr lang="en-US" sz="32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40E35311-F285-CAA4-31A7-EC855A1D165C}"/>
              </a:ext>
            </a:extLst>
          </p:cNvPr>
          <p:cNvSpPr txBox="1"/>
          <p:nvPr/>
        </p:nvSpPr>
        <p:spPr>
          <a:xfrm>
            <a:off x="674370" y="1690151"/>
            <a:ext cx="10964351" cy="246221"/>
          </a:xfrm>
          <a:prstGeom prst="rect">
            <a:avLst/>
          </a:prstGeom>
          <a:noFill/>
        </p:spPr>
        <p:txBody>
          <a:bodyPr wrap="square" rtlCol="0">
            <a:spAutoFit/>
          </a:bodyPr>
          <a:lstStyle/>
          <a:p>
            <a:pPr marR="0" algn="just" rtl="0">
              <a:spcAft>
                <a:spcPts val="1200"/>
              </a:spcAft>
            </a:pPr>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
        <p:nvSpPr>
          <p:cNvPr id="5" name="TextBox 4">
            <a:extLst>
              <a:ext uri="{FF2B5EF4-FFF2-40B4-BE49-F238E27FC236}">
                <a16:creationId xmlns:a16="http://schemas.microsoft.com/office/drawing/2014/main" id="{10281D28-17C6-28F3-1D8E-67DD2352A3C5}"/>
              </a:ext>
            </a:extLst>
          </p:cNvPr>
          <p:cNvSpPr txBox="1"/>
          <p:nvPr/>
        </p:nvSpPr>
        <p:spPr>
          <a:xfrm>
            <a:off x="826770" y="1853981"/>
            <a:ext cx="10964351" cy="246221"/>
          </a:xfrm>
          <a:prstGeom prst="rect">
            <a:avLst/>
          </a:prstGeom>
          <a:noFill/>
        </p:spPr>
        <p:txBody>
          <a:bodyPr wrap="square" rtlCol="0">
            <a:spAutoFit/>
          </a:bodyPr>
          <a:lstStyle/>
          <a:p>
            <a:pPr marR="0" algn="just" rtl="0">
              <a:spcAft>
                <a:spcPts val="1200"/>
              </a:spcAft>
            </a:pPr>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9240583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spcAft>
                <a:spcPts val="1200"/>
              </a:spcAft>
            </a:pP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Titus at Three Times in Paul’s Life</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812780" cy="4862870"/>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THIRD TIME is after Paul imprisoned in Rome, the released</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He traveled with Paul to Crete, and left by Paul to appoint elders</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He left there, went to Paul in </a:t>
            </a:r>
            <a:r>
              <a:rPr lang="en-US" sz="2800" b="1" dirty="0" err="1">
                <a:solidFill>
                  <a:schemeClr val="bg1"/>
                </a:solidFill>
                <a:latin typeface="Calibri" panose="020F0502020204030204" pitchFamily="34" charset="0"/>
                <a:ea typeface="Calibri" panose="020F0502020204030204" pitchFamily="34" charset="0"/>
                <a:cs typeface="Calibri" panose="020F0502020204030204" pitchFamily="34" charset="0"/>
              </a:rPr>
              <a:t>Nicopolis</a:t>
            </a: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—Tit. 3:12</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Later after Paul imprisoned again, went to Dalmatia—2 Tim. 4:10</a:t>
            </a:r>
          </a:p>
          <a:p>
            <a:pPr algn="ctr">
              <a:spcAft>
                <a:spcPts val="1200"/>
              </a:spcAft>
              <a:buClr>
                <a:schemeClr val="bg1"/>
              </a:buClr>
            </a:pPr>
            <a:r>
              <a:rPr lang="en-US" sz="3200" b="1" dirty="0">
                <a:solidFill>
                  <a:srgbClr val="FFFF00"/>
                </a:solidFill>
                <a:latin typeface="Calibri" panose="020F0502020204030204" pitchFamily="34" charset="0"/>
                <a:ea typeface="Calibri" panose="020F0502020204030204" pitchFamily="34" charset="0"/>
                <a:cs typeface="Calibri" panose="020F0502020204030204" pitchFamily="34" charset="0"/>
              </a:rPr>
              <a:t>Concluding Thoughts</a:t>
            </a:r>
          </a:p>
          <a:p>
            <a:pPr marL="457200" indent="-457200">
              <a:spcAft>
                <a:spcPts val="1200"/>
              </a:spcAft>
              <a:buClr>
                <a:schemeClr val="bg1"/>
              </a:buClr>
              <a:buFont typeface="Arial" panose="020B0604020202020204" pitchFamily="34" charset="0"/>
              <a:buChar char="•"/>
            </a:pPr>
            <a:r>
              <a:rPr lang="en-US" sz="3200" b="1" dirty="0">
                <a:solidFill>
                  <a:srgbClr val="FFFF00"/>
                </a:solidFill>
                <a:latin typeface="Calibri" panose="020F0502020204030204" pitchFamily="34" charset="0"/>
                <a:ea typeface="Calibri" panose="020F0502020204030204" pitchFamily="34" charset="0"/>
                <a:cs typeface="Calibri" panose="020F0502020204030204" pitchFamily="34" charset="0"/>
              </a:rPr>
              <a:t> </a:t>
            </a:r>
            <a:r>
              <a:rPr lang="en-US" sz="3200" b="1" dirty="0">
                <a:solidFill>
                  <a:schemeClr val="bg1"/>
                </a:solidFill>
                <a:latin typeface="Calibri" panose="020F0502020204030204" pitchFamily="34" charset="0"/>
                <a:ea typeface="Calibri" panose="020F0502020204030204" pitchFamily="34" charset="0"/>
                <a:cs typeface="Calibri" panose="020F0502020204030204" pitchFamily="34" charset="0"/>
              </a:rPr>
              <a:t>Sometimes we are motivated by praise and recognition</a:t>
            </a:r>
          </a:p>
          <a:p>
            <a:pPr marL="457200" indent="-457200">
              <a:spcAft>
                <a:spcPts val="1200"/>
              </a:spcAft>
              <a:buClr>
                <a:schemeClr val="bg1"/>
              </a:buClr>
              <a:buFont typeface="Arial" panose="020B0604020202020204" pitchFamily="34" charset="0"/>
              <a:buChar char="•"/>
            </a:pPr>
            <a:r>
              <a:rPr lang="en-US" sz="3200" b="1" dirty="0">
                <a:solidFill>
                  <a:schemeClr val="bg1"/>
                </a:solidFill>
                <a:latin typeface="Calibri" panose="020F0502020204030204" pitchFamily="34" charset="0"/>
                <a:ea typeface="Calibri" panose="020F0502020204030204" pitchFamily="34" charset="0"/>
                <a:cs typeface="Calibri" panose="020F0502020204030204" pitchFamily="34" charset="0"/>
              </a:rPr>
              <a:t>This is not Titus, he was motivated by love from God</a:t>
            </a:r>
          </a:p>
          <a:p>
            <a:pPr marL="457200" indent="-457200">
              <a:spcAft>
                <a:spcPts val="1200"/>
              </a:spcAft>
              <a:buClr>
                <a:schemeClr val="bg1"/>
              </a:buClr>
              <a:buFont typeface="Arial" panose="020B0604020202020204" pitchFamily="34" charset="0"/>
              <a:buChar char="•"/>
            </a:pPr>
            <a:r>
              <a:rPr lang="en-US" sz="3200" b="1" dirty="0">
                <a:solidFill>
                  <a:schemeClr val="bg1"/>
                </a:solidFill>
                <a:latin typeface="Calibri" panose="020F0502020204030204" pitchFamily="34" charset="0"/>
                <a:ea typeface="Calibri" panose="020F0502020204030204" pitchFamily="34" charset="0"/>
                <a:cs typeface="Calibri" panose="020F0502020204030204" pitchFamily="34" charset="0"/>
              </a:rPr>
              <a:t>“Whatever your hand finds to do . . .” (Ecc. 9:10)</a:t>
            </a:r>
            <a:endParaRPr lang="en-US" sz="32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40E35311-F285-CAA4-31A7-EC855A1D165C}"/>
              </a:ext>
            </a:extLst>
          </p:cNvPr>
          <p:cNvSpPr txBox="1"/>
          <p:nvPr/>
        </p:nvSpPr>
        <p:spPr>
          <a:xfrm>
            <a:off x="674370" y="1690151"/>
            <a:ext cx="10964351" cy="246221"/>
          </a:xfrm>
          <a:prstGeom prst="rect">
            <a:avLst/>
          </a:prstGeom>
          <a:noFill/>
        </p:spPr>
        <p:txBody>
          <a:bodyPr wrap="square" rtlCol="0">
            <a:spAutoFit/>
          </a:bodyPr>
          <a:lstStyle/>
          <a:p>
            <a:pPr marR="0" algn="just" rtl="0">
              <a:spcAft>
                <a:spcPts val="1200"/>
              </a:spcAft>
            </a:pPr>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
        <p:nvSpPr>
          <p:cNvPr id="5" name="TextBox 4">
            <a:extLst>
              <a:ext uri="{FF2B5EF4-FFF2-40B4-BE49-F238E27FC236}">
                <a16:creationId xmlns:a16="http://schemas.microsoft.com/office/drawing/2014/main" id="{10281D28-17C6-28F3-1D8E-67DD2352A3C5}"/>
              </a:ext>
            </a:extLst>
          </p:cNvPr>
          <p:cNvSpPr txBox="1"/>
          <p:nvPr/>
        </p:nvSpPr>
        <p:spPr>
          <a:xfrm>
            <a:off x="826770" y="1853981"/>
            <a:ext cx="10964351" cy="246221"/>
          </a:xfrm>
          <a:prstGeom prst="rect">
            <a:avLst/>
          </a:prstGeom>
          <a:noFill/>
        </p:spPr>
        <p:txBody>
          <a:bodyPr wrap="square" rtlCol="0">
            <a:spAutoFit/>
          </a:bodyPr>
          <a:lstStyle/>
          <a:p>
            <a:pPr marR="0" algn="just" rtl="0">
              <a:spcAft>
                <a:spcPts val="1200"/>
              </a:spcAft>
            </a:pPr>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3232501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206392"/>
            <a:ext cx="9247539" cy="1480767"/>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Finding Your Place of Service</a:t>
            </a:r>
          </a:p>
        </p:txBody>
      </p:sp>
      <p:sp>
        <p:nvSpPr>
          <p:cNvPr id="2" name="TextBox 1">
            <a:extLst>
              <a:ext uri="{FF2B5EF4-FFF2-40B4-BE49-F238E27FC236}">
                <a16:creationId xmlns:a16="http://schemas.microsoft.com/office/drawing/2014/main" id="{C00FF94F-23E8-D07A-4CEE-9A4BBE937535}"/>
              </a:ext>
            </a:extLst>
          </p:cNvPr>
          <p:cNvSpPr txBox="1"/>
          <p:nvPr/>
        </p:nvSpPr>
        <p:spPr>
          <a:xfrm>
            <a:off x="715618" y="1687159"/>
            <a:ext cx="10903226" cy="4193456"/>
          </a:xfrm>
          <a:prstGeom prst="rect">
            <a:avLst/>
          </a:prstGeom>
          <a:noFill/>
        </p:spPr>
        <p:txBody>
          <a:bodyPr wrap="square" rtlCol="0">
            <a:spAutoFit/>
          </a:bodyPr>
          <a:lstStyle/>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Believe 							 					   John 8:24</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Repent												   Luke 13:3</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Confess Your Faith								   Romans 10:9</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Baptized/Immersed							   Acts 2:38</a:t>
            </a:r>
          </a:p>
          <a:p>
            <a:pPr lvl="3" algn="just" defTabSz="457200">
              <a:spcAft>
                <a:spcPts val="900"/>
              </a:spcAft>
              <a:buClr>
                <a:schemeClr val="bg1"/>
              </a:buClr>
              <a:tabLst>
                <a:tab pos="457200" algn="l"/>
              </a:tabLst>
            </a:pPr>
            <a:endParaRPr lang="en-US" sz="1100" b="1" dirty="0">
              <a:solidFill>
                <a:schemeClr val="bg1"/>
              </a:solidFill>
              <a:latin typeface="Calibri" panose="020F0502020204030204" pitchFamily="34" charset="0"/>
            </a:endParaRPr>
          </a:p>
          <a:p>
            <a:pPr lvl="3" defTabSz="457200">
              <a:spcAft>
                <a:spcPts val="900"/>
              </a:spcAft>
              <a:buClr>
                <a:schemeClr val="bg1"/>
              </a:buClr>
              <a:tabLst>
                <a:tab pos="457200" algn="l"/>
              </a:tabLst>
            </a:pPr>
            <a:r>
              <a:rPr lang="en-US" sz="3200" b="1" i="1" dirty="0">
                <a:solidFill>
                  <a:srgbClr val="FFFF00"/>
                </a:solidFill>
                <a:latin typeface="Calibri" panose="020F0502020204030204" pitchFamily="34" charset="0"/>
              </a:rPr>
              <a:t>  When You Do These, He Adds You to His Flock, His Church</a:t>
            </a:r>
          </a:p>
          <a:p>
            <a:pPr lvl="3" defTabSz="457200">
              <a:spcAft>
                <a:spcPts val="900"/>
              </a:spcAft>
              <a:buClr>
                <a:schemeClr val="bg1"/>
              </a:buClr>
              <a:tabLst>
                <a:tab pos="457200" algn="l"/>
              </a:tabLst>
            </a:pPr>
            <a:endParaRPr lang="en-US" sz="1100" b="1" i="1" dirty="0">
              <a:solidFill>
                <a:schemeClr val="bg1"/>
              </a:solidFill>
              <a:latin typeface="Calibri" panose="020F0502020204030204" pitchFamily="34" charset="0"/>
            </a:endParaRPr>
          </a:p>
          <a:p>
            <a:pPr marL="457200" lvl="3" indent="-457200"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As a Christian, Live Faithfully Until You Die		   Rev. 2:10</a:t>
            </a:r>
            <a:endParaRPr lang="en-US" sz="2800" b="1" i="0" u="none" strike="noStrike" baseline="0" dirty="0">
              <a:solidFill>
                <a:schemeClr val="bg1"/>
              </a:solidFill>
              <a:latin typeface="Calibri" panose="020F0502020204030204" pitchFamily="34" charset="0"/>
            </a:endParaRPr>
          </a:p>
        </p:txBody>
      </p:sp>
    </p:spTree>
    <p:extLst>
      <p:ext uri="{BB962C8B-B14F-4D97-AF65-F5344CB8AC3E}">
        <p14:creationId xmlns:p14="http://schemas.microsoft.com/office/powerpoint/2010/main" val="1568205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Paul and His Many Companions</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3262432"/>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Paul traveled often with various individuals</a:t>
            </a:r>
          </a:p>
          <a:p>
            <a:pPr marL="285750" indent="-285750" algn="just">
              <a:buClr>
                <a:schemeClr val="bg1"/>
              </a:buClr>
              <a:buFont typeface="Arial" panose="020B0604020202020204" pitchFamily="34" charset="0"/>
              <a:buChar char="•"/>
            </a:pPr>
            <a:endPar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285750" indent="-285750" algn="just">
              <a:buClr>
                <a:schemeClr val="bg1"/>
              </a:buClr>
              <a:buFont typeface="Arial" panose="020B0604020202020204" pitchFamily="34" charset="0"/>
              <a:buChar char="•"/>
            </a:pPr>
            <a:endPar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285750" indent="-285750" algn="just">
              <a:buClr>
                <a:schemeClr val="bg1"/>
              </a:buClr>
              <a:buFont typeface="Arial" panose="020B0604020202020204" pitchFamily="34" charset="0"/>
              <a:buChar char="•"/>
            </a:pPr>
            <a:endPar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285750" indent="-285750" algn="just">
              <a:buClr>
                <a:schemeClr val="bg1"/>
              </a:buClr>
              <a:buFont typeface="Arial" panose="020B0604020202020204" pitchFamily="34" charset="0"/>
              <a:buChar char="•"/>
            </a:pPr>
            <a:endPar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285750" indent="-285750" algn="just">
              <a:buClr>
                <a:schemeClr val="bg1"/>
              </a:buClr>
              <a:buFont typeface="Arial" panose="020B0604020202020204" pitchFamily="34" charset="0"/>
              <a:buChar char="•"/>
            </a:pPr>
            <a:endPar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285750" indent="-285750" algn="jus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p>
        </p:txBody>
      </p:sp>
      <p:sp>
        <p:nvSpPr>
          <p:cNvPr id="4" name="TextBox 3">
            <a:extLst>
              <a:ext uri="{FF2B5EF4-FFF2-40B4-BE49-F238E27FC236}">
                <a16:creationId xmlns:a16="http://schemas.microsoft.com/office/drawing/2014/main" id="{40E35311-F285-CAA4-31A7-EC855A1D165C}"/>
              </a:ext>
            </a:extLst>
          </p:cNvPr>
          <p:cNvSpPr txBox="1"/>
          <p:nvPr/>
        </p:nvSpPr>
        <p:spPr>
          <a:xfrm>
            <a:off x="674370" y="1690151"/>
            <a:ext cx="10964351"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4231668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Paul and His Many Companions</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1107996"/>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Paul traveled often with various individuals</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First missionary journey—Barnabas and John Mark</a:t>
            </a:r>
          </a:p>
        </p:txBody>
      </p:sp>
      <p:sp>
        <p:nvSpPr>
          <p:cNvPr id="4" name="TextBox 3">
            <a:extLst>
              <a:ext uri="{FF2B5EF4-FFF2-40B4-BE49-F238E27FC236}">
                <a16:creationId xmlns:a16="http://schemas.microsoft.com/office/drawing/2014/main" id="{40E35311-F285-CAA4-31A7-EC855A1D165C}"/>
              </a:ext>
            </a:extLst>
          </p:cNvPr>
          <p:cNvSpPr txBox="1"/>
          <p:nvPr/>
        </p:nvSpPr>
        <p:spPr>
          <a:xfrm>
            <a:off x="674370" y="1690151"/>
            <a:ext cx="10964351"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
        <p:nvSpPr>
          <p:cNvPr id="5" name="TextBox 4">
            <a:extLst>
              <a:ext uri="{FF2B5EF4-FFF2-40B4-BE49-F238E27FC236}">
                <a16:creationId xmlns:a16="http://schemas.microsoft.com/office/drawing/2014/main" id="{10281D28-17C6-28F3-1D8E-67DD2352A3C5}"/>
              </a:ext>
            </a:extLst>
          </p:cNvPr>
          <p:cNvSpPr txBox="1"/>
          <p:nvPr/>
        </p:nvSpPr>
        <p:spPr>
          <a:xfrm>
            <a:off x="826770" y="1842551"/>
            <a:ext cx="10964351"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3899675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Paul and His Many Companions</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3570208"/>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Paul traveled often with various individuals</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First missionary journey—Barnabas and John Mark</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Second journey—Silas and Timothy and then Luke</a:t>
            </a:r>
          </a:p>
          <a:p>
            <a:pPr marL="285750" indent="-285750" algn="just">
              <a:buClr>
                <a:schemeClr val="bg1"/>
              </a:buClr>
              <a:buFont typeface="Arial" panose="020B0604020202020204" pitchFamily="34" charset="0"/>
              <a:buChar char="•"/>
            </a:pPr>
            <a:endPar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285750" indent="-285750" algn="just">
              <a:buClr>
                <a:schemeClr val="bg1"/>
              </a:buClr>
              <a:buFont typeface="Arial" panose="020B0604020202020204" pitchFamily="34" charset="0"/>
              <a:buChar char="•"/>
            </a:pPr>
            <a:endPar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285750" indent="-285750" algn="just">
              <a:buClr>
                <a:schemeClr val="bg1"/>
              </a:buClr>
              <a:buFont typeface="Arial" panose="020B0604020202020204" pitchFamily="34" charset="0"/>
              <a:buChar char="•"/>
            </a:pPr>
            <a:endPar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285750" indent="-285750" algn="jus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p>
        </p:txBody>
      </p:sp>
      <p:sp>
        <p:nvSpPr>
          <p:cNvPr id="4" name="TextBox 3">
            <a:extLst>
              <a:ext uri="{FF2B5EF4-FFF2-40B4-BE49-F238E27FC236}">
                <a16:creationId xmlns:a16="http://schemas.microsoft.com/office/drawing/2014/main" id="{40E35311-F285-CAA4-31A7-EC855A1D165C}"/>
              </a:ext>
            </a:extLst>
          </p:cNvPr>
          <p:cNvSpPr txBox="1"/>
          <p:nvPr/>
        </p:nvSpPr>
        <p:spPr>
          <a:xfrm>
            <a:off x="674370" y="1690151"/>
            <a:ext cx="10964351"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
        <p:nvSpPr>
          <p:cNvPr id="5" name="TextBox 4">
            <a:extLst>
              <a:ext uri="{FF2B5EF4-FFF2-40B4-BE49-F238E27FC236}">
                <a16:creationId xmlns:a16="http://schemas.microsoft.com/office/drawing/2014/main" id="{10281D28-17C6-28F3-1D8E-67DD2352A3C5}"/>
              </a:ext>
            </a:extLst>
          </p:cNvPr>
          <p:cNvSpPr txBox="1"/>
          <p:nvPr/>
        </p:nvSpPr>
        <p:spPr>
          <a:xfrm>
            <a:off x="826770" y="1842551"/>
            <a:ext cx="10964351"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160670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Paul and His Many Companions</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4585871"/>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Paul traveled often with various individuals</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First missionary journey—Barnabas and John Mark</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Second journey—Silas and Timothy and then Luke</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Third journey—he began alone, but at the end many others—Acts 20:4</a:t>
            </a:r>
          </a:p>
          <a:p>
            <a:pPr marL="285750" indent="-285750" algn="just">
              <a:buClr>
                <a:schemeClr val="bg1"/>
              </a:buClr>
              <a:buFont typeface="Arial" panose="020B0604020202020204" pitchFamily="34" charset="0"/>
              <a:buChar char="•"/>
            </a:pPr>
            <a:endPar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285750" indent="-285750" algn="just">
              <a:buClr>
                <a:schemeClr val="bg1"/>
              </a:buClr>
              <a:buFont typeface="Arial" panose="020B0604020202020204" pitchFamily="34" charset="0"/>
              <a:buChar char="•"/>
            </a:pPr>
            <a:endPar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285750" indent="-285750" algn="just">
              <a:buClr>
                <a:schemeClr val="bg1"/>
              </a:buClr>
              <a:buFont typeface="Arial" panose="020B0604020202020204" pitchFamily="34" charset="0"/>
              <a:buChar char="•"/>
            </a:pPr>
            <a:endPar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285750" indent="-285750" algn="just">
              <a:buClr>
                <a:schemeClr val="bg1"/>
              </a:buClr>
              <a:buFont typeface="Arial" panose="020B0604020202020204" pitchFamily="34" charset="0"/>
              <a:buChar char="•"/>
            </a:pPr>
            <a:endPar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285750" indent="-285750" algn="jus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p>
        </p:txBody>
      </p:sp>
      <p:sp>
        <p:nvSpPr>
          <p:cNvPr id="4" name="TextBox 3">
            <a:extLst>
              <a:ext uri="{FF2B5EF4-FFF2-40B4-BE49-F238E27FC236}">
                <a16:creationId xmlns:a16="http://schemas.microsoft.com/office/drawing/2014/main" id="{40E35311-F285-CAA4-31A7-EC855A1D165C}"/>
              </a:ext>
            </a:extLst>
          </p:cNvPr>
          <p:cNvSpPr txBox="1"/>
          <p:nvPr/>
        </p:nvSpPr>
        <p:spPr>
          <a:xfrm>
            <a:off x="674370" y="1690151"/>
            <a:ext cx="10964351"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
        <p:nvSpPr>
          <p:cNvPr id="5" name="TextBox 4">
            <a:extLst>
              <a:ext uri="{FF2B5EF4-FFF2-40B4-BE49-F238E27FC236}">
                <a16:creationId xmlns:a16="http://schemas.microsoft.com/office/drawing/2014/main" id="{10281D28-17C6-28F3-1D8E-67DD2352A3C5}"/>
              </a:ext>
            </a:extLst>
          </p:cNvPr>
          <p:cNvSpPr txBox="1"/>
          <p:nvPr/>
        </p:nvSpPr>
        <p:spPr>
          <a:xfrm>
            <a:off x="826770" y="1842551"/>
            <a:ext cx="10964351"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33318839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Paul and His Many Companions</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2862322"/>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Paul traveled often with various individuals</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First missionary journey—Barnabas and John Mark</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Second journey—Silas and Timothy and then Luke</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Third journey—he began alone, but at the end many others—Acts 20:4</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There is one other important “unheralded” companion</a:t>
            </a:r>
          </a:p>
        </p:txBody>
      </p:sp>
      <p:sp>
        <p:nvSpPr>
          <p:cNvPr id="4" name="TextBox 3">
            <a:extLst>
              <a:ext uri="{FF2B5EF4-FFF2-40B4-BE49-F238E27FC236}">
                <a16:creationId xmlns:a16="http://schemas.microsoft.com/office/drawing/2014/main" id="{40E35311-F285-CAA4-31A7-EC855A1D165C}"/>
              </a:ext>
            </a:extLst>
          </p:cNvPr>
          <p:cNvSpPr txBox="1"/>
          <p:nvPr/>
        </p:nvSpPr>
        <p:spPr>
          <a:xfrm>
            <a:off x="674370" y="1690151"/>
            <a:ext cx="10964351"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
        <p:nvSpPr>
          <p:cNvPr id="5" name="TextBox 4">
            <a:extLst>
              <a:ext uri="{FF2B5EF4-FFF2-40B4-BE49-F238E27FC236}">
                <a16:creationId xmlns:a16="http://schemas.microsoft.com/office/drawing/2014/main" id="{10281D28-17C6-28F3-1D8E-67DD2352A3C5}"/>
              </a:ext>
            </a:extLst>
          </p:cNvPr>
          <p:cNvSpPr txBox="1"/>
          <p:nvPr/>
        </p:nvSpPr>
        <p:spPr>
          <a:xfrm>
            <a:off x="826770" y="1842551"/>
            <a:ext cx="10964351"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789613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Paul and His Many Companions</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5755422"/>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Paul traveled often with various individuals</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First missionary journey—Barnabas and John Mark</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Second journey—Silas and Timothy and then Luke</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Third journey—he began alone, but at the end many others—Acts 20:4</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There is one other important “unheralded” companion</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He is not mentioned in Acts, by name; but in 2 Corinthians eight times</a:t>
            </a:r>
          </a:p>
          <a:p>
            <a:pPr marL="285750" indent="-285750" algn="just">
              <a:buClr>
                <a:schemeClr val="bg1"/>
              </a:buClr>
              <a:buFont typeface="Arial" panose="020B0604020202020204" pitchFamily="34" charset="0"/>
              <a:buChar char="•"/>
            </a:pPr>
            <a:endPar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285750" indent="-285750" algn="just">
              <a:buClr>
                <a:schemeClr val="bg1"/>
              </a:buClr>
              <a:buFont typeface="Arial" panose="020B0604020202020204" pitchFamily="34" charset="0"/>
              <a:buChar char="•"/>
            </a:pPr>
            <a:endPar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285750" indent="-285750" algn="just">
              <a:buClr>
                <a:schemeClr val="bg1"/>
              </a:buClr>
              <a:buFont typeface="Arial" panose="020B0604020202020204" pitchFamily="34" charset="0"/>
              <a:buChar char="•"/>
            </a:pPr>
            <a:endPar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285750" indent="-285750" algn="just">
              <a:buClr>
                <a:schemeClr val="bg1"/>
              </a:buClr>
              <a:buFont typeface="Arial" panose="020B0604020202020204" pitchFamily="34" charset="0"/>
              <a:buChar char="•"/>
            </a:pPr>
            <a:endPar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285750" indent="-285750" algn="jus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p>
        </p:txBody>
      </p:sp>
      <p:sp>
        <p:nvSpPr>
          <p:cNvPr id="4" name="TextBox 3">
            <a:extLst>
              <a:ext uri="{FF2B5EF4-FFF2-40B4-BE49-F238E27FC236}">
                <a16:creationId xmlns:a16="http://schemas.microsoft.com/office/drawing/2014/main" id="{40E35311-F285-CAA4-31A7-EC855A1D165C}"/>
              </a:ext>
            </a:extLst>
          </p:cNvPr>
          <p:cNvSpPr txBox="1"/>
          <p:nvPr/>
        </p:nvSpPr>
        <p:spPr>
          <a:xfrm>
            <a:off x="674370" y="1690151"/>
            <a:ext cx="10964351"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
        <p:nvSpPr>
          <p:cNvPr id="5" name="TextBox 4">
            <a:extLst>
              <a:ext uri="{FF2B5EF4-FFF2-40B4-BE49-F238E27FC236}">
                <a16:creationId xmlns:a16="http://schemas.microsoft.com/office/drawing/2014/main" id="{10281D28-17C6-28F3-1D8E-67DD2352A3C5}"/>
              </a:ext>
            </a:extLst>
          </p:cNvPr>
          <p:cNvSpPr txBox="1"/>
          <p:nvPr/>
        </p:nvSpPr>
        <p:spPr>
          <a:xfrm>
            <a:off x="826770" y="1842551"/>
            <a:ext cx="10964351"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927718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Paul and His Many Companions</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7201972"/>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Paul traveled often with various individuals</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First missionary journey—Barnabas and John Mark</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Second journey—Silas and Timothy and then Luke</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Third journey—he began alone, but at the end many others—Acts 20:4</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There is one other important “unheralded” companion</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He is not mentioned in Acts, by name; but in 2 Corinthians eight times</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He is the focus of tonight’s lesson—Titus</a:t>
            </a:r>
          </a:p>
          <a:p>
            <a:pPr marL="285750" indent="-285750" algn="just">
              <a:buClr>
                <a:schemeClr val="bg1"/>
              </a:buClr>
              <a:buFont typeface="Arial" panose="020B0604020202020204" pitchFamily="34" charset="0"/>
              <a:buChar char="•"/>
            </a:pPr>
            <a:endPar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285750" indent="-285750" algn="just">
              <a:buClr>
                <a:schemeClr val="bg1"/>
              </a:buClr>
              <a:buFont typeface="Arial" panose="020B0604020202020204" pitchFamily="34" charset="0"/>
              <a:buChar char="•"/>
            </a:pPr>
            <a:endPar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285750" indent="-285750" algn="just">
              <a:buClr>
                <a:schemeClr val="bg1"/>
              </a:buClr>
              <a:buFont typeface="Arial" panose="020B0604020202020204" pitchFamily="34" charset="0"/>
              <a:buChar char="•"/>
            </a:pPr>
            <a:endPar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285750" indent="-285750" algn="just">
              <a:buClr>
                <a:schemeClr val="bg1"/>
              </a:buClr>
              <a:buFont typeface="Arial" panose="020B0604020202020204" pitchFamily="34" charset="0"/>
              <a:buChar char="•"/>
            </a:pPr>
            <a:endPar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285750" indent="-285750" algn="just">
              <a:buClr>
                <a:schemeClr val="bg1"/>
              </a:buClr>
              <a:buFont typeface="Arial" panose="020B0604020202020204" pitchFamily="34" charset="0"/>
              <a:buChar char="•"/>
            </a:pPr>
            <a:endPar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285750" indent="-285750" algn="just">
              <a:buClr>
                <a:schemeClr val="bg1"/>
              </a:buClr>
              <a:buFont typeface="Arial" panose="020B0604020202020204" pitchFamily="34" charset="0"/>
              <a:buChar char="•"/>
            </a:pPr>
            <a:endPar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285750" indent="-285750" algn="jus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p>
        </p:txBody>
      </p:sp>
      <p:sp>
        <p:nvSpPr>
          <p:cNvPr id="5" name="TextBox 4">
            <a:extLst>
              <a:ext uri="{FF2B5EF4-FFF2-40B4-BE49-F238E27FC236}">
                <a16:creationId xmlns:a16="http://schemas.microsoft.com/office/drawing/2014/main" id="{10281D28-17C6-28F3-1D8E-67DD2352A3C5}"/>
              </a:ext>
            </a:extLst>
          </p:cNvPr>
          <p:cNvSpPr txBox="1"/>
          <p:nvPr/>
        </p:nvSpPr>
        <p:spPr>
          <a:xfrm>
            <a:off x="826770" y="1842551"/>
            <a:ext cx="10964351"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658745792"/>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12344</TotalTime>
  <Words>1560</Words>
  <Application>Microsoft Office PowerPoint</Application>
  <PresentationFormat>Widescreen</PresentationFormat>
  <Paragraphs>202</Paragraphs>
  <Slides>26</Slides>
  <Notes>26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Cambria</vt:lpstr>
      <vt:lpstr>Office Theme</vt:lpstr>
      <vt:lpstr>Paul and His “Unheralded”  Worker—Titus</vt:lpstr>
      <vt:lpstr>The Text—2 Cor. 7:5-10</vt:lpstr>
      <vt:lpstr>Paul and His Many Companions</vt:lpstr>
      <vt:lpstr>Paul and His Many Companions</vt:lpstr>
      <vt:lpstr>Paul and His Many Companions</vt:lpstr>
      <vt:lpstr>Paul and His Many Companions</vt:lpstr>
      <vt:lpstr>Paul and His Many Companions</vt:lpstr>
      <vt:lpstr>Paul and His Many Companions</vt:lpstr>
      <vt:lpstr>Paul and His Many Companions</vt:lpstr>
      <vt:lpstr>Titus at Three Times in Paul’s Life</vt:lpstr>
      <vt:lpstr>Titus at Three Times in Paul’s Life</vt:lpstr>
      <vt:lpstr>Titus at Three Times in Paul’s Life</vt:lpstr>
      <vt:lpstr>Titus at Three Times in Paul’s Life</vt:lpstr>
      <vt:lpstr>Titus at Three Times in Paul’s Life</vt:lpstr>
      <vt:lpstr>Titus at Three Times in Paul’s Life</vt:lpstr>
      <vt:lpstr>Titus at Three Times in Paul’s Life</vt:lpstr>
      <vt:lpstr>Titus at Three Times in Paul’s Life</vt:lpstr>
      <vt:lpstr>Titus at Three Times in Paul’s Life</vt:lpstr>
      <vt:lpstr>Titus at Three Times in Paul’s Life</vt:lpstr>
      <vt:lpstr>Titus at Three Times in Paul’s Life</vt:lpstr>
      <vt:lpstr>Titus at Three Times in Paul’s Life</vt:lpstr>
      <vt:lpstr>Titus at Three Times in Paul’s Life</vt:lpstr>
      <vt:lpstr>Titus at Three Times in Paul’s Life</vt:lpstr>
      <vt:lpstr>Titus at Three Times in Paul’s Life</vt:lpstr>
      <vt:lpstr>Titus at Three Times in Paul’s Life</vt:lpstr>
      <vt:lpstr> Finding Your Place of Service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David Sproule</cp:lastModifiedBy>
  <cp:revision>180</cp:revision>
  <cp:lastPrinted>2023-10-01T21:09:29Z</cp:lastPrinted>
  <dcterms:modified xsi:type="dcterms:W3CDTF">2023-11-26T22:10:08Z</dcterms:modified>
</cp:coreProperties>
</file>