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142A-51DA-CADB-C555-DAC2BF17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270F4-C8AA-BE9E-5A71-847FAA37B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A2C1-84D2-AA9E-3164-E01BC52D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5FAB5-3F31-F130-30B6-E25D550C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5069-8931-6F5F-8EA7-CBAE6F0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ook with rings on it&#10;&#10;Description automatically generated">
            <a:extLst>
              <a:ext uri="{FF2B5EF4-FFF2-40B4-BE49-F238E27FC236}">
                <a16:creationId xmlns:a16="http://schemas.microsoft.com/office/drawing/2014/main" id="{8DAFF1B8-7517-D802-F5E0-31BBB4593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58F2-D76B-2993-C5AE-C226F09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FA6B-6BD1-47DA-B996-2CD571806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43889-C958-374C-FEED-E41CC03A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C98CB-2CAD-A28A-186E-B103C71A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3E604-5335-EF83-F201-AEA6C464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6734-C5C2-DA90-A78B-8EF796B6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A720-7463-05C1-41C7-13F39CDA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9085-F45F-9219-56FE-50C587D9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C0704-DD08-688B-58FF-A67CF6F85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89802-C346-DE43-64CE-F3F3B2BB5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E9C4-2DB7-8B1E-1265-A3649BBC7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DBC17-E6D7-5467-43B2-F9A467E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1583-3AF2-0AB7-A101-924A397C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98D6B-59FD-B1BB-7FC6-03E16BD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2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FBB7-B68B-B664-0CAC-C2AA1B9C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C8A6-36E9-2872-05B2-D73A2A1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691AD-061C-9A82-9D46-64132AEF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ED6F-DD15-F326-6A75-CA724BC4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B733C-310D-C9C0-7C53-B4761E59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B7C5-D7EB-B859-6A52-334D8FD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B5BF5-E9F5-267C-31DD-46D1DB5C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5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539D-D882-576D-F0F6-6928401B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DAF1-9344-5C57-F3C1-AAEF9C57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30B0-465B-F520-EE9C-46699DFE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0B55D-6CF6-478E-7936-F7BF967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6494F-4062-C2A3-9CAC-95FBDBDA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840B-FB07-2456-7D3E-0A98A09D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2CE-879D-C317-99C5-DABB499A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30B57-B95C-D303-1F9A-E6A28BB5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18407-9EE4-8633-C6B1-61BC50F2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DD233-C831-975A-BE76-0A400651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04B89-C606-6EDC-F3F2-89CD8201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3D2B8-1EED-9B8D-0942-B4052BF7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BEE0-E1B1-F379-DA8E-11AB877E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9CE8A-00AB-CCFA-2970-348C8AF5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A647-1C7A-D7FF-3F6D-5CA720B4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32B6-F6FD-55BA-C295-20643F2C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7876-EDF1-FA54-815F-DE4CC021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66CBE-695A-EE02-50F8-0FE66F435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CC1EF-31E9-3C24-AFF2-1A349226E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79C5-F57B-3258-F65E-CE0E510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BC69C-6B87-5DC0-6F01-EFE556BE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9CE0-184C-D0BC-31F8-88BD1E15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arriage&#10;&#10;Description automatically generated">
            <a:extLst>
              <a:ext uri="{FF2B5EF4-FFF2-40B4-BE49-F238E27FC236}">
                <a16:creationId xmlns:a16="http://schemas.microsoft.com/office/drawing/2014/main" id="{84280A3D-DE18-6B7E-647D-7101B0275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743199"/>
            <a:ext cx="11868704" cy="4114801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8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rriage&#10;&#10;Description automatically generated">
            <a:extLst>
              <a:ext uri="{FF2B5EF4-FFF2-40B4-BE49-F238E27FC236}">
                <a16:creationId xmlns:a16="http://schemas.microsoft.com/office/drawing/2014/main" id="{C399F24D-744C-2651-B044-715ED5068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30136"/>
            <a:ext cx="11868704" cy="4327865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78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3ABB70E-A883-F525-643D-6C3E32F12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30136"/>
            <a:ext cx="11868704" cy="4327865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47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C9C2FA96-7C71-6415-9106-B6F07382E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30136"/>
            <a:ext cx="11868704" cy="4327865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78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arriage&#10;&#10;Description automatically generated">
            <a:extLst>
              <a:ext uri="{FF2B5EF4-FFF2-40B4-BE49-F238E27FC236}">
                <a16:creationId xmlns:a16="http://schemas.microsoft.com/office/drawing/2014/main" id="{AE2B8637-586B-CE4B-9619-4D7EC8089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30136"/>
            <a:ext cx="11868704" cy="4327865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84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rriage law&#10;&#10;Description automatically generated">
            <a:extLst>
              <a:ext uri="{FF2B5EF4-FFF2-40B4-BE49-F238E27FC236}">
                <a16:creationId xmlns:a16="http://schemas.microsoft.com/office/drawing/2014/main" id="{3F4B32D4-1D85-579A-A7AF-DBE142B7D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30136"/>
            <a:ext cx="11868704" cy="4327865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38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a red border&#10;&#10;Description automatically generated with medium confidence">
            <a:extLst>
              <a:ext uri="{FF2B5EF4-FFF2-40B4-BE49-F238E27FC236}">
                <a16:creationId xmlns:a16="http://schemas.microsoft.com/office/drawing/2014/main" id="{43826658-008A-75AC-3EF6-A7684CDAA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250303"/>
            <a:ext cx="11868704" cy="5607698"/>
          </a:xfrm>
        </p:spPr>
        <p:txBody>
          <a:bodyPr>
            <a:normAutofit/>
          </a:bodyPr>
          <a:lstStyle>
            <a:lvl1pPr marL="401638" indent="-401638">
              <a:defRPr sz="3200" b="1"/>
            </a:lvl1pPr>
            <a:lvl2pPr marL="969963" indent="-34925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9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5F0F-A5BE-B77F-74F6-0F08531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42DFF-427C-FEC5-4CF6-B483A62B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91DEA-94BA-4990-434B-A68C8159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0B97-A16A-5E56-7ED4-66E799BD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CB65-414D-F309-A729-58CE341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BBD9C-814F-5E97-D69B-30D2091B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4386-6E56-3CAD-0F5E-047B59F2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8F0A-5F02-4291-7FEF-EE81AA556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AABE-CB52-4A0D-9BBA-31C92EAF065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BE2E-2B99-C2F4-0351-C3AFEBE76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6CA6-295F-5D55-BFF3-D9A831A31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Some insist that non-Christians are not amenable to Christ’s law but to civil law only</a:t>
            </a:r>
          </a:p>
          <a:p>
            <a:r>
              <a:rPr lang="en-US" sz="2500" dirty="0"/>
              <a:t>Some teach that Paul authorized any married non-Christian, regardless of their present marital state, to “remain in the same calling in which he was called” (1 Cor. 7:20)</a:t>
            </a:r>
          </a:p>
          <a:p>
            <a:r>
              <a:rPr lang="en-US" sz="2500" dirty="0"/>
              <a:t>Some argue that baptism washes away adulterous relationships</a:t>
            </a:r>
          </a:p>
          <a:p>
            <a:r>
              <a:rPr lang="en-US" sz="2500" dirty="0"/>
              <a:t>Some allege adultery is among those sins that cannot be undone, and therefore, couples living in adultery should not judge any change to their relationship as an essential act</a:t>
            </a:r>
          </a:p>
          <a:p>
            <a:r>
              <a:rPr lang="en-US" sz="2500" dirty="0"/>
              <a:t>Some cannot accept that any marriage must be dissolved when children are present</a:t>
            </a:r>
          </a:p>
        </p:txBody>
      </p:sp>
    </p:spTree>
    <p:extLst>
      <p:ext uri="{BB962C8B-B14F-4D97-AF65-F5344CB8AC3E}">
        <p14:creationId xmlns:p14="http://schemas.microsoft.com/office/powerpoint/2010/main" val="6800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2FD96-9BD9-3F9D-BFF4-48FB93274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prevalence of divorce and remarriage has been difficult on the church</a:t>
            </a:r>
          </a:p>
          <a:p>
            <a:r>
              <a:rPr lang="en-US" dirty="0"/>
              <a:t>Some have taught that God’s marriage law does not apply to non-Christians</a:t>
            </a:r>
          </a:p>
          <a:p>
            <a:r>
              <a:rPr lang="en-US" dirty="0"/>
              <a:t>The truth is that all mankind is answerable to God’s law on marriage</a:t>
            </a:r>
          </a:p>
          <a:p>
            <a:pPr lvl="1"/>
            <a:r>
              <a:rPr lang="en-US" dirty="0"/>
              <a:t>In Matthew 19, Jesus restored marriage to God’s original plan (from the beginning)</a:t>
            </a:r>
          </a:p>
          <a:p>
            <a:pPr lvl="1"/>
            <a:r>
              <a:rPr lang="en-US" dirty="0"/>
              <a:t>Jesus directed His marital instructions to “whoever” (Matt. 19:9) and “everyone” (5:32)</a:t>
            </a:r>
          </a:p>
          <a:p>
            <a:r>
              <a:rPr lang="en-US" dirty="0"/>
              <a:t>All mankind can violate God’s law on marriage, therefore, all are answerable</a:t>
            </a:r>
          </a:p>
          <a:p>
            <a:pPr lvl="1"/>
            <a:r>
              <a:rPr lang="en-US" dirty="0"/>
              <a:t>In all 3 dispensations, violating the marriage vow was called “adultery” (Job 24:15; Ex. 20:14; Mt. 19:9)</a:t>
            </a:r>
          </a:p>
          <a:p>
            <a:pPr lvl="1"/>
            <a:r>
              <a:rPr lang="en-US" dirty="0"/>
              <a:t>If one is not amenable to a law, then it is not possible for him to violate that law</a:t>
            </a:r>
          </a:p>
          <a:p>
            <a:pPr lvl="1"/>
            <a:r>
              <a:rPr lang="en-US" dirty="0"/>
              <a:t>However, Scripture clearly reveals non-Christians who were guilty of adultery (1 Cor. 6:9-11)</a:t>
            </a:r>
          </a:p>
          <a:p>
            <a:r>
              <a:rPr lang="en-US" dirty="0"/>
              <a:t>If God’s marriage laws do not apply to non-Christians, the result is nonsensical</a:t>
            </a:r>
          </a:p>
          <a:p>
            <a:r>
              <a:rPr lang="en-US" dirty="0"/>
              <a:t>The reality is that non-Christians are (and must be) amenable to the law of Christ, otherwise they would never sin and would never need the gospel</a:t>
            </a:r>
          </a:p>
        </p:txBody>
      </p:sp>
    </p:spTree>
    <p:extLst>
      <p:ext uri="{BB962C8B-B14F-4D97-AF65-F5344CB8AC3E}">
        <p14:creationId xmlns:p14="http://schemas.microsoft.com/office/powerpoint/2010/main" val="28584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2FD96-9BD9-3F9D-BFF4-48FB93274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Advocates of this position “base” their belief on words from 1 Corinthians 7:17-24</a:t>
            </a:r>
          </a:p>
          <a:p>
            <a:r>
              <a:rPr lang="en-US" dirty="0"/>
              <a:t>As with all Scripture, the verses of 1 Corinthians 7 must be kept in their context</a:t>
            </a:r>
          </a:p>
          <a:p>
            <a:pPr lvl="1"/>
            <a:r>
              <a:rPr lang="en-US" dirty="0"/>
              <a:t>The overall context of Scripture: How could remaining in a sinful state be permissible to God?</a:t>
            </a:r>
          </a:p>
          <a:p>
            <a:pPr lvl="1"/>
            <a:r>
              <a:rPr lang="en-US" dirty="0"/>
              <a:t>The remote context of chapter 7: “the present distress” (7:26)</a:t>
            </a:r>
          </a:p>
          <a:p>
            <a:pPr lvl="1"/>
            <a:r>
              <a:rPr lang="en-US" dirty="0"/>
              <a:t>The immediate context: </a:t>
            </a:r>
          </a:p>
          <a:p>
            <a:pPr marL="914400" lvl="2"/>
            <a:r>
              <a:rPr lang="en-US" sz="2200" dirty="0"/>
              <a:t>General principle: Remain in one’s life situation when converted (when not sinful) (7:17) </a:t>
            </a:r>
          </a:p>
          <a:p>
            <a:pPr marL="914400" lvl="2"/>
            <a:r>
              <a:rPr lang="en-US" sz="2200" dirty="0"/>
              <a:t>If circumcised or not, remain the way you were called (7:18-20)</a:t>
            </a:r>
          </a:p>
          <a:p>
            <a:pPr marL="914400" lvl="2"/>
            <a:r>
              <a:rPr lang="en-US" sz="2200" dirty="0"/>
              <a:t>If a slave or free, remain the way you were called (7:21-24)</a:t>
            </a:r>
          </a:p>
          <a:p>
            <a:pPr marL="914400" lvl="2"/>
            <a:r>
              <a:rPr lang="en-US" sz="2200" dirty="0"/>
              <a:t>If unmarried or married to a Christian or non-Christian, remain the way you were called (7:25-40)</a:t>
            </a:r>
          </a:p>
          <a:p>
            <a:pPr lvl="1"/>
            <a:r>
              <a:rPr lang="en-US" dirty="0"/>
              <a:t>What matters is “keeping the commandments of God” (7:19)</a:t>
            </a:r>
          </a:p>
        </p:txBody>
      </p:sp>
    </p:spTree>
    <p:extLst>
      <p:ext uri="{BB962C8B-B14F-4D97-AF65-F5344CB8AC3E}">
        <p14:creationId xmlns:p14="http://schemas.microsoft.com/office/powerpoint/2010/main" val="40505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2FD96-9BD9-3F9D-BFF4-48FB9327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30136"/>
            <a:ext cx="11970058" cy="43278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Bible teaches that baptism washes away sins (Acts 22:16; 2:38)</a:t>
            </a:r>
          </a:p>
          <a:p>
            <a:r>
              <a:rPr lang="en-US" dirty="0"/>
              <a:t>The Bible teaches that baptism will wash away the sin of adultery (1 Cor. 6:9-11)</a:t>
            </a:r>
          </a:p>
          <a:p>
            <a:r>
              <a:rPr lang="en-US" dirty="0"/>
              <a:t>However, NO PLACE in Scripture teaches the adulterous relationship itself has been made pure, holy and acceptable in the eyes of God (and could be maintained)</a:t>
            </a:r>
          </a:p>
          <a:p>
            <a:r>
              <a:rPr lang="en-US" dirty="0"/>
              <a:t>The definition and use of “adultery” in the present tense emphasizes ongoing sinfulness (Matt. 19:9; imperfect tense in 1 Cor. 6:11; Col. 3:5, 7)</a:t>
            </a:r>
          </a:p>
          <a:p>
            <a:r>
              <a:rPr lang="en-US" dirty="0"/>
              <a:t>Sex that is unlawful before baptism is still unlawful sex after baptism</a:t>
            </a:r>
          </a:p>
          <a:p>
            <a:r>
              <a:rPr lang="en-US" dirty="0"/>
              <a:t>Can baptism make an adulterous marriage only “half adulterous”?</a:t>
            </a:r>
          </a:p>
          <a:p>
            <a:r>
              <a:rPr lang="en-US" dirty="0"/>
              <a:t>Too bad John the Baptist didn’t know “baptism sanctifies adulterous relationships”</a:t>
            </a:r>
          </a:p>
          <a:p>
            <a:r>
              <a:rPr lang="en-US" dirty="0"/>
              <a:t>The blood that saves in baptism continues to save faithful Christians of sin (1 Jn. 1:7)</a:t>
            </a:r>
          </a:p>
          <a:p>
            <a:pPr lvl="1"/>
            <a:r>
              <a:rPr lang="en-US" dirty="0"/>
              <a:t>Thus, a Christian could divorce and remarry at will, and simply ask for forgiveness by same blood</a:t>
            </a:r>
          </a:p>
        </p:txBody>
      </p:sp>
    </p:spTree>
    <p:extLst>
      <p:ext uri="{BB962C8B-B14F-4D97-AF65-F5344CB8AC3E}">
        <p14:creationId xmlns:p14="http://schemas.microsoft.com/office/powerpoint/2010/main" val="824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2FD96-9BD9-3F9D-BFF4-48FB9327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30136"/>
            <a:ext cx="11970058" cy="43278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Repentance of sin is absolutely required in order to be forgiven of sin (Acts 2:38; 17:30-31)</a:t>
            </a:r>
          </a:p>
          <a:p>
            <a:r>
              <a:rPr lang="en-US" dirty="0"/>
              <a:t>Baptism is ineffective and invalid unless preceded by true repentance (Acts 2:38; Mark 1:4)</a:t>
            </a:r>
          </a:p>
          <a:p>
            <a:r>
              <a:rPr lang="en-US" dirty="0"/>
              <a:t>“Repentance” must be defined accurately and not popularly or socially</a:t>
            </a:r>
          </a:p>
          <a:p>
            <a:pPr lvl="1"/>
            <a:r>
              <a:rPr lang="en-US" dirty="0"/>
              <a:t>Repentance is often paralleled (in the mind of men) with regret or sorrow – “I’m sorry”</a:t>
            </a:r>
          </a:p>
          <a:p>
            <a:pPr lvl="1"/>
            <a:r>
              <a:rPr lang="en-US" dirty="0"/>
              <a:t>Biblical “repentance” is:  A change of mind…that involves a change of conduct…ultimately fulfilled in the ceasing of the past sin</a:t>
            </a:r>
          </a:p>
          <a:p>
            <a:r>
              <a:rPr lang="en-US" dirty="0"/>
              <a:t>“Repentance” must be defined Biblically and not popularly or socially (Acts 2:37-38; 2 Cor. 7:10; Psa. 51:1-19; Matt. 21:28-29; 12:41; Jonah 3:10; Acts 19:19; Luke 3:8; Matt. 3:8)</a:t>
            </a:r>
          </a:p>
          <a:p>
            <a:r>
              <a:rPr lang="en-US" dirty="0"/>
              <a:t>Repentance requires change, separation and cessation</a:t>
            </a:r>
          </a:p>
          <a:p>
            <a:r>
              <a:rPr lang="en-US" dirty="0"/>
              <a:t>Repentance demands the severing of all relationships that are in violation of God’s will</a:t>
            </a:r>
          </a:p>
          <a:p>
            <a:pPr lvl="1"/>
            <a:r>
              <a:rPr lang="en-US" dirty="0"/>
              <a:t>This includes when children are involved (Ezra 9-10)</a:t>
            </a:r>
          </a:p>
          <a:p>
            <a:pPr lvl="1"/>
            <a:r>
              <a:rPr lang="en-US" dirty="0"/>
              <a:t>When it comes to genuine and proper repentance, why would anyone want to play it close (Luke 13:3)?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2FD96-9BD9-3F9D-BFF4-48FB93274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disciples in Matthew 19 immediately recognized the serious and restrictive nature of God’s marriage laws as He designed them</a:t>
            </a:r>
          </a:p>
          <a:p>
            <a:r>
              <a:rPr lang="en-US" dirty="0"/>
              <a:t>Their conclusion of a life of celibacy (19:10) shows they understood the binding nature (on all men) of Jesus’ words regarding marriage</a:t>
            </a:r>
          </a:p>
          <a:p>
            <a:r>
              <a:rPr lang="en-US" dirty="0"/>
              <a:t>Jesus did not soften His teaching due to their response (Matt. 19:11)</a:t>
            </a:r>
          </a:p>
          <a:p>
            <a:r>
              <a:rPr lang="en-US" dirty="0"/>
              <a:t>Jesus </a:t>
            </a:r>
            <a:r>
              <a:rPr lang="en-US"/>
              <a:t>identified three </a:t>
            </a:r>
            <a:r>
              <a:rPr lang="en-US" dirty="0"/>
              <a:t>classes of people who could live a celibate life (19:12):</a:t>
            </a:r>
          </a:p>
          <a:p>
            <a:pPr lvl="1"/>
            <a:r>
              <a:rPr lang="en-US" dirty="0"/>
              <a:t>Those born eunuchs (physically impotent, incapable of sexual relations)</a:t>
            </a:r>
          </a:p>
          <a:p>
            <a:pPr lvl="1"/>
            <a:r>
              <a:rPr lang="en-US" dirty="0"/>
              <a:t>Those made eunuchs by men (by cruelty of men)</a:t>
            </a:r>
          </a:p>
          <a:p>
            <a:pPr lvl="1"/>
            <a:r>
              <a:rPr lang="en-US" dirty="0"/>
              <a:t>Those who have made themselves eunuchs for the kingdom of heaven’s sake</a:t>
            </a:r>
          </a:p>
        </p:txBody>
      </p:sp>
    </p:spTree>
    <p:extLst>
      <p:ext uri="{BB962C8B-B14F-4D97-AF65-F5344CB8AC3E}">
        <p14:creationId xmlns:p14="http://schemas.microsoft.com/office/powerpoint/2010/main" val="17542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816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991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2023-03-17T17:10:21Z</dcterms:created>
  <dcterms:modified xsi:type="dcterms:W3CDTF">2023-11-19T22:10:26Z</dcterms:modified>
</cp:coreProperties>
</file>