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8A90-DAD7-42DB-B2D8-7D08C6C7F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679EE-C423-5211-A53D-244423DA1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18B58-D305-81DF-59A0-060A41D2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3284-108E-4F6E-A6A6-EDEA73095D1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A88FD-BCE1-FB91-C5FF-FA7E5D01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7D582-BEBA-D96E-8C26-2DD2136A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8B33-81E7-47B1-9800-CE1CE875F2F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lanet with flames in the sky&#10;&#10;Description automatically generated">
            <a:extLst>
              <a:ext uri="{FF2B5EF4-FFF2-40B4-BE49-F238E27FC236}">
                <a16:creationId xmlns:a16="http://schemas.microsoft.com/office/drawing/2014/main" id="{CFC08C01-C9C1-9D92-514E-C0A7CDE58B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1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FF72-E285-1F67-4F78-5F4E6E12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C6B6F-CC26-E4BA-B4D1-605CE603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3284-108E-4F6E-A6A6-EDEA73095D1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BA538-064E-FC4D-ADC8-020FFF92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0F532-1559-9B73-EEE1-57F55CB7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8B33-81E7-47B1-9800-CE1CE8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A96BC-E672-04F7-C52F-EEFE19C70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3284-108E-4F6E-A6A6-EDEA73095D1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ECB4C-3F1F-DD64-D947-3AD694C7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9ECAC-7B6D-DE11-AB22-C7BC1576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8B33-81E7-47B1-9800-CE1CE8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4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B2ED0-D51E-9F05-812D-9ED9CD26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DBCD0-C4BE-C41C-2F85-2331E5ED8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B0942-6AD9-4256-FF48-1213E81D6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D1E8C-2A1F-3E39-02EF-C3D7BCC7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3284-108E-4F6E-A6A6-EDEA73095D1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B8469-1A0B-32CF-FD30-86CC4DE8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353DE-6895-16CB-AB97-992C7ED6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8B33-81E7-47B1-9800-CE1CE8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20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802E-81B2-9EEB-EAE4-3345C3DC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3AC0CC-5A61-51AF-16D2-17DE371EA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D99E1-8BE8-8C78-6339-5CAA84CB8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AA463-BE8B-5A1A-A9C3-0318B44B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3284-108E-4F6E-A6A6-EDEA73095D1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CC886-88F3-773F-C330-8DB8691E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03668-CBE6-5B1E-1F69-40F32D7F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8B33-81E7-47B1-9800-CE1CE8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99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62B0-AFD2-82E4-6C4B-ADC244A4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502B71-D888-5804-F813-4D2881CF2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37E9F-C44B-6465-AD77-BB9DEE51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3284-108E-4F6E-A6A6-EDEA73095D1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EFC3-9905-3B76-5F0E-9D7DB29D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7AFD9-EF9C-D60C-4ABB-0CF05392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8B33-81E7-47B1-9800-CE1CE8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75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75EAD4-DC0D-C23F-D02F-C79CE319F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129D1-7650-E9DD-4388-DD8D781D2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49926-9451-F4C9-A9B2-C7CE3037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3284-108E-4F6E-A6A6-EDEA73095D1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0DBD0-5D6A-E8D2-39BE-2AF772EA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C0229-FDDC-7CCE-B95D-048412F5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8B33-81E7-47B1-9800-CE1CE8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383AE5E-7E3C-9821-DC45-2D5B08F92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0A482-BE15-996C-10E4-82A32FE71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2237516"/>
            <a:ext cx="11815119" cy="46204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8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E095A2D-7B2F-3C91-07A4-86D9BF6DE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0A482-BE15-996C-10E4-82A32FE71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2237516"/>
            <a:ext cx="11815119" cy="46204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 marL="914400" indent="-228600"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2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6AE9DC5-7575-A482-5ADC-A4D3BE6273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0A482-BE15-996C-10E4-82A32FE71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2237516"/>
            <a:ext cx="11815119" cy="46204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77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665D8EB-B2FA-A19C-6D49-6EFB984F9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0A482-BE15-996C-10E4-82A32FE71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2237516"/>
            <a:ext cx="11815119" cy="46204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76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FD10000-3EF9-AEED-97B5-6DA3F2176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0A482-BE15-996C-10E4-82A32FE71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2237516"/>
            <a:ext cx="11815119" cy="4620483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</a:defRPr>
            </a:lvl1pPr>
            <a:lvl2pPr marL="914400" indent="-3397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678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90D62-5534-8BAD-49B4-C3B72EF4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11ABB-01F7-AA4A-A532-D1D819A01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1B1A9-4532-6FA0-69C8-C165CE42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3284-108E-4F6E-A6A6-EDEA73095D1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034D-53DF-3CCD-36DC-5D16743B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5D70A-EC83-203D-DC81-9BC6F6AEF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8B33-81E7-47B1-9800-CE1CE8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7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456C-23AE-E8C9-0FA4-0E66FB20D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1B582-7ADF-1D8D-A744-7F643E66A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8BF60-2E93-67C4-AA70-67013B63B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BDA2B-2CC8-787D-563E-33F52DE7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3284-108E-4F6E-A6A6-EDEA73095D1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86103-48F0-CC37-7F72-6F4D69CC9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7B78D-1C0D-41DE-2617-3FA583C7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8B33-81E7-47B1-9800-CE1CE8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1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866B-4508-91EB-A6B8-C7B63D6C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EF35E-6F06-4E80-216E-94AB81C94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FEF74-823A-9A2D-B61F-50A1950D1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F05155-C482-A35D-AB79-677EB6CE4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43852A-802A-8182-FBDB-DFB110C75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94067D-0691-B2C6-9149-0CA9EC84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3284-108E-4F6E-A6A6-EDEA73095D1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7DC49-EF3C-CB92-E138-04C3A1E3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18610E-1628-9B81-BE76-5CB34993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8B33-81E7-47B1-9800-CE1CE8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4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CB7EA3-1374-2DD1-6958-9EE55777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C85EF-168D-4FE9-9511-35C31DEAE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1773A-E364-7DA6-DECF-529ED0BFD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D3284-108E-4F6E-A6A6-EDEA73095D11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28FC1-716D-989C-8E57-0DCDA963A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2793B-B4A2-5DF7-FE6A-656838880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F8B33-81E7-47B1-9800-CE1CE8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97417E19-335A-7F9B-A5A6-DFBC18032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t="23149" r="5429" b="57455"/>
          <a:stretch/>
        </p:blipFill>
        <p:spPr>
          <a:xfrm>
            <a:off x="656705" y="1587732"/>
            <a:ext cx="10873048" cy="1330036"/>
          </a:xfrm>
          <a:prstGeom prst="rect">
            <a:avLst/>
          </a:prstGeom>
        </p:spPr>
      </p:pic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4162CE24-C41F-20AB-B793-4A6A897DD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6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F3F23D-7BD0-EEF6-6D70-29CD721A6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day of the Lord” </a:t>
            </a:r>
          </a:p>
          <a:p>
            <a:pPr lvl="1"/>
            <a:r>
              <a:rPr lang="en-US" sz="2600" dirty="0"/>
              <a:t>This is the final judgment of God upon all mankind </a:t>
            </a:r>
          </a:p>
          <a:p>
            <a:r>
              <a:rPr lang="en-US" dirty="0"/>
              <a:t>“Will come” </a:t>
            </a:r>
          </a:p>
          <a:p>
            <a:pPr lvl="1"/>
            <a:r>
              <a:rPr lang="en-US" sz="2600" dirty="0"/>
              <a:t>God’s </a:t>
            </a:r>
            <a:r>
              <a:rPr lang="en-US" sz="2600"/>
              <a:t>“promise” </a:t>
            </a:r>
            <a:r>
              <a:rPr lang="en-US" sz="2600" dirty="0"/>
              <a:t>(3:4, 9, 13</a:t>
            </a:r>
            <a:r>
              <a:rPr lang="en-US" sz="2600"/>
              <a:t>) is </a:t>
            </a:r>
            <a:r>
              <a:rPr lang="en-US" sz="2600" dirty="0"/>
              <a:t>certain and guaranteed (Tit. 1:2)</a:t>
            </a:r>
          </a:p>
          <a:p>
            <a:r>
              <a:rPr lang="en-US" dirty="0"/>
              <a:t>“As a thief in the night” </a:t>
            </a:r>
          </a:p>
          <a:p>
            <a:pPr lvl="1"/>
            <a:r>
              <a:rPr lang="en-US" sz="2600" dirty="0"/>
              <a:t>His coming will be sudden and unexpected (Matt. 24:36, 42-44; 1 Thess. 5:2)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F3F23D-7BD0-EEF6-6D70-29CD721A6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effectLst>
                  <a:glow rad="63500">
                    <a:schemeClr val="tx1"/>
                  </a:glow>
                </a:effectLst>
              </a:rPr>
              <a:t>Heaven and earth are different (Matt. 5:34-35; 6:19-21; Col. 3:1-2; John 14:1-3)</a:t>
            </a:r>
          </a:p>
          <a:p>
            <a:r>
              <a:rPr lang="en-US" dirty="0"/>
              <a:t>The heavens and the earth will “pass away” (2 Pet. 3:10; Matt. 24:35; Rev. 21:1)</a:t>
            </a:r>
          </a:p>
          <a:p>
            <a:pPr lvl="1"/>
            <a:r>
              <a:rPr lang="en-US" dirty="0"/>
              <a:t>Meaning: “to come to an end and so no longer be there, pass away, disappear, cease to exist”</a:t>
            </a:r>
          </a:p>
          <a:p>
            <a:r>
              <a:rPr lang="en-US" dirty="0"/>
              <a:t>The elements “will be destroyed” (2 Pet. 3:10-12)</a:t>
            </a:r>
          </a:p>
          <a:p>
            <a:pPr lvl="1"/>
            <a:r>
              <a:rPr lang="en-US" dirty="0"/>
              <a:t>Meaning: “to reduce something by violence into its components, to break up and destroy”</a:t>
            </a:r>
          </a:p>
          <a:p>
            <a:r>
              <a:rPr lang="en-US" dirty="0"/>
              <a:t>The elements “will melt” (2 Pet. 3:12)</a:t>
            </a:r>
          </a:p>
          <a:p>
            <a:pPr lvl="1"/>
            <a:r>
              <a:rPr lang="en-US" dirty="0"/>
              <a:t>Meaning: “to cause something to become liquid, melt away, dissolve”</a:t>
            </a:r>
          </a:p>
          <a:p>
            <a:r>
              <a:rPr lang="en-US" dirty="0"/>
              <a:t>The elements will melt and be destroyed “with fervent heat” (2 Pet. 3:10, 12)</a:t>
            </a:r>
          </a:p>
          <a:p>
            <a:pPr lvl="1"/>
            <a:r>
              <a:rPr lang="en-US" dirty="0"/>
              <a:t>Meaning: “to be consumed by heat, burn up…destroyed by burning”</a:t>
            </a:r>
          </a:p>
          <a:p>
            <a:r>
              <a:rPr lang="en-US" dirty="0"/>
              <a:t>The earth “will be burned up” (2 Pet. 3:10)</a:t>
            </a:r>
          </a:p>
          <a:p>
            <a:pPr lvl="1"/>
            <a:r>
              <a:rPr lang="en-US" dirty="0"/>
              <a:t>Context emphasizes complete destruction by fire – unable to hide </a:t>
            </a:r>
            <a:r>
              <a:rPr lang="en-US"/>
              <a:t>from the all-consuming fire</a:t>
            </a:r>
            <a:endParaRPr lang="en-US" dirty="0"/>
          </a:p>
          <a:p>
            <a:r>
              <a:rPr lang="en-US" dirty="0"/>
              <a:t>There will be a “new heaven and a new earth” (2 Pet. 3:13)</a:t>
            </a:r>
          </a:p>
          <a:p>
            <a:pPr lvl="1"/>
            <a:r>
              <a:rPr lang="en-US" dirty="0"/>
              <a:t>Symbolic expression (Isa. 65:17; 66:22; Rev. 21:1) for a new environment away from earth (Rev. 20:11)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9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F3F23D-7BD0-EEF6-6D70-29CD721A6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“Works” of this life (Heb. 4:10)</a:t>
            </a:r>
          </a:p>
          <a:p>
            <a:r>
              <a:rPr lang="en-US" dirty="0"/>
              <a:t>“Works” done to be “seen by men” (Matt. 23:3-5)</a:t>
            </a:r>
          </a:p>
          <a:p>
            <a:r>
              <a:rPr lang="en-US" dirty="0"/>
              <a:t>“Works” of our “forefathers” (Luke 11:48)</a:t>
            </a:r>
          </a:p>
          <a:p>
            <a:r>
              <a:rPr lang="en-US" dirty="0"/>
              <a:t>“Works” of man’s “own hands” (Acts 7:41) </a:t>
            </a:r>
          </a:p>
          <a:p>
            <a:r>
              <a:rPr lang="en-US" dirty="0"/>
              <a:t>“Works” of God’s “hand” (Heb. 1:10; 2:7; 4:4)</a:t>
            </a:r>
          </a:p>
          <a:p>
            <a:r>
              <a:rPr lang="en-US" dirty="0"/>
              <a:t>All of God’s material creation will be burned up and dissolved </a:t>
            </a:r>
          </a:p>
          <a:p>
            <a:r>
              <a:rPr lang="en-US" dirty="0"/>
              <a:t>All of man’s material accomplishments will be burned up and dissolved</a:t>
            </a:r>
          </a:p>
        </p:txBody>
      </p:sp>
    </p:spTree>
    <p:extLst>
      <p:ext uri="{BB962C8B-B14F-4D97-AF65-F5344CB8AC3E}">
        <p14:creationId xmlns:p14="http://schemas.microsoft.com/office/powerpoint/2010/main" val="403449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F3F23D-7BD0-EEF6-6D70-29CD721A6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Continually pursuing “holy conducts,” distinct from this world (3:11)</a:t>
            </a:r>
          </a:p>
          <a:p>
            <a:r>
              <a:rPr lang="en-US" dirty="0"/>
              <a:t>Continually pursuing “</a:t>
            </a:r>
            <a:r>
              <a:rPr lang="en-US" dirty="0" err="1"/>
              <a:t>godlinesses</a:t>
            </a:r>
            <a:r>
              <a:rPr lang="en-US" dirty="0"/>
              <a:t>,” which are eternal in nature (3:11)</a:t>
            </a:r>
          </a:p>
          <a:p>
            <a:r>
              <a:rPr lang="en-US" dirty="0"/>
              <a:t>Continually “looking” expectantly for the Lord’s coming (3:12, 13, 14)</a:t>
            </a:r>
          </a:p>
          <a:p>
            <a:r>
              <a:rPr lang="en-US" dirty="0"/>
              <a:t>Continually “hastening” and eagerly desiring the Lord’s coming (3:12)</a:t>
            </a:r>
          </a:p>
          <a:p>
            <a:r>
              <a:rPr lang="en-US" dirty="0"/>
              <a:t>Continually “hastening” and eagerly desiring to dwell in heaven (3:13)</a:t>
            </a:r>
          </a:p>
          <a:p>
            <a:r>
              <a:rPr lang="en-US" dirty="0"/>
              <a:t>“Repent” and “be diligent” to live faithfully to the Lord (3:9, 14)</a:t>
            </a:r>
          </a:p>
          <a:p>
            <a:r>
              <a:rPr lang="en-US" dirty="0"/>
              <a:t>“Be diligent to be found by Him in peace” (3:14)</a:t>
            </a:r>
          </a:p>
          <a:p>
            <a:r>
              <a:rPr lang="en-US" dirty="0"/>
              <a:t>“Be diligent to be found by Him…without spot and blameless” (3:14)</a:t>
            </a:r>
          </a:p>
          <a:p>
            <a:r>
              <a:rPr lang="en-US" dirty="0"/>
              <a:t>Continually “beware” and on guard against spiritual dangers (3:17)</a:t>
            </a:r>
          </a:p>
          <a:p>
            <a:r>
              <a:rPr lang="en-US" dirty="0"/>
              <a:t>Continually “grow” in steadfastness, knowledge and grace (3:17-18)</a:t>
            </a:r>
          </a:p>
          <a:p>
            <a:r>
              <a:rPr lang="en-US" dirty="0"/>
              <a:t>Focus on that which is eternal and will not be destroyed (2 Cor. 4:16-18; Col. 3:1-4)</a:t>
            </a:r>
          </a:p>
          <a:p>
            <a:r>
              <a:rPr lang="en-US" dirty="0"/>
              <a:t>Lay up treasures every day in heaven, not on earth (Matt. 6:19-21; 16:26)</a:t>
            </a:r>
          </a:p>
        </p:txBody>
      </p:sp>
    </p:spTree>
    <p:extLst>
      <p:ext uri="{BB962C8B-B14F-4D97-AF65-F5344CB8AC3E}">
        <p14:creationId xmlns:p14="http://schemas.microsoft.com/office/powerpoint/2010/main" val="34755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F3F23D-7BD0-EEF6-6D70-29CD721A6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Believe Jesus is the Son of God – Mark 16:16</a:t>
            </a:r>
          </a:p>
          <a:p>
            <a:r>
              <a:rPr lang="en-US" dirty="0"/>
              <a:t>Repent of your sins and turn toward God – Acts 3:19</a:t>
            </a:r>
          </a:p>
          <a:p>
            <a:r>
              <a:rPr lang="en-US" dirty="0"/>
              <a:t>Confess your faith in Jesus Christ – Romans 10:10</a:t>
            </a:r>
          </a:p>
          <a:p>
            <a:r>
              <a:rPr lang="en-US" dirty="0"/>
              <a:t>Be baptized into Christ – 1 Peter 3:21</a:t>
            </a:r>
          </a:p>
          <a:p>
            <a:pPr lvl="1"/>
            <a:r>
              <a:rPr lang="en-US" dirty="0"/>
              <a:t>God will forgive all of your sins – Acts 2:38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register you in heaven – Hebrews 12:23</a:t>
            </a:r>
          </a:p>
          <a:p>
            <a:r>
              <a:rPr lang="en-US" dirty="0"/>
              <a:t>Live a holy life, laying up treasures in heaven – 2 Peter 3:11-14</a:t>
            </a:r>
          </a:p>
        </p:txBody>
      </p:sp>
    </p:spTree>
    <p:extLst>
      <p:ext uri="{BB962C8B-B14F-4D97-AF65-F5344CB8AC3E}">
        <p14:creationId xmlns:p14="http://schemas.microsoft.com/office/powerpoint/2010/main" val="151091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656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2023-11-17T22:55:21Z</dcterms:created>
  <dcterms:modified xsi:type="dcterms:W3CDTF">2023-11-19T13:35:48Z</dcterms:modified>
</cp:coreProperties>
</file>