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2" r:id="rId4"/>
    <p:sldId id="269" r:id="rId5"/>
    <p:sldId id="263" r:id="rId6"/>
    <p:sldId id="279" r:id="rId7"/>
    <p:sldId id="268" r:id="rId8"/>
    <p:sldId id="258" r:id="rId9"/>
    <p:sldId id="261" r:id="rId10"/>
    <p:sldId id="260" r:id="rId11"/>
    <p:sldId id="266" r:id="rId12"/>
    <p:sldId id="267" r:id="rId13"/>
    <p:sldId id="270" r:id="rId14"/>
    <p:sldId id="271" r:id="rId15"/>
    <p:sldId id="272" r:id="rId16"/>
    <p:sldId id="273" r:id="rId17"/>
    <p:sldId id="274" r:id="rId18"/>
    <p:sldId id="275" r:id="rId19"/>
    <p:sldId id="276" r:id="rId20"/>
    <p:sldId id="277" r:id="rId21"/>
    <p:sldId id="278" r:id="rId22"/>
    <p:sldId id="264" r:id="rId23"/>
    <p:sldId id="265"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A5235-5991-4038-AC20-DC3E9F1D2DBA}" v="12361" dt="2023-09-30T19:43:36.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75088" autoAdjust="0"/>
  </p:normalViewPr>
  <p:slideViewPr>
    <p:cSldViewPr snapToGrid="0">
      <p:cViewPr varScale="1">
        <p:scale>
          <a:sx n="79" d="100"/>
          <a:sy n="79" d="100"/>
        </p:scale>
        <p:origin x="16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DEBD9-11CC-473A-ADE3-744D4A09E925}" type="datetimeFigureOut">
              <a:rPr lang="en-US" smtClean="0"/>
              <a:t>10/1/2023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DC764-A4D4-4B51-9E62-D004903F6F6A}" type="slidenum">
              <a:rPr lang="en-US" smtClean="0"/>
              <a:t>‹#›</a:t>
            </a:fld>
            <a:endParaRPr lang="en-US" dirty="0"/>
          </a:p>
        </p:txBody>
      </p:sp>
    </p:spTree>
    <p:extLst>
      <p:ext uri="{BB962C8B-B14F-4D97-AF65-F5344CB8AC3E}">
        <p14:creationId xmlns:p14="http://schemas.microsoft.com/office/powerpoint/2010/main" val="198563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 fantastic series of lessons this has been and I’m honored to close the session out</a:t>
            </a:r>
          </a:p>
          <a:p>
            <a:endParaRPr lang="en-US" dirty="0"/>
          </a:p>
          <a:p>
            <a:r>
              <a:rPr lang="en-US" dirty="0"/>
              <a:t>From Barnabas, to Daniel, to John, to Joseph, to David, to Hezekiah, to Noah, and now Job…the lessons and takeaways from these amazing leaders are endless</a:t>
            </a:r>
          </a:p>
          <a:p>
            <a:endParaRPr lang="en-US" dirty="0"/>
          </a:p>
          <a:p>
            <a:r>
              <a:rPr lang="en-US" dirty="0"/>
              <a:t>So why Job? I have a fascination with the story and I’m really glad this character wasn’t taken by the time I sent Kirk my choice back in July</a:t>
            </a:r>
          </a:p>
          <a:p>
            <a:endParaRPr lang="en-US" dirty="0"/>
          </a:p>
          <a:p>
            <a:r>
              <a:rPr lang="en-US" dirty="0"/>
              <a:t>Job is an up and down, hot and cold, happy and sad story of God’s faithfulness…and Job’s calling to persevere through the provocations, the aggravations, the hassles, the goading…of Satan. </a:t>
            </a:r>
          </a:p>
          <a:p>
            <a:endParaRPr lang="en-US" dirty="0"/>
          </a:p>
          <a:p>
            <a:endParaRPr lang="en-US" dirty="0"/>
          </a:p>
        </p:txBody>
      </p:sp>
      <p:sp>
        <p:nvSpPr>
          <p:cNvPr id="4" name="Slide Number Placeholder 3"/>
          <p:cNvSpPr>
            <a:spLocks noGrp="1"/>
          </p:cNvSpPr>
          <p:nvPr>
            <p:ph type="sldNum" sz="quarter" idx="5"/>
          </p:nvPr>
        </p:nvSpPr>
        <p:spPr/>
        <p:txBody>
          <a:bodyPr/>
          <a:lstStyle/>
          <a:p>
            <a:fld id="{2F6DC764-A4D4-4B51-9E62-D004903F6F6A}" type="slidenum">
              <a:rPr lang="en-US" smtClean="0"/>
              <a:t>1</a:t>
            </a:fld>
            <a:endParaRPr lang="en-US" dirty="0"/>
          </a:p>
        </p:txBody>
      </p:sp>
    </p:spTree>
    <p:extLst>
      <p:ext uri="{BB962C8B-B14F-4D97-AF65-F5344CB8AC3E}">
        <p14:creationId xmlns:p14="http://schemas.microsoft.com/office/powerpoint/2010/main" val="278682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Ezekiel 14:14: Men who brought salvation, examples of extreme faith and holiness</a:t>
            </a:r>
          </a:p>
          <a:p>
            <a:pPr marL="228600" indent="-228600">
              <a:buAutoNum type="arabicPeriod"/>
            </a:pPr>
            <a:r>
              <a:rPr lang="en-US" dirty="0"/>
              <a:t>Noah: family spared from the flood</a:t>
            </a:r>
          </a:p>
          <a:p>
            <a:pPr marL="228600" indent="-228600">
              <a:buAutoNum type="arabicPeriod"/>
            </a:pPr>
            <a:r>
              <a:rPr lang="en-US" dirty="0"/>
              <a:t>Daniel: Saved his companions as a part of Nebuchadnezzar’s dream</a:t>
            </a:r>
          </a:p>
          <a:p>
            <a:pPr marL="228600" indent="-228600">
              <a:buAutoNum type="arabicPeriod"/>
            </a:pPr>
            <a:r>
              <a:rPr lang="en-US" dirty="0"/>
              <a:t>Job: spares his friends from the wrath of God by interceding</a:t>
            </a:r>
          </a:p>
        </p:txBody>
      </p:sp>
      <p:sp>
        <p:nvSpPr>
          <p:cNvPr id="4" name="Slide Number Placeholder 3"/>
          <p:cNvSpPr>
            <a:spLocks noGrp="1"/>
          </p:cNvSpPr>
          <p:nvPr>
            <p:ph type="sldNum" sz="quarter" idx="5"/>
          </p:nvPr>
        </p:nvSpPr>
        <p:spPr/>
        <p:txBody>
          <a:bodyPr/>
          <a:lstStyle/>
          <a:p>
            <a:fld id="{2F6DC764-A4D4-4B51-9E62-D004903F6F6A}" type="slidenum">
              <a:rPr lang="en-US" smtClean="0"/>
              <a:t>10</a:t>
            </a:fld>
            <a:endParaRPr lang="en-US" dirty="0"/>
          </a:p>
        </p:txBody>
      </p:sp>
    </p:spTree>
    <p:extLst>
      <p:ext uri="{BB962C8B-B14F-4D97-AF65-F5344CB8AC3E}">
        <p14:creationId xmlns:p14="http://schemas.microsoft.com/office/powerpoint/2010/main" val="281146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love about Job is that it gives you the background you need, then quickly dives write into the action</a:t>
            </a:r>
          </a:p>
          <a:p>
            <a:endParaRPr lang="en-US" dirty="0"/>
          </a:p>
          <a:p>
            <a:r>
              <a:rPr lang="en-US" dirty="0"/>
              <a:t>1:8 – You know what we call this in the workplace? Volunteer vs. Voluntold</a:t>
            </a:r>
          </a:p>
          <a:p>
            <a:r>
              <a:rPr lang="en-US" dirty="0"/>
              <a:t>1:12 – don’t lay a hand on his person</a:t>
            </a:r>
          </a:p>
          <a:p>
            <a:endParaRPr lang="en-US" dirty="0"/>
          </a:p>
          <a:p>
            <a:r>
              <a:rPr lang="en-US" dirty="0"/>
              <a:t>Why did Job shave his head? Theories:</a:t>
            </a:r>
          </a:p>
          <a:p>
            <a:pPr marL="228600" indent="-228600">
              <a:buAutoNum type="arabicPeriod"/>
            </a:pPr>
            <a:r>
              <a:rPr lang="en-US" dirty="0"/>
              <a:t>Extreme mourning</a:t>
            </a:r>
          </a:p>
          <a:p>
            <a:pPr marL="228600" indent="-228600">
              <a:buAutoNum type="arabicPeriod"/>
            </a:pPr>
            <a:r>
              <a:rPr lang="en-US" dirty="0"/>
              <a:t>Act of repentance / show he was sorry</a:t>
            </a:r>
          </a:p>
          <a:p>
            <a:pPr marL="228600" indent="-228600">
              <a:buAutoNum type="arabicPeriod"/>
            </a:pPr>
            <a:r>
              <a:rPr lang="en-US" dirty="0"/>
              <a:t>Hair was a symbol of his status / wealth and loss</a:t>
            </a:r>
          </a:p>
        </p:txBody>
      </p:sp>
      <p:sp>
        <p:nvSpPr>
          <p:cNvPr id="4" name="Slide Number Placeholder 3"/>
          <p:cNvSpPr>
            <a:spLocks noGrp="1"/>
          </p:cNvSpPr>
          <p:nvPr>
            <p:ph type="sldNum" sz="quarter" idx="5"/>
          </p:nvPr>
        </p:nvSpPr>
        <p:spPr/>
        <p:txBody>
          <a:bodyPr/>
          <a:lstStyle/>
          <a:p>
            <a:fld id="{2F6DC764-A4D4-4B51-9E62-D004903F6F6A}" type="slidenum">
              <a:rPr lang="en-US" smtClean="0"/>
              <a:t>11</a:t>
            </a:fld>
            <a:endParaRPr lang="en-US" dirty="0"/>
          </a:p>
        </p:txBody>
      </p:sp>
    </p:spTree>
    <p:extLst>
      <p:ext uri="{BB962C8B-B14F-4D97-AF65-F5344CB8AC3E}">
        <p14:creationId xmlns:p14="http://schemas.microsoft.com/office/powerpoint/2010/main" val="3357010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DC764-A4D4-4B51-9E62-D004903F6F6A}" type="slidenum">
              <a:rPr lang="en-US" smtClean="0"/>
              <a:t>12</a:t>
            </a:fld>
            <a:endParaRPr lang="en-US" dirty="0"/>
          </a:p>
        </p:txBody>
      </p:sp>
    </p:spTree>
    <p:extLst>
      <p:ext uri="{BB962C8B-B14F-4D97-AF65-F5344CB8AC3E}">
        <p14:creationId xmlns:p14="http://schemas.microsoft.com/office/powerpoint/2010/main" val="2408515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000000"/>
              </a:solidFill>
              <a:effectLst/>
              <a:latin typeface="pt serif" panose="020B0604020202020204" pitchFamily="18" charset="0"/>
            </a:endParaRPr>
          </a:p>
        </p:txBody>
      </p:sp>
      <p:sp>
        <p:nvSpPr>
          <p:cNvPr id="4" name="Slide Number Placeholder 3"/>
          <p:cNvSpPr>
            <a:spLocks noGrp="1"/>
          </p:cNvSpPr>
          <p:nvPr>
            <p:ph type="sldNum" sz="quarter" idx="5"/>
          </p:nvPr>
        </p:nvSpPr>
        <p:spPr/>
        <p:txBody>
          <a:bodyPr/>
          <a:lstStyle/>
          <a:p>
            <a:fld id="{2F6DC764-A4D4-4B51-9E62-D004903F6F6A}" type="slidenum">
              <a:rPr lang="en-US" smtClean="0"/>
              <a:t>13</a:t>
            </a:fld>
            <a:endParaRPr lang="en-US" dirty="0"/>
          </a:p>
        </p:txBody>
      </p:sp>
    </p:spTree>
    <p:extLst>
      <p:ext uri="{BB962C8B-B14F-4D97-AF65-F5344CB8AC3E}">
        <p14:creationId xmlns:p14="http://schemas.microsoft.com/office/powerpoint/2010/main" val="1038009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000000"/>
              </a:solidFill>
              <a:effectLst/>
              <a:latin typeface="pt serif" panose="020B0604020202020204" pitchFamily="18" charset="0"/>
            </a:endParaRPr>
          </a:p>
        </p:txBody>
      </p:sp>
      <p:sp>
        <p:nvSpPr>
          <p:cNvPr id="4" name="Slide Number Placeholder 3"/>
          <p:cNvSpPr>
            <a:spLocks noGrp="1"/>
          </p:cNvSpPr>
          <p:nvPr>
            <p:ph type="sldNum" sz="quarter" idx="5"/>
          </p:nvPr>
        </p:nvSpPr>
        <p:spPr/>
        <p:txBody>
          <a:bodyPr/>
          <a:lstStyle/>
          <a:p>
            <a:fld id="{2F6DC764-A4D4-4B51-9E62-D004903F6F6A}" type="slidenum">
              <a:rPr lang="en-US" smtClean="0"/>
              <a:t>14</a:t>
            </a:fld>
            <a:endParaRPr lang="en-US" dirty="0"/>
          </a:p>
        </p:txBody>
      </p:sp>
    </p:spTree>
    <p:extLst>
      <p:ext uri="{BB962C8B-B14F-4D97-AF65-F5344CB8AC3E}">
        <p14:creationId xmlns:p14="http://schemas.microsoft.com/office/powerpoint/2010/main" val="243400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000000"/>
              </a:solidFill>
              <a:effectLst/>
              <a:latin typeface="pt serif" panose="020B0604020202020204" pitchFamily="18" charset="0"/>
            </a:endParaRPr>
          </a:p>
        </p:txBody>
      </p:sp>
      <p:sp>
        <p:nvSpPr>
          <p:cNvPr id="4" name="Slide Number Placeholder 3"/>
          <p:cNvSpPr>
            <a:spLocks noGrp="1"/>
          </p:cNvSpPr>
          <p:nvPr>
            <p:ph type="sldNum" sz="quarter" idx="5"/>
          </p:nvPr>
        </p:nvSpPr>
        <p:spPr/>
        <p:txBody>
          <a:bodyPr/>
          <a:lstStyle/>
          <a:p>
            <a:fld id="{2F6DC764-A4D4-4B51-9E62-D004903F6F6A}" type="slidenum">
              <a:rPr lang="en-US" smtClean="0"/>
              <a:t>15</a:t>
            </a:fld>
            <a:endParaRPr lang="en-US" dirty="0"/>
          </a:p>
        </p:txBody>
      </p:sp>
    </p:spTree>
    <p:extLst>
      <p:ext uri="{BB962C8B-B14F-4D97-AF65-F5344CB8AC3E}">
        <p14:creationId xmlns:p14="http://schemas.microsoft.com/office/powerpoint/2010/main" val="94884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pt serif" panose="020A0603040505020204" pitchFamily="18" charset="0"/>
              </a:rPr>
              <a:t>Ch. 15: Eliphaz 2</a:t>
            </a:r>
            <a:r>
              <a:rPr lang="en-US" b="0" i="0" baseline="30000" dirty="0">
                <a:solidFill>
                  <a:srgbClr val="000000"/>
                </a:solidFill>
                <a:effectLst/>
                <a:latin typeface="pt serif" panose="020A0603040505020204" pitchFamily="18" charset="0"/>
              </a:rPr>
              <a:t>nd</a:t>
            </a:r>
            <a:r>
              <a:rPr lang="en-US" b="0" i="0" dirty="0">
                <a:solidFill>
                  <a:srgbClr val="000000"/>
                </a:solidFill>
                <a:effectLst/>
                <a:latin typeface="pt serif" panose="020A0603040505020204" pitchFamily="18" charset="0"/>
              </a:rPr>
              <a:t> time</a:t>
            </a:r>
          </a:p>
          <a:p>
            <a:pPr algn="l" fontAlgn="base"/>
            <a:r>
              <a:rPr lang="en-US" b="0" i="0" dirty="0">
                <a:solidFill>
                  <a:srgbClr val="000000"/>
                </a:solidFill>
                <a:effectLst/>
                <a:latin typeface="pt serif" panose="020A0603040505020204" pitchFamily="18" charset="0"/>
              </a:rPr>
              <a:t>Ch. 18: Bildad 2</a:t>
            </a:r>
            <a:r>
              <a:rPr lang="en-US" b="0" i="0" baseline="30000" dirty="0">
                <a:solidFill>
                  <a:srgbClr val="000000"/>
                </a:solidFill>
                <a:effectLst/>
                <a:latin typeface="pt serif" panose="020A0603040505020204" pitchFamily="18" charset="0"/>
              </a:rPr>
              <a:t>nd</a:t>
            </a:r>
            <a:r>
              <a:rPr lang="en-US" b="0" i="0" dirty="0">
                <a:solidFill>
                  <a:srgbClr val="000000"/>
                </a:solidFill>
                <a:effectLst/>
                <a:latin typeface="pt serif" panose="020A0603040505020204" pitchFamily="18" charset="0"/>
              </a:rPr>
              <a:t> time</a:t>
            </a:r>
          </a:p>
          <a:p>
            <a:pPr algn="l" fontAlgn="base"/>
            <a:r>
              <a:rPr lang="en-US" b="0" i="0" dirty="0">
                <a:solidFill>
                  <a:srgbClr val="000000"/>
                </a:solidFill>
                <a:effectLst/>
                <a:latin typeface="pt serif" panose="020A0603040505020204" pitchFamily="18" charset="0"/>
              </a:rPr>
              <a:t>Ch. 20: Zophar 2</a:t>
            </a:r>
            <a:r>
              <a:rPr lang="en-US" b="0" i="0" baseline="30000" dirty="0">
                <a:solidFill>
                  <a:srgbClr val="000000"/>
                </a:solidFill>
                <a:effectLst/>
                <a:latin typeface="pt serif" panose="020A0603040505020204" pitchFamily="18" charset="0"/>
              </a:rPr>
              <a:t>nd</a:t>
            </a:r>
            <a:r>
              <a:rPr lang="en-US" b="0" i="0" dirty="0">
                <a:solidFill>
                  <a:srgbClr val="000000"/>
                </a:solidFill>
                <a:effectLst/>
                <a:latin typeface="pt serif" panose="020A0603040505020204" pitchFamily="18" charset="0"/>
              </a:rPr>
              <a:t> time</a:t>
            </a:r>
          </a:p>
          <a:p>
            <a:pPr algn="l" fontAlgn="base"/>
            <a:r>
              <a:rPr lang="en-US" b="0" i="0" dirty="0">
                <a:solidFill>
                  <a:srgbClr val="000000"/>
                </a:solidFill>
                <a:effectLst/>
                <a:latin typeface="pt serif" panose="020A0603040505020204" pitchFamily="18" charset="0"/>
              </a:rPr>
              <a:t>Ch. 21: Eliphaz 3</a:t>
            </a:r>
            <a:r>
              <a:rPr lang="en-US" b="0" i="0" baseline="30000" dirty="0">
                <a:solidFill>
                  <a:srgbClr val="000000"/>
                </a:solidFill>
                <a:effectLst/>
                <a:latin typeface="pt serif" panose="020A0603040505020204" pitchFamily="18" charset="0"/>
              </a:rPr>
              <a:t>rd</a:t>
            </a:r>
            <a:r>
              <a:rPr lang="en-US" b="0" i="0" dirty="0">
                <a:solidFill>
                  <a:srgbClr val="000000"/>
                </a:solidFill>
                <a:effectLst/>
                <a:latin typeface="pt serif" panose="020A0603040505020204" pitchFamily="18" charset="0"/>
              </a:rPr>
              <a:t> time</a:t>
            </a:r>
          </a:p>
          <a:p>
            <a:pPr algn="l" fontAlgn="base"/>
            <a:r>
              <a:rPr lang="en-US" b="0" i="0" dirty="0">
                <a:solidFill>
                  <a:srgbClr val="000000"/>
                </a:solidFill>
                <a:effectLst/>
                <a:latin typeface="pt serif" panose="020A0603040505020204" pitchFamily="18" charset="0"/>
              </a:rPr>
              <a:t>Ch. 25: Bildad 3</a:t>
            </a:r>
            <a:r>
              <a:rPr lang="en-US" b="0" i="0" baseline="30000" dirty="0">
                <a:solidFill>
                  <a:srgbClr val="000000"/>
                </a:solidFill>
                <a:effectLst/>
                <a:latin typeface="pt serif" panose="020A0603040505020204" pitchFamily="18" charset="0"/>
              </a:rPr>
              <a:t>rd</a:t>
            </a:r>
            <a:r>
              <a:rPr lang="en-US" b="0" i="0" dirty="0">
                <a:solidFill>
                  <a:srgbClr val="000000"/>
                </a:solidFill>
                <a:effectLst/>
                <a:latin typeface="pt serif" panose="020A0603040505020204" pitchFamily="18" charset="0"/>
              </a:rPr>
              <a:t> time</a:t>
            </a:r>
          </a:p>
          <a:p>
            <a:pPr algn="l" fontAlgn="base"/>
            <a:endParaRPr lang="en-US" b="0" i="0" dirty="0">
              <a:solidFill>
                <a:srgbClr val="000000"/>
              </a:solidFill>
              <a:effectLst/>
              <a:latin typeface="pt serif" panose="020B0604020202020204" pitchFamily="18" charset="0"/>
            </a:endParaRPr>
          </a:p>
        </p:txBody>
      </p:sp>
      <p:sp>
        <p:nvSpPr>
          <p:cNvPr id="4" name="Slide Number Placeholder 3"/>
          <p:cNvSpPr>
            <a:spLocks noGrp="1"/>
          </p:cNvSpPr>
          <p:nvPr>
            <p:ph type="sldNum" sz="quarter" idx="5"/>
          </p:nvPr>
        </p:nvSpPr>
        <p:spPr/>
        <p:txBody>
          <a:bodyPr/>
          <a:lstStyle/>
          <a:p>
            <a:fld id="{2F6DC764-A4D4-4B51-9E62-D004903F6F6A}" type="slidenum">
              <a:rPr lang="en-US" smtClean="0"/>
              <a:t>16</a:t>
            </a:fld>
            <a:endParaRPr lang="en-US" dirty="0"/>
          </a:p>
        </p:txBody>
      </p:sp>
    </p:spTree>
    <p:extLst>
      <p:ext uri="{BB962C8B-B14F-4D97-AF65-F5344CB8AC3E}">
        <p14:creationId xmlns:p14="http://schemas.microsoft.com/office/powerpoint/2010/main" val="4033898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pt serif" panose="020A0603040505020204" pitchFamily="18" charset="0"/>
              </a:rPr>
              <a:t>Ch. 15: Eliphaz 2</a:t>
            </a:r>
            <a:r>
              <a:rPr lang="en-US" b="0" i="0" baseline="30000" dirty="0">
                <a:solidFill>
                  <a:srgbClr val="000000"/>
                </a:solidFill>
                <a:effectLst/>
                <a:latin typeface="pt serif" panose="020A0603040505020204" pitchFamily="18" charset="0"/>
              </a:rPr>
              <a:t>nd</a:t>
            </a:r>
            <a:r>
              <a:rPr lang="en-US" b="0" i="0" dirty="0">
                <a:solidFill>
                  <a:srgbClr val="000000"/>
                </a:solidFill>
                <a:effectLst/>
                <a:latin typeface="pt serif" panose="020A0603040505020204" pitchFamily="18" charset="0"/>
              </a:rPr>
              <a:t> time</a:t>
            </a:r>
          </a:p>
          <a:p>
            <a:pPr algn="l" fontAlgn="base"/>
            <a:r>
              <a:rPr lang="en-US" b="0" i="0" dirty="0">
                <a:solidFill>
                  <a:srgbClr val="000000"/>
                </a:solidFill>
                <a:effectLst/>
                <a:latin typeface="pt serif" panose="020A0603040505020204" pitchFamily="18" charset="0"/>
              </a:rPr>
              <a:t>Ch. 18: Bildad 2</a:t>
            </a:r>
            <a:r>
              <a:rPr lang="en-US" b="0" i="0" baseline="30000" dirty="0">
                <a:solidFill>
                  <a:srgbClr val="000000"/>
                </a:solidFill>
                <a:effectLst/>
                <a:latin typeface="pt serif" panose="020A0603040505020204" pitchFamily="18" charset="0"/>
              </a:rPr>
              <a:t>nd</a:t>
            </a:r>
            <a:r>
              <a:rPr lang="en-US" b="0" i="0" dirty="0">
                <a:solidFill>
                  <a:srgbClr val="000000"/>
                </a:solidFill>
                <a:effectLst/>
                <a:latin typeface="pt serif" panose="020A0603040505020204" pitchFamily="18" charset="0"/>
              </a:rPr>
              <a:t> time</a:t>
            </a:r>
          </a:p>
          <a:p>
            <a:pPr algn="l" fontAlgn="base"/>
            <a:r>
              <a:rPr lang="en-US" b="0" i="0" dirty="0">
                <a:solidFill>
                  <a:srgbClr val="000000"/>
                </a:solidFill>
                <a:effectLst/>
                <a:latin typeface="pt serif" panose="020A0603040505020204" pitchFamily="18" charset="0"/>
              </a:rPr>
              <a:t>Ch. 20: Zophar 2</a:t>
            </a:r>
            <a:r>
              <a:rPr lang="en-US" b="0" i="0" baseline="30000" dirty="0">
                <a:solidFill>
                  <a:srgbClr val="000000"/>
                </a:solidFill>
                <a:effectLst/>
                <a:latin typeface="pt serif" panose="020A0603040505020204" pitchFamily="18" charset="0"/>
              </a:rPr>
              <a:t>nd</a:t>
            </a:r>
            <a:r>
              <a:rPr lang="en-US" b="0" i="0" dirty="0">
                <a:solidFill>
                  <a:srgbClr val="000000"/>
                </a:solidFill>
                <a:effectLst/>
                <a:latin typeface="pt serif" panose="020A0603040505020204" pitchFamily="18" charset="0"/>
              </a:rPr>
              <a:t> time</a:t>
            </a:r>
          </a:p>
          <a:p>
            <a:pPr algn="l" fontAlgn="base"/>
            <a:r>
              <a:rPr lang="en-US" b="0" i="0" dirty="0">
                <a:solidFill>
                  <a:srgbClr val="000000"/>
                </a:solidFill>
                <a:effectLst/>
                <a:latin typeface="pt serif" panose="020A0603040505020204" pitchFamily="18" charset="0"/>
              </a:rPr>
              <a:t>Ch. 21: Eliphaz 3</a:t>
            </a:r>
            <a:r>
              <a:rPr lang="en-US" b="0" i="0" baseline="30000" dirty="0">
                <a:solidFill>
                  <a:srgbClr val="000000"/>
                </a:solidFill>
                <a:effectLst/>
                <a:latin typeface="pt serif" panose="020A0603040505020204" pitchFamily="18" charset="0"/>
              </a:rPr>
              <a:t>rd</a:t>
            </a:r>
            <a:r>
              <a:rPr lang="en-US" b="0" i="0" dirty="0">
                <a:solidFill>
                  <a:srgbClr val="000000"/>
                </a:solidFill>
                <a:effectLst/>
                <a:latin typeface="pt serif" panose="020A0603040505020204" pitchFamily="18" charset="0"/>
              </a:rPr>
              <a:t> time</a:t>
            </a:r>
          </a:p>
          <a:p>
            <a:pPr algn="l" fontAlgn="base"/>
            <a:r>
              <a:rPr lang="en-US" b="0" i="0" dirty="0">
                <a:solidFill>
                  <a:srgbClr val="000000"/>
                </a:solidFill>
                <a:effectLst/>
                <a:latin typeface="pt serif" panose="020A0603040505020204" pitchFamily="18" charset="0"/>
              </a:rPr>
              <a:t>Ch. 25: Bildad 3</a:t>
            </a:r>
            <a:r>
              <a:rPr lang="en-US" b="0" i="0" baseline="30000" dirty="0">
                <a:solidFill>
                  <a:srgbClr val="000000"/>
                </a:solidFill>
                <a:effectLst/>
                <a:latin typeface="pt serif" panose="020A0603040505020204" pitchFamily="18" charset="0"/>
              </a:rPr>
              <a:t>rd</a:t>
            </a:r>
            <a:r>
              <a:rPr lang="en-US" b="0" i="0" dirty="0">
                <a:solidFill>
                  <a:srgbClr val="000000"/>
                </a:solidFill>
                <a:effectLst/>
                <a:latin typeface="pt serif" panose="020A0603040505020204" pitchFamily="18" charset="0"/>
              </a:rPr>
              <a:t> time</a:t>
            </a:r>
          </a:p>
          <a:p>
            <a:pPr algn="l" fontAlgn="base"/>
            <a:endParaRPr lang="en-US" b="0" i="0" dirty="0">
              <a:solidFill>
                <a:srgbClr val="000000"/>
              </a:solidFill>
              <a:effectLst/>
              <a:latin typeface="pt serif" panose="020B0604020202020204" pitchFamily="18" charset="0"/>
            </a:endParaRPr>
          </a:p>
        </p:txBody>
      </p:sp>
      <p:sp>
        <p:nvSpPr>
          <p:cNvPr id="4" name="Slide Number Placeholder 3"/>
          <p:cNvSpPr>
            <a:spLocks noGrp="1"/>
          </p:cNvSpPr>
          <p:nvPr>
            <p:ph type="sldNum" sz="quarter" idx="5"/>
          </p:nvPr>
        </p:nvSpPr>
        <p:spPr/>
        <p:txBody>
          <a:bodyPr/>
          <a:lstStyle/>
          <a:p>
            <a:fld id="{2F6DC764-A4D4-4B51-9E62-D004903F6F6A}" type="slidenum">
              <a:rPr lang="en-US" smtClean="0"/>
              <a:t>17</a:t>
            </a:fld>
            <a:endParaRPr lang="en-US" dirty="0"/>
          </a:p>
        </p:txBody>
      </p:sp>
    </p:spTree>
    <p:extLst>
      <p:ext uri="{BB962C8B-B14F-4D97-AF65-F5344CB8AC3E}">
        <p14:creationId xmlns:p14="http://schemas.microsoft.com/office/powerpoint/2010/main" val="1269406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pt serif" panose="020A0603040505020204" pitchFamily="18" charset="0"/>
              </a:rPr>
              <a:t>Who is Elihu?</a:t>
            </a:r>
          </a:p>
          <a:p>
            <a:pPr algn="l" fontAlgn="base"/>
            <a:endParaRPr lang="en-US" b="0" i="0" dirty="0">
              <a:solidFill>
                <a:srgbClr val="000000"/>
              </a:solidFill>
              <a:effectLst/>
              <a:latin typeface="pt serif" panose="020A0603040505020204" pitchFamily="18" charset="0"/>
            </a:endParaRPr>
          </a:p>
          <a:p>
            <a:pPr algn="l" fontAlgn="base"/>
            <a:r>
              <a:rPr lang="en-US" b="0" i="0" dirty="0">
                <a:solidFill>
                  <a:srgbClr val="000000"/>
                </a:solidFill>
                <a:effectLst/>
                <a:latin typeface="pt serif" panose="020A0603040505020204" pitchFamily="18" charset="0"/>
              </a:rPr>
              <a:t>A character not previously mentioned, intervenes and shows his criticism of not only Job, but the three friends. He “burned with anger” (32:2-3). This was a younger man who grew very frustrated hearing the back and forth between Job and his three friends. Frustrated at Job because “he justified himself rather than God” (32:2) and Job’s friends because “they had found no answer, although they had declared Job to be in the wrong” (32:3). This was a man who didn’t like gray areas. He wanted answers so he wanted to get involved. </a:t>
            </a:r>
          </a:p>
          <a:p>
            <a:pPr algn="l" fontAlgn="base"/>
            <a:endParaRPr lang="en-US" b="0" i="0" dirty="0">
              <a:solidFill>
                <a:srgbClr val="000000"/>
              </a:solidFill>
              <a:effectLst/>
              <a:latin typeface="pt serif" panose="020A0603040505020204" pitchFamily="18" charset="0"/>
            </a:endParaRPr>
          </a:p>
          <a:p>
            <a:pPr algn="l" fontAlgn="base"/>
            <a:r>
              <a:rPr lang="en-US" b="0" i="0" dirty="0">
                <a:solidFill>
                  <a:srgbClr val="000000"/>
                </a:solidFill>
                <a:effectLst/>
                <a:latin typeface="pt serif" panose="020A0603040505020204" pitchFamily="18" charset="0"/>
              </a:rPr>
              <a:t>“Burned with anger” – says this 3 times</a:t>
            </a:r>
          </a:p>
          <a:p>
            <a:pPr algn="l" fontAlgn="base"/>
            <a:endParaRPr lang="en-US" b="0" i="0" dirty="0">
              <a:solidFill>
                <a:srgbClr val="000000"/>
              </a:solidFill>
              <a:effectLst/>
              <a:latin typeface="pt serif" panose="020A0603040505020204" pitchFamily="18" charset="0"/>
            </a:endParaRPr>
          </a:p>
          <a:p>
            <a:pPr algn="l" fontAlgn="base"/>
            <a:r>
              <a:rPr lang="en-US" b="0" i="0" dirty="0">
                <a:solidFill>
                  <a:srgbClr val="000000"/>
                </a:solidFill>
                <a:effectLst/>
                <a:latin typeface="pt serif" panose="020A0603040505020204" pitchFamily="18" charset="0"/>
              </a:rPr>
              <a:t>Frustrated because he was “younger” and needed to wait to interject after the friends “ceased to answer Job”. </a:t>
            </a:r>
          </a:p>
        </p:txBody>
      </p:sp>
      <p:sp>
        <p:nvSpPr>
          <p:cNvPr id="4" name="Slide Number Placeholder 3"/>
          <p:cNvSpPr>
            <a:spLocks noGrp="1"/>
          </p:cNvSpPr>
          <p:nvPr>
            <p:ph type="sldNum" sz="quarter" idx="5"/>
          </p:nvPr>
        </p:nvSpPr>
        <p:spPr/>
        <p:txBody>
          <a:bodyPr/>
          <a:lstStyle/>
          <a:p>
            <a:fld id="{2F6DC764-A4D4-4B51-9E62-D004903F6F6A}" type="slidenum">
              <a:rPr lang="en-US" smtClean="0"/>
              <a:t>18</a:t>
            </a:fld>
            <a:endParaRPr lang="en-US" dirty="0"/>
          </a:p>
        </p:txBody>
      </p:sp>
    </p:spTree>
    <p:extLst>
      <p:ext uri="{BB962C8B-B14F-4D97-AF65-F5344CB8AC3E}">
        <p14:creationId xmlns:p14="http://schemas.microsoft.com/office/powerpoint/2010/main" val="2950608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pt serif" panose="020A0603040505020204" pitchFamily="18" charset="0"/>
              </a:rPr>
              <a:t>We’re now getting toward the last few chapters and it’s God’s turn to respond.</a:t>
            </a:r>
          </a:p>
          <a:p>
            <a:pPr algn="l" fontAlgn="base"/>
            <a:endParaRPr lang="en-US" b="0" i="0" dirty="0">
              <a:solidFill>
                <a:srgbClr val="000000"/>
              </a:solidFill>
              <a:effectLst/>
              <a:latin typeface="pt serif" panose="020A0603040505020204" pitchFamily="18" charset="0"/>
            </a:endParaRPr>
          </a:p>
          <a:p>
            <a:pPr algn="l" fontAlgn="base"/>
            <a:r>
              <a:rPr lang="en-US" b="0" i="0" dirty="0">
                <a:solidFill>
                  <a:srgbClr val="000000"/>
                </a:solidFill>
                <a:effectLst/>
                <a:latin typeface="pt serif" panose="020A0603040505020204" pitchFamily="18" charset="0"/>
              </a:rPr>
              <a:t>I see this text as some of the most powerful scripture in the Bible. Talk about humbling and quite humiliating for Job.</a:t>
            </a:r>
          </a:p>
          <a:p>
            <a:pPr algn="l" fontAlgn="base"/>
            <a:endParaRPr lang="en-US" b="0" i="0" dirty="0">
              <a:solidFill>
                <a:srgbClr val="000000"/>
              </a:solidFill>
              <a:effectLst/>
              <a:latin typeface="pt serif" panose="020A0603040505020204" pitchFamily="18" charset="0"/>
            </a:endParaRPr>
          </a:p>
          <a:p>
            <a:pPr algn="l" fontAlgn="base"/>
            <a:r>
              <a:rPr lang="en-US" b="0" i="0" dirty="0">
                <a:solidFill>
                  <a:srgbClr val="000000"/>
                </a:solidFill>
                <a:effectLst/>
                <a:latin typeface="pt serif" panose="020A0603040505020204" pitchFamily="18" charset="0"/>
              </a:rPr>
              <a:t>Ultimately this is summarized in 38:4</a:t>
            </a:r>
            <a:endParaRPr lang="en-US" b="0" i="0" dirty="0">
              <a:solidFill>
                <a:srgbClr val="000000"/>
              </a:solidFill>
              <a:effectLst/>
              <a:latin typeface="pt serif" panose="020B0604020202020204" pitchFamily="18" charset="0"/>
            </a:endParaRPr>
          </a:p>
        </p:txBody>
      </p:sp>
      <p:sp>
        <p:nvSpPr>
          <p:cNvPr id="4" name="Slide Number Placeholder 3"/>
          <p:cNvSpPr>
            <a:spLocks noGrp="1"/>
          </p:cNvSpPr>
          <p:nvPr>
            <p:ph type="sldNum" sz="quarter" idx="5"/>
          </p:nvPr>
        </p:nvSpPr>
        <p:spPr/>
        <p:txBody>
          <a:bodyPr/>
          <a:lstStyle/>
          <a:p>
            <a:fld id="{2F6DC764-A4D4-4B51-9E62-D004903F6F6A}" type="slidenum">
              <a:rPr lang="en-US" smtClean="0"/>
              <a:t>19</a:t>
            </a:fld>
            <a:endParaRPr lang="en-US" dirty="0"/>
          </a:p>
        </p:txBody>
      </p:sp>
    </p:spTree>
    <p:extLst>
      <p:ext uri="{BB962C8B-B14F-4D97-AF65-F5344CB8AC3E}">
        <p14:creationId xmlns:p14="http://schemas.microsoft.com/office/powerpoint/2010/main" val="136300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something that’s been on my mind lately. Baseball. </a:t>
            </a:r>
          </a:p>
          <a:p>
            <a:endParaRPr lang="en-US" dirty="0"/>
          </a:p>
          <a:p>
            <a:r>
              <a:rPr lang="en-US" dirty="0"/>
              <a:t>Specifically, youth travel baseball as my son Maddon is on a local U9 team and I’m serving as an assistant coach. But also, we’re only days away from the Major League Baseball wild card playoff games starting. </a:t>
            </a:r>
          </a:p>
          <a:p>
            <a:endParaRPr lang="en-US" dirty="0"/>
          </a:p>
          <a:p>
            <a:r>
              <a:rPr lang="en-US" dirty="0"/>
              <a:t>Does anyone know who this is? I’d be impressed. He also plays currently for the Toronto Blue Jays</a:t>
            </a:r>
          </a:p>
          <a:p>
            <a:endParaRPr lang="en-US" dirty="0"/>
          </a:p>
          <a:p>
            <a:r>
              <a:rPr lang="en-US" dirty="0"/>
              <a:t>On April 22, 2018, Giants first baseman Brandon Belt broke an MLB record and no one in the stands knew it. </a:t>
            </a:r>
          </a:p>
          <a:p>
            <a:endParaRPr lang="en-US" dirty="0"/>
          </a:p>
          <a:p>
            <a:r>
              <a:rPr lang="en-US" dirty="0"/>
              <a:t>Brandon Belt had a 13 minute at-bat that consisted of 21 pitches, ending in a flyout. In today’s pitch-clock era game, the average at-bat is 2 minutes with an average of 5 pitches.</a:t>
            </a:r>
          </a:p>
          <a:p>
            <a:endParaRPr lang="en-US" dirty="0"/>
          </a:p>
          <a:p>
            <a:r>
              <a:rPr lang="en-US" dirty="0"/>
              <a:t>As a baseball coach, there’s almost nothing more fulfilling than watching one of your kids persevere in the batters box. An 0-2, 1-2, 2-2 count that gets extended by a batter who refuses to give up. </a:t>
            </a:r>
          </a:p>
          <a:p>
            <a:endParaRPr lang="en-US" dirty="0"/>
          </a:p>
          <a:p>
            <a:r>
              <a:rPr lang="en-US" dirty="0"/>
              <a:t>What did Brandon’s at-bat look like?</a:t>
            </a:r>
          </a:p>
          <a:p>
            <a:endParaRPr lang="en-US" dirty="0"/>
          </a:p>
          <a:p>
            <a:r>
              <a:rPr lang="en-US" dirty="0"/>
              <a:t>1. Started off 0-1 fouling one back behind 3</a:t>
            </a:r>
            <a:r>
              <a:rPr lang="en-US" baseline="30000" dirty="0"/>
              <a:t>rd</a:t>
            </a:r>
            <a:r>
              <a:rPr lang="en-US" dirty="0"/>
              <a:t> base</a:t>
            </a:r>
          </a:p>
          <a:p>
            <a:r>
              <a:rPr lang="en-US" dirty="0"/>
              <a:t>2. Ball (1-1)</a:t>
            </a:r>
          </a:p>
          <a:p>
            <a:r>
              <a:rPr lang="en-US" dirty="0"/>
              <a:t>3. Strike swinging (1-2) He’s toast, behind the count</a:t>
            </a:r>
          </a:p>
          <a:p>
            <a:r>
              <a:rPr lang="en-US" dirty="0"/>
              <a:t>4. Foul, out of play (1-2)</a:t>
            </a:r>
          </a:p>
          <a:p>
            <a:r>
              <a:rPr lang="en-US" dirty="0"/>
              <a:t>5. Foul chopper down the 1</a:t>
            </a:r>
            <a:r>
              <a:rPr lang="en-US" baseline="30000" dirty="0"/>
              <a:t>st</a:t>
            </a:r>
            <a:r>
              <a:rPr lang="en-US" dirty="0"/>
              <a:t> base line (1-2)</a:t>
            </a:r>
          </a:p>
          <a:p>
            <a:r>
              <a:rPr lang="en-US" dirty="0"/>
              <a:t>6. Ball, now battling back (2-2)</a:t>
            </a:r>
          </a:p>
          <a:p>
            <a:r>
              <a:rPr lang="en-US" dirty="0"/>
              <a:t>7. Foul, right field (2-2)</a:t>
            </a:r>
          </a:p>
          <a:p>
            <a:r>
              <a:rPr lang="en-US" dirty="0"/>
              <a:t>8. Foul</a:t>
            </a:r>
          </a:p>
          <a:p>
            <a:r>
              <a:rPr lang="en-US" dirty="0"/>
              <a:t>9. Ball (3-2)</a:t>
            </a:r>
          </a:p>
          <a:p>
            <a:r>
              <a:rPr lang="en-US" dirty="0"/>
              <a:t>10. Foul</a:t>
            </a:r>
          </a:p>
          <a:p>
            <a:r>
              <a:rPr lang="en-US" dirty="0"/>
              <a:t>11-12. 11 more foul balls</a:t>
            </a:r>
          </a:p>
          <a:p>
            <a:endParaRPr lang="en-US" dirty="0"/>
          </a:p>
          <a:p>
            <a:r>
              <a:rPr lang="en-US" dirty="0"/>
              <a:t>An incredible feat of perseverance that only lasted for 13 minutes.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F6DC764-A4D4-4B51-9E62-D004903F6F6A}" type="slidenum">
              <a:rPr lang="en-US" smtClean="0"/>
              <a:t>2</a:t>
            </a:fld>
            <a:endParaRPr lang="en-US" dirty="0"/>
          </a:p>
        </p:txBody>
      </p:sp>
    </p:spTree>
    <p:extLst>
      <p:ext uri="{BB962C8B-B14F-4D97-AF65-F5344CB8AC3E}">
        <p14:creationId xmlns:p14="http://schemas.microsoft.com/office/powerpoint/2010/main" val="1701718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pt serif" panose="020A0603040505020204" pitchFamily="18" charset="0"/>
              </a:rPr>
              <a:t>As a kid, the descriptions of Behemoth and Leviathan were incredibly powerful to me and they still are today </a:t>
            </a:r>
          </a:p>
          <a:p>
            <a:pPr algn="l" fontAlgn="base"/>
            <a:endParaRPr lang="en-US" b="0" i="0" dirty="0">
              <a:solidFill>
                <a:srgbClr val="000000"/>
              </a:solidFill>
              <a:effectLst/>
              <a:latin typeface="pt serif" panose="020A0603040505020204" pitchFamily="18" charset="0"/>
            </a:endParaRPr>
          </a:p>
          <a:p>
            <a:pPr algn="l" fontAlgn="base"/>
            <a:endParaRPr lang="en-US" b="0" i="0" dirty="0">
              <a:solidFill>
                <a:srgbClr val="000000"/>
              </a:solidFill>
              <a:effectLst/>
              <a:latin typeface="pt serif" panose="020B0604020202020204" pitchFamily="18" charset="0"/>
            </a:endParaRPr>
          </a:p>
        </p:txBody>
      </p:sp>
      <p:sp>
        <p:nvSpPr>
          <p:cNvPr id="4" name="Slide Number Placeholder 3"/>
          <p:cNvSpPr>
            <a:spLocks noGrp="1"/>
          </p:cNvSpPr>
          <p:nvPr>
            <p:ph type="sldNum" sz="quarter" idx="5"/>
          </p:nvPr>
        </p:nvSpPr>
        <p:spPr/>
        <p:txBody>
          <a:bodyPr/>
          <a:lstStyle/>
          <a:p>
            <a:fld id="{2F6DC764-A4D4-4B51-9E62-D004903F6F6A}" type="slidenum">
              <a:rPr lang="en-US" smtClean="0"/>
              <a:t>20</a:t>
            </a:fld>
            <a:endParaRPr lang="en-US" dirty="0"/>
          </a:p>
        </p:txBody>
      </p:sp>
    </p:spTree>
    <p:extLst>
      <p:ext uri="{BB962C8B-B14F-4D97-AF65-F5344CB8AC3E}">
        <p14:creationId xmlns:p14="http://schemas.microsoft.com/office/powerpoint/2010/main" val="3477869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000000"/>
              </a:solidFill>
              <a:effectLst/>
              <a:latin typeface="pt serif" panose="020B0604020202020204" pitchFamily="18" charset="0"/>
            </a:endParaRPr>
          </a:p>
        </p:txBody>
      </p:sp>
      <p:sp>
        <p:nvSpPr>
          <p:cNvPr id="4" name="Slide Number Placeholder 3"/>
          <p:cNvSpPr>
            <a:spLocks noGrp="1"/>
          </p:cNvSpPr>
          <p:nvPr>
            <p:ph type="sldNum" sz="quarter" idx="5"/>
          </p:nvPr>
        </p:nvSpPr>
        <p:spPr/>
        <p:txBody>
          <a:bodyPr/>
          <a:lstStyle/>
          <a:p>
            <a:fld id="{2F6DC764-A4D4-4B51-9E62-D004903F6F6A}" type="slidenum">
              <a:rPr lang="en-US" smtClean="0"/>
              <a:t>21</a:t>
            </a:fld>
            <a:endParaRPr lang="en-US" dirty="0"/>
          </a:p>
        </p:txBody>
      </p:sp>
    </p:spTree>
    <p:extLst>
      <p:ext uri="{BB962C8B-B14F-4D97-AF65-F5344CB8AC3E}">
        <p14:creationId xmlns:p14="http://schemas.microsoft.com/office/powerpoint/2010/main" val="493823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in one word: </a:t>
            </a:r>
          </a:p>
          <a:p>
            <a:r>
              <a:rPr lang="en-US" dirty="0"/>
              <a:t>Perseverance</a:t>
            </a:r>
          </a:p>
          <a:p>
            <a:r>
              <a:rPr lang="en-US" dirty="0"/>
              <a:t>Suffering</a:t>
            </a:r>
          </a:p>
          <a:p>
            <a:r>
              <a:rPr lang="en-US" dirty="0"/>
              <a:t>Righteousness</a:t>
            </a:r>
          </a:p>
          <a:p>
            <a:r>
              <a:rPr lang="en-US" dirty="0"/>
              <a:t>Majesty of God</a:t>
            </a:r>
          </a:p>
          <a:p>
            <a:endParaRPr lang="en-US" dirty="0"/>
          </a:p>
          <a:p>
            <a:r>
              <a:rPr lang="en-US" dirty="0"/>
              <a:t>Why do bad things happen to good people?</a:t>
            </a:r>
          </a:p>
          <a:p>
            <a:r>
              <a:rPr lang="en-US" dirty="0"/>
              <a:t>Why am I struggling in life?</a:t>
            </a:r>
          </a:p>
          <a:p>
            <a:r>
              <a:rPr lang="en-US" dirty="0"/>
              <a:t>Why don’t the wicked have the hardest lives?</a:t>
            </a:r>
          </a:p>
          <a:p>
            <a:r>
              <a:rPr lang="en-US" dirty="0"/>
              <a:t>Why can’t I/he/she/we catch a break?</a:t>
            </a:r>
          </a:p>
          <a:p>
            <a:r>
              <a:rPr lang="en-US" dirty="0"/>
              <a:t>Why can’t life be happier and more abundant?</a:t>
            </a:r>
          </a:p>
          <a:p>
            <a:endParaRPr lang="en-US" dirty="0"/>
          </a:p>
          <a:p>
            <a:r>
              <a:rPr lang="en-US" dirty="0"/>
              <a:t>When I ask myself “Why?”, I gravitate toward a few verses that describe the mysteries of God: </a:t>
            </a:r>
          </a:p>
          <a:p>
            <a:pPr marL="228600" indent="-228600">
              <a:buAutoNum type="arabicPeriod"/>
            </a:pPr>
            <a:r>
              <a:rPr lang="en-US" dirty="0"/>
              <a:t>Job 11:7-9 (When Zophar is asking Job questions, he’s exactly right)</a:t>
            </a:r>
          </a:p>
          <a:p>
            <a:pPr marL="228600" indent="-228600">
              <a:buAutoNum type="arabicPeriod"/>
            </a:pPr>
            <a:r>
              <a:rPr lang="en-US" dirty="0"/>
              <a:t>Deuteronomy 29:29: “The secret things belong to the Lord our God, but the things that are revealed belong to us and to our children forever, that we may do all the words of this law”</a:t>
            </a:r>
          </a:p>
          <a:p>
            <a:pPr marL="228600" indent="-228600">
              <a:buAutoNum type="arabicPeriod"/>
            </a:pPr>
            <a:r>
              <a:rPr lang="en-US" dirty="0"/>
              <a:t>1 Timothy 3:16: “Great indeed, we confess, is the mystery of godliness”</a:t>
            </a:r>
          </a:p>
          <a:p>
            <a:endParaRPr lang="en-US" dirty="0"/>
          </a:p>
          <a:p>
            <a:endParaRPr lang="en-US" dirty="0"/>
          </a:p>
        </p:txBody>
      </p:sp>
      <p:sp>
        <p:nvSpPr>
          <p:cNvPr id="4" name="Slide Number Placeholder 3"/>
          <p:cNvSpPr>
            <a:spLocks noGrp="1"/>
          </p:cNvSpPr>
          <p:nvPr>
            <p:ph type="sldNum" sz="quarter" idx="5"/>
          </p:nvPr>
        </p:nvSpPr>
        <p:spPr/>
        <p:txBody>
          <a:bodyPr/>
          <a:lstStyle/>
          <a:p>
            <a:fld id="{2F6DC764-A4D4-4B51-9E62-D004903F6F6A}" type="slidenum">
              <a:rPr lang="en-US" smtClean="0"/>
              <a:t>22</a:t>
            </a:fld>
            <a:endParaRPr lang="en-US" dirty="0"/>
          </a:p>
        </p:txBody>
      </p:sp>
    </p:spTree>
    <p:extLst>
      <p:ext uri="{BB962C8B-B14F-4D97-AF65-F5344CB8AC3E}">
        <p14:creationId xmlns:p14="http://schemas.microsoft.com/office/powerpoint/2010/main" val="3557823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b="0" i="0" dirty="0">
                <a:solidFill>
                  <a:srgbClr val="333333"/>
                </a:solidFill>
                <a:effectLst/>
                <a:latin typeface="Constantia" panose="02030602050306030303" pitchFamily="18" charset="0"/>
              </a:rPr>
              <a:t>At times we, like Job, don’t know why God allows certain situations to happen. We often ask “why” when we see (or experience) intense suffering. We have to remember that we won’t always discover the answers—at least not immediately.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Constantia" panose="02030602050306030303" pitchFamily="18" charset="0"/>
            </a:endParaRPr>
          </a:p>
          <a:p>
            <a:pPr algn="l"/>
            <a:r>
              <a:rPr lang="en-US" b="0" i="0" dirty="0">
                <a:solidFill>
                  <a:srgbClr val="333333"/>
                </a:solidFill>
                <a:effectLst/>
                <a:latin typeface="Constantia" panose="02030602050306030303" pitchFamily="18" charset="0"/>
              </a:rPr>
              <a:t>2. When Job was at his lowest point, what did he really need? Was it correction? Was it theories on the cause of his </a:t>
            </a:r>
            <a:r>
              <a:rPr lang="en-US" b="0" i="0">
                <a:solidFill>
                  <a:srgbClr val="333333"/>
                </a:solidFill>
                <a:effectLst/>
                <a:latin typeface="Constantia" panose="02030602050306030303" pitchFamily="18" charset="0"/>
              </a:rPr>
              <a:t>suffering? No</a:t>
            </a:r>
            <a:r>
              <a:rPr lang="en-US" b="0" i="0" dirty="0">
                <a:solidFill>
                  <a:srgbClr val="333333"/>
                </a:solidFill>
                <a:effectLst/>
                <a:latin typeface="Constantia" panose="02030602050306030303" pitchFamily="18" charset="0"/>
              </a:rPr>
              <a:t>. What Job needed the most was </a:t>
            </a:r>
            <a:r>
              <a:rPr lang="en-US" b="0" i="1" dirty="0">
                <a:solidFill>
                  <a:srgbClr val="333333"/>
                </a:solidFill>
                <a:effectLst/>
                <a:latin typeface="Constantia" panose="02030602050306030303" pitchFamily="18" charset="0"/>
              </a:rPr>
              <a:t>comfort</a:t>
            </a:r>
            <a:r>
              <a:rPr lang="en-US" b="0" i="0" dirty="0">
                <a:solidFill>
                  <a:srgbClr val="333333"/>
                </a:solidFill>
                <a:effectLst/>
                <a:latin typeface="Constantia" panose="02030602050306030303" pitchFamily="18" charset="0"/>
              </a:rPr>
              <a:t>. Job even called his friends “miserable comforters”. Instead of comforting, they added more grief to his situation. What he needed was friends who would increase his faith in God’s providence, pray with him, and encourage him to hang in there. </a:t>
            </a:r>
          </a:p>
          <a:p>
            <a:pPr algn="l"/>
            <a:endParaRPr lang="en-US" b="0" i="0" dirty="0">
              <a:solidFill>
                <a:srgbClr val="333333"/>
              </a:solidFill>
              <a:effectLst/>
              <a:latin typeface="Constantia" panose="02030602050306030303" pitchFamily="18" charset="0"/>
            </a:endParaRPr>
          </a:p>
          <a:p>
            <a:pPr algn="l"/>
            <a:r>
              <a:rPr lang="en-US" dirty="0"/>
              <a:t>3. </a:t>
            </a:r>
            <a:r>
              <a:rPr lang="en-US" b="0" i="0" dirty="0">
                <a:solidFill>
                  <a:srgbClr val="333333"/>
                </a:solidFill>
                <a:effectLst/>
                <a:latin typeface="Constantia" panose="02030602050306030303" pitchFamily="18" charset="0"/>
              </a:rPr>
              <a:t>It’s natural to ask “why” when we suffer. Why is this happening? How long will this continue? Why me? The conversation between Job and his friends went back and forth until God finally intervened and questioned Job. God did not answer Job’s questions directly, nor did He provide a reason for his suffering, instead He described the wonders of creation to show Job just how small he was. </a:t>
            </a:r>
          </a:p>
          <a:p>
            <a:pPr algn="l"/>
            <a:endParaRPr lang="en-US" b="0" i="0" dirty="0">
              <a:solidFill>
                <a:srgbClr val="333333"/>
              </a:solidFill>
              <a:effectLst/>
              <a:latin typeface="Constantia" panose="02030602050306030303" pitchFamily="18" charset="0"/>
            </a:endParaRPr>
          </a:p>
          <a:p>
            <a:pPr algn="l"/>
            <a:r>
              <a:rPr lang="en-US" b="0" i="0" dirty="0">
                <a:solidFill>
                  <a:srgbClr val="333333"/>
                </a:solidFill>
                <a:effectLst/>
                <a:latin typeface="Constantia" panose="02030602050306030303" pitchFamily="18" charset="0"/>
              </a:rPr>
              <a:t>4. Job’s friends were sure that his sins had caused his suffering. They presented Job with many reasons they believed he had brought this ordeal on himself. They were certain they were right. But after God intervened, He rebuked the friends for speaking falsely about Him and the situation. Job’s friends caused Job to overly justify himself and his own righteousness</a:t>
            </a:r>
          </a:p>
          <a:p>
            <a:pPr algn="l"/>
            <a:endParaRPr lang="en-US" b="0" i="0" dirty="0">
              <a:solidFill>
                <a:srgbClr val="333333"/>
              </a:solidFill>
              <a:effectLst/>
              <a:latin typeface="Constantia" panose="02030602050306030303" pitchFamily="18" charset="0"/>
            </a:endParaRPr>
          </a:p>
          <a:p>
            <a:pPr algn="l"/>
            <a:r>
              <a:rPr lang="en-US" b="0" i="0" dirty="0">
                <a:solidFill>
                  <a:srgbClr val="333333"/>
                </a:solidFill>
                <a:effectLst/>
                <a:latin typeface="Constantia" panose="02030602050306030303" pitchFamily="18" charset="0"/>
              </a:rPr>
              <a:t>5. Job required God’s intervention to get back to trusting fully in Him. This intervention taught Job to see himself in comparison with God and realize that God’s wisdom was beyond his comprehension.</a:t>
            </a:r>
          </a:p>
          <a:p>
            <a:pPr algn="l"/>
            <a:r>
              <a:rPr lang="en-US" b="0" i="0" dirty="0">
                <a:solidFill>
                  <a:srgbClr val="333333"/>
                </a:solidFill>
                <a:effectLst/>
                <a:latin typeface="Constantia" panose="02030602050306030303" pitchFamily="18" charset="0"/>
              </a:rPr>
              <a:t>When we are suffering, we should focus not only on God’s power and goodness, but on the future He has in store for those who endure</a:t>
            </a:r>
          </a:p>
          <a:p>
            <a:pPr algn="l"/>
            <a:endParaRPr lang="en-US" dirty="0"/>
          </a:p>
          <a:p>
            <a:pPr algn="l"/>
            <a:endParaRPr lang="en-US" b="0" i="0" dirty="0">
              <a:solidFill>
                <a:srgbClr val="333333"/>
              </a:solidFill>
              <a:effectLst/>
              <a:latin typeface="Constantia" panose="02030602050306030303"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F6DC764-A4D4-4B51-9E62-D004903F6F6A}" type="slidenum">
              <a:rPr lang="en-US" smtClean="0"/>
              <a:t>23</a:t>
            </a:fld>
            <a:endParaRPr lang="en-US" dirty="0"/>
          </a:p>
        </p:txBody>
      </p:sp>
    </p:spTree>
    <p:extLst>
      <p:ext uri="{BB962C8B-B14F-4D97-AF65-F5344CB8AC3E}">
        <p14:creationId xmlns:p14="http://schemas.microsoft.com/office/powerpoint/2010/main" val="930854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me to close how I began, by bringing this back to baseball. </a:t>
            </a:r>
          </a:p>
          <a:p>
            <a:endParaRPr lang="en-US" dirty="0"/>
          </a:p>
          <a:p>
            <a:r>
              <a:rPr lang="en-US" dirty="0"/>
              <a:t>Life is an at-bat. Our Christian walk is an at-bat. Our journey to heaven is an at-bat. Sometimes it’s batter’s count, sometimes it’s pitcher’s count. </a:t>
            </a:r>
          </a:p>
          <a:p>
            <a:endParaRPr lang="en-US" dirty="0"/>
          </a:p>
          <a:p>
            <a:r>
              <a:rPr lang="en-US" dirty="0"/>
              <a:t>How do you react when you’re down 0-2? Do you continue to dig your heels in, focus on the next ball, trust your training, persevere, and foul pitches off before you get a hit? Or do you cower, cave in, and lose your faith because the strikeout is inevitable?</a:t>
            </a:r>
          </a:p>
          <a:p>
            <a:endParaRPr lang="en-US" dirty="0"/>
          </a:p>
          <a:p>
            <a:r>
              <a:rPr lang="en-US" dirty="0"/>
              <a:t>What about when in life you’re up 3-0? Are you content? Are you coasting? Do you think your successes are because of your own doing? Do you get complacent and assume you’ll reach base? Or do you stay patient, dig in, and await your prize with humility and grace?</a:t>
            </a:r>
          </a:p>
          <a:p>
            <a:endParaRPr lang="en-US" dirty="0"/>
          </a:p>
          <a:p>
            <a:r>
              <a:rPr lang="en-US" dirty="0"/>
              <a:t>The story of Job teaches me to stay grounded, never compromise my faith, and never underestimate the majesty and power of God.</a:t>
            </a:r>
          </a:p>
          <a:p>
            <a:endParaRPr lang="en-US" dirty="0"/>
          </a:p>
        </p:txBody>
      </p:sp>
      <p:sp>
        <p:nvSpPr>
          <p:cNvPr id="4" name="Slide Number Placeholder 3"/>
          <p:cNvSpPr>
            <a:spLocks noGrp="1"/>
          </p:cNvSpPr>
          <p:nvPr>
            <p:ph type="sldNum" sz="quarter" idx="5"/>
          </p:nvPr>
        </p:nvSpPr>
        <p:spPr/>
        <p:txBody>
          <a:bodyPr/>
          <a:lstStyle/>
          <a:p>
            <a:fld id="{2F6DC764-A4D4-4B51-9E62-D004903F6F6A}" type="slidenum">
              <a:rPr lang="en-US" smtClean="0"/>
              <a:t>24</a:t>
            </a:fld>
            <a:endParaRPr lang="en-US" dirty="0"/>
          </a:p>
        </p:txBody>
      </p:sp>
    </p:spTree>
    <p:extLst>
      <p:ext uri="{BB962C8B-B14F-4D97-AF65-F5344CB8AC3E}">
        <p14:creationId xmlns:p14="http://schemas.microsoft.com/office/powerpoint/2010/main" val="361785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Sticking with the baseball theme, more folks in the audience will recognize this face, or name on the back of the jersey. </a:t>
            </a:r>
          </a:p>
          <a:p>
            <a:endParaRPr lang="en-US" dirty="0"/>
          </a:p>
          <a:p>
            <a:r>
              <a:rPr lang="en-US" dirty="0"/>
              <a:t>On September 6, 1995, Cal Ripken Jr. broke Lou Gehrig’s record set in 1925 for most continuous games started without a miss. 2,131 games and that streak would continue until game 2,632 in 1998. </a:t>
            </a:r>
          </a:p>
          <a:p>
            <a:endParaRPr lang="en-US" dirty="0"/>
          </a:p>
          <a:p>
            <a:r>
              <a:rPr lang="en-US" dirty="0"/>
              <a:t>That’s why they call Cal the Iron Man, who demonstrated this feat of perseverance over a 16-year stretch, dating back to 1982. </a:t>
            </a:r>
          </a:p>
        </p:txBody>
      </p:sp>
      <p:sp>
        <p:nvSpPr>
          <p:cNvPr id="4" name="Slide Number Placeholder 3"/>
          <p:cNvSpPr>
            <a:spLocks noGrp="1"/>
          </p:cNvSpPr>
          <p:nvPr>
            <p:ph type="sldNum" sz="quarter" idx="5"/>
          </p:nvPr>
        </p:nvSpPr>
        <p:spPr/>
        <p:txBody>
          <a:bodyPr/>
          <a:lstStyle/>
          <a:p>
            <a:fld id="{2F6DC764-A4D4-4B51-9E62-D004903F6F6A}" type="slidenum">
              <a:rPr lang="en-US" smtClean="0"/>
              <a:t>3</a:t>
            </a:fld>
            <a:endParaRPr lang="en-US" dirty="0"/>
          </a:p>
        </p:txBody>
      </p:sp>
    </p:spTree>
    <p:extLst>
      <p:ext uri="{BB962C8B-B14F-4D97-AF65-F5344CB8AC3E}">
        <p14:creationId xmlns:p14="http://schemas.microsoft.com/office/powerpoint/2010/main" val="180344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B54"/>
                </a:solidFill>
                <a:effectLst/>
                <a:latin typeface="Arial" panose="020B0604020202020204" pitchFamily="34" charset="0"/>
              </a:rPr>
              <a:t>For the non-baseball enthusiasts, what about some household names?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444B5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44B54"/>
                </a:solidFill>
                <a:effectLst/>
                <a:latin typeface="Arial" panose="020B0604020202020204" pitchFamily="34" charset="0"/>
              </a:rPr>
              <a:t>Thomas Edison: </a:t>
            </a:r>
            <a:r>
              <a:rPr lang="en-US" b="0" i="0" dirty="0">
                <a:solidFill>
                  <a:srgbClr val="444B54"/>
                </a:solidFill>
                <a:effectLst/>
                <a:latin typeface="Arial" panose="020B0604020202020204" pitchFamily="34" charset="0"/>
              </a:rPr>
              <a:t>struggled through 1,000 ways he could not build a light bulb before he finally found success. Even small children know the name Edison. </a:t>
            </a:r>
          </a:p>
          <a:p>
            <a:pPr algn="l"/>
            <a:r>
              <a:rPr lang="en-US" b="1" i="0" dirty="0">
                <a:solidFill>
                  <a:srgbClr val="444B54"/>
                </a:solidFill>
                <a:effectLst/>
                <a:latin typeface="Arial" panose="020B0604020202020204" pitchFamily="34" charset="0"/>
              </a:rPr>
              <a:t>Henry Ford: </a:t>
            </a:r>
            <a:r>
              <a:rPr lang="en-US" b="0" i="0" dirty="0">
                <a:solidFill>
                  <a:srgbClr val="444B54"/>
                </a:solidFill>
                <a:effectLst/>
                <a:latin typeface="Arial" panose="020B0604020202020204" pitchFamily="34" charset="0"/>
              </a:rPr>
              <a:t>went bankrupt and left penniless 5 times from failed ventures before innovating the assembly line. There are dozens of Ford vehicles in our parking lot. </a:t>
            </a:r>
          </a:p>
          <a:p>
            <a:pPr algn="l"/>
            <a:r>
              <a:rPr lang="en-US" b="1" i="0" dirty="0">
                <a:solidFill>
                  <a:srgbClr val="444B54"/>
                </a:solidFill>
                <a:effectLst/>
                <a:latin typeface="Arial" panose="020B0604020202020204" pitchFamily="34" charset="0"/>
              </a:rPr>
              <a:t>Steven Spielberg: </a:t>
            </a:r>
            <a:r>
              <a:rPr lang="en-US" b="0" i="0" dirty="0">
                <a:solidFill>
                  <a:srgbClr val="444B54"/>
                </a:solidFill>
                <a:effectLst/>
                <a:latin typeface="Arial" panose="020B0604020202020204" pitchFamily="34" charset="0"/>
              </a:rPr>
              <a:t>rejected three times from the University of Southern California School of Theater, Film and Television and pursued directing without a degree. There are a few of us who can name a Spielberg movie.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44B54"/>
                </a:solidFill>
                <a:effectLst/>
                <a:latin typeface="Arial" panose="020B0604020202020204" pitchFamily="34" charset="0"/>
              </a:rPr>
              <a:t>Elvis Presley: </a:t>
            </a:r>
            <a:r>
              <a:rPr lang="en-US" b="0" i="0" dirty="0">
                <a:solidFill>
                  <a:srgbClr val="444B54"/>
                </a:solidFill>
                <a:effectLst/>
                <a:latin typeface="Arial" panose="020B0604020202020204" pitchFamily="34" charset="0"/>
              </a:rPr>
              <a:t>Before becoming a household name, Elvis was fired by the manager of Nashville’s Gran Ole Opry after one show saying “You ain’t goin’ nowhere, son. You ought to go back to drivin’ a truck.” You can call him “The King”</a:t>
            </a:r>
          </a:p>
          <a:p>
            <a:pPr algn="l"/>
            <a:r>
              <a:rPr lang="en-US" b="1" i="0" dirty="0">
                <a:solidFill>
                  <a:srgbClr val="444B54"/>
                </a:solidFill>
                <a:effectLst/>
                <a:latin typeface="Arial" panose="020B0604020202020204" pitchFamily="34" charset="0"/>
              </a:rPr>
              <a:t>Harland Davis Sanders: </a:t>
            </a:r>
            <a:r>
              <a:rPr lang="en-US" b="0" i="0" dirty="0">
                <a:solidFill>
                  <a:srgbClr val="444B54"/>
                </a:solidFill>
                <a:effectLst/>
                <a:latin typeface="Arial" panose="020B0604020202020204" pitchFamily="34" charset="0"/>
              </a:rPr>
              <a:t>Did I stump you on this one? Before becoming Colonel Sanders, determined Harland submitted his now world famous fried chicken recipe to 1,009 restaurants before finding a buyer. “It’s Finger Lickin’ Good”</a:t>
            </a:r>
          </a:p>
          <a:p>
            <a:endParaRPr lang="en-US" dirty="0"/>
          </a:p>
          <a:p>
            <a:r>
              <a:rPr lang="en-US" b="0" dirty="0"/>
              <a:t>What about a few names more appropriate for a Bible class audience?</a:t>
            </a:r>
          </a:p>
          <a:p>
            <a:endParaRPr lang="en-US" b="0" dirty="0"/>
          </a:p>
          <a:p>
            <a:r>
              <a:rPr lang="en-US" b="1" dirty="0"/>
              <a:t>Jeremiah</a:t>
            </a:r>
            <a:r>
              <a:rPr lang="en-US" dirty="0"/>
              <a:t>: continued to demonstrate his faithfulness by sharing God’s revelations to an unfaithful nation. He pronounced God’s judgment upon the people of his time for their wickedness.</a:t>
            </a:r>
          </a:p>
          <a:p>
            <a:r>
              <a:rPr lang="en-US" b="1" dirty="0"/>
              <a:t>Apostle</a:t>
            </a:r>
            <a:r>
              <a:rPr lang="en-US" dirty="0"/>
              <a:t> </a:t>
            </a:r>
            <a:r>
              <a:rPr lang="en-US" b="1" dirty="0"/>
              <a:t>Paul</a:t>
            </a:r>
            <a:r>
              <a:rPr lang="en-US" dirty="0"/>
              <a:t>: went from killing Christians to one himself, he was repeatedly imprisoned, flogged, lashed, shipwrecked, stoned, driven out of town, and abandoned. Love 2 Corinthians 4:7-10: read out loud</a:t>
            </a:r>
          </a:p>
          <a:p>
            <a:r>
              <a:rPr lang="en-US" b="1" dirty="0"/>
              <a:t>The</a:t>
            </a:r>
            <a:r>
              <a:rPr lang="en-US" dirty="0"/>
              <a:t> </a:t>
            </a:r>
            <a:r>
              <a:rPr lang="en-US" b="1" dirty="0"/>
              <a:t>Persistent</a:t>
            </a:r>
            <a:r>
              <a:rPr lang="en-US" dirty="0"/>
              <a:t> </a:t>
            </a:r>
            <a:r>
              <a:rPr lang="en-US" b="1" dirty="0"/>
              <a:t>Widow</a:t>
            </a:r>
            <a:r>
              <a:rPr lang="en-US" dirty="0"/>
              <a:t>: Luke 18:1-8: She wore down the judge and taught us that when we passionately cry out to God, he hears us. Teaches us, in verse 1, “to always pray and not lose heart”</a:t>
            </a:r>
          </a:p>
          <a:p>
            <a:r>
              <a:rPr lang="en-US" b="1" dirty="0"/>
              <a:t>Joseph</a:t>
            </a:r>
            <a:r>
              <a:rPr lang="en-US" dirty="0"/>
              <a:t>: overcomes temptation, </a:t>
            </a:r>
            <a:r>
              <a:rPr lang="en-US" b="0" dirty="0"/>
              <a:t>wrongly charged and placed in prison, then was betrayed by his jealous brothers. Even in the hardest times, Joseph didn’t compromise his character to get ahead</a:t>
            </a:r>
          </a:p>
          <a:p>
            <a:r>
              <a:rPr lang="en-US" b="1" dirty="0"/>
              <a:t>Jesus</a:t>
            </a:r>
            <a:r>
              <a:rPr lang="en-US" dirty="0"/>
              <a:t>: He is the epitome of perseverance. He demonstrated resolve through the agony of the cross, gave his life for sinners everywhere, and he finished the race of life perfectly</a:t>
            </a:r>
          </a:p>
        </p:txBody>
      </p:sp>
      <p:sp>
        <p:nvSpPr>
          <p:cNvPr id="4" name="Slide Number Placeholder 3"/>
          <p:cNvSpPr>
            <a:spLocks noGrp="1"/>
          </p:cNvSpPr>
          <p:nvPr>
            <p:ph type="sldNum" sz="quarter" idx="5"/>
          </p:nvPr>
        </p:nvSpPr>
        <p:spPr/>
        <p:txBody>
          <a:bodyPr/>
          <a:lstStyle/>
          <a:p>
            <a:fld id="{2F6DC764-A4D4-4B51-9E62-D004903F6F6A}" type="slidenum">
              <a:rPr lang="en-US" smtClean="0"/>
              <a:t>4</a:t>
            </a:fld>
            <a:endParaRPr lang="en-US" dirty="0"/>
          </a:p>
        </p:txBody>
      </p:sp>
    </p:spTree>
    <p:extLst>
      <p:ext uri="{BB962C8B-B14F-4D97-AF65-F5344CB8AC3E}">
        <p14:creationId xmlns:p14="http://schemas.microsoft.com/office/powerpoint/2010/main" val="163058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And finally…Autumn Veatch. I hope you’re wondering “who is that?”</a:t>
            </a:r>
          </a:p>
          <a:p>
            <a:endParaRPr lang="en-US" b="0" i="0" dirty="0">
              <a:solidFill>
                <a:srgbClr val="202124"/>
              </a:solidFill>
              <a:effectLst/>
              <a:latin typeface="Google Sans"/>
            </a:endParaRPr>
          </a:p>
          <a:p>
            <a:r>
              <a:rPr lang="en-US" b="0" i="0" dirty="0">
                <a:solidFill>
                  <a:srgbClr val="202124"/>
                </a:solidFill>
                <a:effectLst/>
                <a:latin typeface="Google Sans"/>
              </a:rPr>
              <a:t>In 2015, 16-year old Autumn Veatch </a:t>
            </a:r>
            <a:r>
              <a:rPr lang="en-US" b="0" i="0" dirty="0">
                <a:solidFill>
                  <a:srgbClr val="040C28"/>
                </a:solidFill>
                <a:effectLst/>
                <a:latin typeface="Google Sans"/>
              </a:rPr>
              <a:t>journeyed for 3 days in the Washington state wilderness after being the lone survivor in a deadly plane crash over the thick forested north Cascades mountains</a:t>
            </a:r>
            <a:r>
              <a:rPr lang="en-US" b="0" i="0" dirty="0">
                <a:solidFill>
                  <a:srgbClr val="202124"/>
                </a:solidFill>
                <a:effectLst/>
                <a:latin typeface="Google Sans"/>
              </a:rPr>
              <a:t>. Both of her grandparents were killed in the plane crash and she finally persevered without food, water, or shelter until she was rescued. </a:t>
            </a:r>
            <a:endParaRPr lang="en-US" dirty="0"/>
          </a:p>
        </p:txBody>
      </p:sp>
      <p:sp>
        <p:nvSpPr>
          <p:cNvPr id="4" name="Slide Number Placeholder 3"/>
          <p:cNvSpPr>
            <a:spLocks noGrp="1"/>
          </p:cNvSpPr>
          <p:nvPr>
            <p:ph type="sldNum" sz="quarter" idx="5"/>
          </p:nvPr>
        </p:nvSpPr>
        <p:spPr/>
        <p:txBody>
          <a:bodyPr/>
          <a:lstStyle/>
          <a:p>
            <a:fld id="{2F6DC764-A4D4-4B51-9E62-D004903F6F6A}" type="slidenum">
              <a:rPr lang="en-US" smtClean="0"/>
              <a:t>5</a:t>
            </a:fld>
            <a:endParaRPr lang="en-US" dirty="0"/>
          </a:p>
        </p:txBody>
      </p:sp>
    </p:spTree>
    <p:extLst>
      <p:ext uri="{BB962C8B-B14F-4D97-AF65-F5344CB8AC3E}">
        <p14:creationId xmlns:p14="http://schemas.microsoft.com/office/powerpoint/2010/main" val="209469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come to the story of Job. A fascinating 42 chapters of beautiful poetic language.</a:t>
            </a:r>
          </a:p>
          <a:p>
            <a:endParaRPr lang="en-US" dirty="0"/>
          </a:p>
          <a:p>
            <a:r>
              <a:rPr lang="en-US" dirty="0"/>
              <a:t>When I think of Job, I think of many themes that we’ll discuss later. But I also think about: </a:t>
            </a:r>
          </a:p>
          <a:p>
            <a:endParaRPr lang="en-US" dirty="0"/>
          </a:p>
          <a:p>
            <a:r>
              <a:rPr lang="en-US" dirty="0"/>
              <a:t>Perseverance</a:t>
            </a:r>
          </a:p>
          <a:p>
            <a:r>
              <a:rPr lang="en-US" dirty="0"/>
              <a:t>Steadfastness</a:t>
            </a:r>
          </a:p>
          <a:p>
            <a:r>
              <a:rPr lang="en-US" dirty="0"/>
              <a:t>Persistence</a:t>
            </a:r>
          </a:p>
          <a:p>
            <a:r>
              <a:rPr lang="en-US" dirty="0"/>
              <a:t>Tenacity</a:t>
            </a:r>
          </a:p>
          <a:p>
            <a:r>
              <a:rPr lang="en-US" dirty="0"/>
              <a:t>Determination</a:t>
            </a:r>
          </a:p>
          <a:p>
            <a:r>
              <a:rPr lang="en-US" dirty="0"/>
              <a:t>Resolve</a:t>
            </a:r>
          </a:p>
          <a:p>
            <a:r>
              <a:rPr lang="en-US" dirty="0"/>
              <a:t>Patience</a:t>
            </a:r>
          </a:p>
          <a:p>
            <a:r>
              <a:rPr lang="en-US" dirty="0"/>
              <a:t>Endurance</a:t>
            </a:r>
          </a:p>
          <a:p>
            <a:r>
              <a:rPr lang="en-US" dirty="0"/>
              <a:t>Grit</a:t>
            </a:r>
          </a:p>
          <a:p>
            <a:endParaRPr lang="en-US" dirty="0"/>
          </a:p>
          <a:p>
            <a:r>
              <a:rPr lang="en-US" dirty="0"/>
              <a:t>We’ll see all of these characteristics of Job on full display as we study the book further</a:t>
            </a:r>
          </a:p>
        </p:txBody>
      </p:sp>
      <p:sp>
        <p:nvSpPr>
          <p:cNvPr id="4" name="Slide Number Placeholder 3"/>
          <p:cNvSpPr>
            <a:spLocks noGrp="1"/>
          </p:cNvSpPr>
          <p:nvPr>
            <p:ph type="sldNum" sz="quarter" idx="5"/>
          </p:nvPr>
        </p:nvSpPr>
        <p:spPr/>
        <p:txBody>
          <a:bodyPr/>
          <a:lstStyle/>
          <a:p>
            <a:fld id="{2F6DC764-A4D4-4B51-9E62-D004903F6F6A}" type="slidenum">
              <a:rPr lang="en-US" smtClean="0"/>
              <a:t>6</a:t>
            </a:fld>
            <a:endParaRPr lang="en-US" dirty="0"/>
          </a:p>
        </p:txBody>
      </p:sp>
    </p:spTree>
    <p:extLst>
      <p:ext uri="{BB962C8B-B14F-4D97-AF65-F5344CB8AC3E}">
        <p14:creationId xmlns:p14="http://schemas.microsoft.com/office/powerpoint/2010/main" val="339840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pivot for a moment before we dive in to ask, rhetorically of course, “Have you suffered?”</a:t>
            </a:r>
          </a:p>
          <a:p>
            <a:endParaRPr lang="en-US" dirty="0"/>
          </a:p>
          <a:p>
            <a:r>
              <a:rPr lang="en-US" dirty="0"/>
              <a:t>The answer is emphatically, yes. We all have. We’re human. But many of us suffer in quite different ways and to much deeper levels than others. Turmoil comes in all shapes and sizes. </a:t>
            </a:r>
          </a:p>
          <a:p>
            <a:endParaRPr lang="en-US" dirty="0"/>
          </a:p>
          <a:p>
            <a:r>
              <a:rPr lang="en-US" dirty="0"/>
              <a:t>I began coming to this church when I was 10 years old. I remember sitting in these pews over here hearing over and over again in the announcements about a long-term member and his family who kept getting battered. This battering, this “bad luck”, these unfortunate events didn’t just occur after days or weeks. These hardships went on for years and years. This circumstance taught me empathy and introspection in my early years. I often asked myself “why him?”, “why them”? When I heard about yet another unfortunate event or loss during the announcements.  </a:t>
            </a:r>
          </a:p>
          <a:p>
            <a:endParaRPr lang="en-US" dirty="0"/>
          </a:p>
          <a:p>
            <a:r>
              <a:rPr lang="en-US" dirty="0"/>
              <a:t>I’ve always looked at suffering, challenges, and despair like a storm. </a:t>
            </a:r>
          </a:p>
          <a:p>
            <a:endParaRPr lang="en-US" dirty="0"/>
          </a:p>
          <a:p>
            <a:r>
              <a:rPr lang="en-US" dirty="0"/>
              <a:t>Each one of us in this room is either in 1 of 3 places, no other choices: </a:t>
            </a:r>
          </a:p>
          <a:p>
            <a:pPr marL="228600" indent="-228600">
              <a:buAutoNum type="arabicPeriod"/>
            </a:pPr>
            <a:r>
              <a:rPr lang="en-US" dirty="0"/>
              <a:t>In the middle of a storm</a:t>
            </a:r>
          </a:p>
          <a:p>
            <a:pPr marL="228600" indent="-228600">
              <a:buAutoNum type="arabicPeriod"/>
            </a:pPr>
            <a:r>
              <a:rPr lang="en-US" dirty="0"/>
              <a:t>Just got out of a storm</a:t>
            </a:r>
          </a:p>
          <a:p>
            <a:pPr marL="228600" indent="-228600">
              <a:buAutoNum type="arabicPeriod"/>
            </a:pPr>
            <a:r>
              <a:rPr lang="en-US" dirty="0"/>
              <a:t>About to go into a storm</a:t>
            </a:r>
          </a:p>
          <a:p>
            <a:pPr marL="228600" indent="-228600">
              <a:buAutoNum type="arabicPeriod"/>
            </a:pPr>
            <a:endParaRPr lang="en-US" dirty="0"/>
          </a:p>
          <a:p>
            <a:pPr marL="0" indent="0">
              <a:buNone/>
            </a:pPr>
            <a:r>
              <a:rPr lang="en-US" dirty="0"/>
              <a:t>The story of Job encompasses all three phases of adversity</a:t>
            </a:r>
          </a:p>
        </p:txBody>
      </p:sp>
      <p:sp>
        <p:nvSpPr>
          <p:cNvPr id="4" name="Slide Number Placeholder 3"/>
          <p:cNvSpPr>
            <a:spLocks noGrp="1"/>
          </p:cNvSpPr>
          <p:nvPr>
            <p:ph type="sldNum" sz="quarter" idx="5"/>
          </p:nvPr>
        </p:nvSpPr>
        <p:spPr/>
        <p:txBody>
          <a:bodyPr/>
          <a:lstStyle/>
          <a:p>
            <a:fld id="{2F6DC764-A4D4-4B51-9E62-D004903F6F6A}" type="slidenum">
              <a:rPr lang="en-US" smtClean="0"/>
              <a:t>7</a:t>
            </a:fld>
            <a:endParaRPr lang="en-US" dirty="0"/>
          </a:p>
        </p:txBody>
      </p:sp>
    </p:spTree>
    <p:extLst>
      <p:ext uri="{BB962C8B-B14F-4D97-AF65-F5344CB8AC3E}">
        <p14:creationId xmlns:p14="http://schemas.microsoft.com/office/powerpoint/2010/main" val="192999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before we dive into the details, I’ll ask you a few more thought-provoking questions. So of these answers are an emphatic ‘yes’ after studying the book of Job, and others may not be so easy to answer. Here are a few just to get you thinking…just to get you more closely connected to some of the themes of the book. </a:t>
            </a:r>
          </a:p>
        </p:txBody>
      </p:sp>
      <p:sp>
        <p:nvSpPr>
          <p:cNvPr id="4" name="Slide Number Placeholder 3"/>
          <p:cNvSpPr>
            <a:spLocks noGrp="1"/>
          </p:cNvSpPr>
          <p:nvPr>
            <p:ph type="sldNum" sz="quarter" idx="5"/>
          </p:nvPr>
        </p:nvSpPr>
        <p:spPr/>
        <p:txBody>
          <a:bodyPr/>
          <a:lstStyle/>
          <a:p>
            <a:fld id="{2F6DC764-A4D4-4B51-9E62-D004903F6F6A}" type="slidenum">
              <a:rPr lang="en-US" smtClean="0"/>
              <a:t>8</a:t>
            </a:fld>
            <a:endParaRPr lang="en-US" dirty="0"/>
          </a:p>
        </p:txBody>
      </p:sp>
    </p:spTree>
    <p:extLst>
      <p:ext uri="{BB962C8B-B14F-4D97-AF65-F5344CB8AC3E}">
        <p14:creationId xmlns:p14="http://schemas.microsoft.com/office/powerpoint/2010/main" val="412331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Poetical books: Job, Psalms, Proverbs, Ecclesiastes, and Song of Solomon</a:t>
            </a:r>
          </a:p>
          <a:p>
            <a:endParaRPr lang="en-US" dirty="0"/>
          </a:p>
          <a:p>
            <a:r>
              <a:rPr lang="en-US" dirty="0"/>
              <a:t>Moses was 120 when he died</a:t>
            </a:r>
          </a:p>
          <a:p>
            <a:r>
              <a:rPr lang="en-US" dirty="0"/>
              <a:t>Abraham was 175 when he died</a:t>
            </a:r>
          </a:p>
        </p:txBody>
      </p:sp>
      <p:sp>
        <p:nvSpPr>
          <p:cNvPr id="4" name="Slide Number Placeholder 3"/>
          <p:cNvSpPr>
            <a:spLocks noGrp="1"/>
          </p:cNvSpPr>
          <p:nvPr>
            <p:ph type="sldNum" sz="quarter" idx="5"/>
          </p:nvPr>
        </p:nvSpPr>
        <p:spPr/>
        <p:txBody>
          <a:bodyPr/>
          <a:lstStyle/>
          <a:p>
            <a:fld id="{2F6DC764-A4D4-4B51-9E62-D004903F6F6A}" type="slidenum">
              <a:rPr lang="en-US" smtClean="0"/>
              <a:t>9</a:t>
            </a:fld>
            <a:endParaRPr lang="en-US" dirty="0"/>
          </a:p>
        </p:txBody>
      </p:sp>
    </p:spTree>
    <p:extLst>
      <p:ext uri="{BB962C8B-B14F-4D97-AF65-F5344CB8AC3E}">
        <p14:creationId xmlns:p14="http://schemas.microsoft.com/office/powerpoint/2010/main" val="519584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DC8C-418D-C794-C502-1B30AA6116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471EBE-544F-5720-A1A5-FE205267F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40F82E-6649-86A5-7F3F-BF91ADBBD988}"/>
              </a:ext>
            </a:extLst>
          </p:cNvPr>
          <p:cNvSpPr>
            <a:spLocks noGrp="1"/>
          </p:cNvSpPr>
          <p:nvPr>
            <p:ph type="dt" sz="half" idx="10"/>
          </p:nvPr>
        </p:nvSpPr>
        <p:spPr/>
        <p:txBody>
          <a:bodyPr/>
          <a:lstStyle/>
          <a:p>
            <a:fld id="{6BD0B4E4-EA4F-4CFC-A1F9-CE2DEDFF6B3D}" type="datetimeFigureOut">
              <a:rPr lang="en-US" smtClean="0"/>
              <a:t>10/1/2023</a:t>
            </a:fld>
            <a:endParaRPr lang="en-US" dirty="0"/>
          </a:p>
        </p:txBody>
      </p:sp>
      <p:sp>
        <p:nvSpPr>
          <p:cNvPr id="5" name="Footer Placeholder 4">
            <a:extLst>
              <a:ext uri="{FF2B5EF4-FFF2-40B4-BE49-F238E27FC236}">
                <a16:creationId xmlns:a16="http://schemas.microsoft.com/office/drawing/2014/main" id="{4FFDB533-5D05-3DC0-3A32-854FD89FB4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FC2494-7A05-7593-1238-A9EECF6EF7BD}"/>
              </a:ext>
            </a:extLst>
          </p:cNvPr>
          <p:cNvSpPr>
            <a:spLocks noGrp="1"/>
          </p:cNvSpPr>
          <p:nvPr>
            <p:ph type="sldNum" sz="quarter" idx="12"/>
          </p:nvPr>
        </p:nvSpPr>
        <p:spPr/>
        <p:txBody>
          <a:bodyPr/>
          <a:lstStyle/>
          <a:p>
            <a:fld id="{F6007BD3-AC2A-4D53-8AFE-B3729BD9715A}" type="slidenum">
              <a:rPr lang="en-US" smtClean="0"/>
              <a:t>‹#›</a:t>
            </a:fld>
            <a:endParaRPr lang="en-US" dirty="0"/>
          </a:p>
        </p:txBody>
      </p:sp>
      <p:pic>
        <p:nvPicPr>
          <p:cNvPr id="8" name="Picture 7" descr="A person standing in front of a large open book&#10;&#10;Description automatically generated">
            <a:extLst>
              <a:ext uri="{FF2B5EF4-FFF2-40B4-BE49-F238E27FC236}">
                <a16:creationId xmlns:a16="http://schemas.microsoft.com/office/drawing/2014/main" id="{4C8ABDF2-2D2F-EEA5-9842-FCC18612B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302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410B-EBF4-50E1-B135-DC18A8EBA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0EEB2A-65EB-9EAF-E78E-8778351E9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17437-D4B1-3A76-CA01-B2B3C13524BE}"/>
              </a:ext>
            </a:extLst>
          </p:cNvPr>
          <p:cNvSpPr>
            <a:spLocks noGrp="1"/>
          </p:cNvSpPr>
          <p:nvPr>
            <p:ph type="dt" sz="half" idx="10"/>
          </p:nvPr>
        </p:nvSpPr>
        <p:spPr/>
        <p:txBody>
          <a:bodyPr/>
          <a:lstStyle/>
          <a:p>
            <a:fld id="{6BD0B4E4-EA4F-4CFC-A1F9-CE2DEDFF6B3D}" type="datetimeFigureOut">
              <a:rPr lang="en-US" smtClean="0"/>
              <a:t>10/1/2023</a:t>
            </a:fld>
            <a:endParaRPr lang="en-US" dirty="0"/>
          </a:p>
        </p:txBody>
      </p:sp>
      <p:sp>
        <p:nvSpPr>
          <p:cNvPr id="5" name="Footer Placeholder 4">
            <a:extLst>
              <a:ext uri="{FF2B5EF4-FFF2-40B4-BE49-F238E27FC236}">
                <a16:creationId xmlns:a16="http://schemas.microsoft.com/office/drawing/2014/main" id="{A54D563E-B216-9BDE-A409-5F16DE3531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75607A-EB29-DFD4-6374-1F42FD21080E}"/>
              </a:ext>
            </a:extLst>
          </p:cNvPr>
          <p:cNvSpPr>
            <a:spLocks noGrp="1"/>
          </p:cNvSpPr>
          <p:nvPr>
            <p:ph type="sldNum" sz="quarter" idx="12"/>
          </p:nvPr>
        </p:nvSpPr>
        <p:spPr/>
        <p:txBody>
          <a:bodyPr/>
          <a:lstStyle/>
          <a:p>
            <a:fld id="{F6007BD3-AC2A-4D53-8AFE-B3729BD9715A}" type="slidenum">
              <a:rPr lang="en-US" smtClean="0"/>
              <a:t>‹#›</a:t>
            </a:fld>
            <a:endParaRPr lang="en-US" dirty="0"/>
          </a:p>
        </p:txBody>
      </p:sp>
    </p:spTree>
    <p:extLst>
      <p:ext uri="{BB962C8B-B14F-4D97-AF65-F5344CB8AC3E}">
        <p14:creationId xmlns:p14="http://schemas.microsoft.com/office/powerpoint/2010/main" val="252175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2A2D-3C00-52A6-664E-5E6075FC1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2D1CE-DC84-4699-6CFC-A686FA5EC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319338-87A9-60C0-3481-535587241A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C028D2-87BE-A07F-55CF-911EEE419AB6}"/>
              </a:ext>
            </a:extLst>
          </p:cNvPr>
          <p:cNvSpPr>
            <a:spLocks noGrp="1"/>
          </p:cNvSpPr>
          <p:nvPr>
            <p:ph type="dt" sz="half" idx="10"/>
          </p:nvPr>
        </p:nvSpPr>
        <p:spPr/>
        <p:txBody>
          <a:bodyPr/>
          <a:lstStyle/>
          <a:p>
            <a:fld id="{6BD0B4E4-EA4F-4CFC-A1F9-CE2DEDFF6B3D}" type="datetimeFigureOut">
              <a:rPr lang="en-US" smtClean="0"/>
              <a:t>10/1/2023</a:t>
            </a:fld>
            <a:endParaRPr lang="en-US" dirty="0"/>
          </a:p>
        </p:txBody>
      </p:sp>
      <p:sp>
        <p:nvSpPr>
          <p:cNvPr id="6" name="Footer Placeholder 5">
            <a:extLst>
              <a:ext uri="{FF2B5EF4-FFF2-40B4-BE49-F238E27FC236}">
                <a16:creationId xmlns:a16="http://schemas.microsoft.com/office/drawing/2014/main" id="{F0C72F6E-150A-F00E-B251-C74D31CF98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F2CED8-5DF1-AE45-5829-CDC3077C7107}"/>
              </a:ext>
            </a:extLst>
          </p:cNvPr>
          <p:cNvSpPr>
            <a:spLocks noGrp="1"/>
          </p:cNvSpPr>
          <p:nvPr>
            <p:ph type="sldNum" sz="quarter" idx="12"/>
          </p:nvPr>
        </p:nvSpPr>
        <p:spPr/>
        <p:txBody>
          <a:bodyPr/>
          <a:lstStyle/>
          <a:p>
            <a:fld id="{F6007BD3-AC2A-4D53-8AFE-B3729BD9715A}" type="slidenum">
              <a:rPr lang="en-US" smtClean="0"/>
              <a:t>‹#›</a:t>
            </a:fld>
            <a:endParaRPr lang="en-US" dirty="0"/>
          </a:p>
        </p:txBody>
      </p:sp>
    </p:spTree>
    <p:extLst>
      <p:ext uri="{BB962C8B-B14F-4D97-AF65-F5344CB8AC3E}">
        <p14:creationId xmlns:p14="http://schemas.microsoft.com/office/powerpoint/2010/main" val="4270805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E029-64C5-127C-25A7-2838F4B69C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7B6AD1-456C-6AF9-675F-6DAEE12B12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7A7EA3-A6A2-8689-7AE6-F862BFF77C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548EAF-0305-3B8D-2E6A-B8C7173E3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38F2E-F1C1-E50A-7C27-7770075D0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D67E0-C4F5-6EE8-9CEC-F96D26B15505}"/>
              </a:ext>
            </a:extLst>
          </p:cNvPr>
          <p:cNvSpPr>
            <a:spLocks noGrp="1"/>
          </p:cNvSpPr>
          <p:nvPr>
            <p:ph type="dt" sz="half" idx="10"/>
          </p:nvPr>
        </p:nvSpPr>
        <p:spPr/>
        <p:txBody>
          <a:bodyPr/>
          <a:lstStyle/>
          <a:p>
            <a:fld id="{6BD0B4E4-EA4F-4CFC-A1F9-CE2DEDFF6B3D}" type="datetimeFigureOut">
              <a:rPr lang="en-US" smtClean="0"/>
              <a:t>10/1/2023</a:t>
            </a:fld>
            <a:endParaRPr lang="en-US" dirty="0"/>
          </a:p>
        </p:txBody>
      </p:sp>
      <p:sp>
        <p:nvSpPr>
          <p:cNvPr id="8" name="Footer Placeholder 7">
            <a:extLst>
              <a:ext uri="{FF2B5EF4-FFF2-40B4-BE49-F238E27FC236}">
                <a16:creationId xmlns:a16="http://schemas.microsoft.com/office/drawing/2014/main" id="{46C3062E-9B9B-146F-E058-8351288874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F088985-A646-6F32-CFF4-565652D1803F}"/>
              </a:ext>
            </a:extLst>
          </p:cNvPr>
          <p:cNvSpPr>
            <a:spLocks noGrp="1"/>
          </p:cNvSpPr>
          <p:nvPr>
            <p:ph type="sldNum" sz="quarter" idx="12"/>
          </p:nvPr>
        </p:nvSpPr>
        <p:spPr/>
        <p:txBody>
          <a:bodyPr/>
          <a:lstStyle/>
          <a:p>
            <a:fld id="{F6007BD3-AC2A-4D53-8AFE-B3729BD9715A}" type="slidenum">
              <a:rPr lang="en-US" smtClean="0"/>
              <a:t>‹#›</a:t>
            </a:fld>
            <a:endParaRPr lang="en-US" dirty="0"/>
          </a:p>
        </p:txBody>
      </p:sp>
    </p:spTree>
    <p:extLst>
      <p:ext uri="{BB962C8B-B14F-4D97-AF65-F5344CB8AC3E}">
        <p14:creationId xmlns:p14="http://schemas.microsoft.com/office/powerpoint/2010/main" val="138956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E1E9-7628-7E4F-5D81-9FE97A9B2E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FC240-C010-8A7F-1A47-F5DD1DFE8703}"/>
              </a:ext>
            </a:extLst>
          </p:cNvPr>
          <p:cNvSpPr>
            <a:spLocks noGrp="1"/>
          </p:cNvSpPr>
          <p:nvPr>
            <p:ph type="dt" sz="half" idx="10"/>
          </p:nvPr>
        </p:nvSpPr>
        <p:spPr/>
        <p:txBody>
          <a:bodyPr/>
          <a:lstStyle/>
          <a:p>
            <a:fld id="{6BD0B4E4-EA4F-4CFC-A1F9-CE2DEDFF6B3D}" type="datetimeFigureOut">
              <a:rPr lang="en-US" smtClean="0"/>
              <a:t>10/1/2023</a:t>
            </a:fld>
            <a:endParaRPr lang="en-US" dirty="0"/>
          </a:p>
        </p:txBody>
      </p:sp>
      <p:sp>
        <p:nvSpPr>
          <p:cNvPr id="4" name="Footer Placeholder 3">
            <a:extLst>
              <a:ext uri="{FF2B5EF4-FFF2-40B4-BE49-F238E27FC236}">
                <a16:creationId xmlns:a16="http://schemas.microsoft.com/office/drawing/2014/main" id="{FD234F4A-14A8-5639-FC2C-9A63F861A1E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E9FDB1-B6D1-1E4D-B469-8C639A1E70C8}"/>
              </a:ext>
            </a:extLst>
          </p:cNvPr>
          <p:cNvSpPr>
            <a:spLocks noGrp="1"/>
          </p:cNvSpPr>
          <p:nvPr>
            <p:ph type="sldNum" sz="quarter" idx="12"/>
          </p:nvPr>
        </p:nvSpPr>
        <p:spPr/>
        <p:txBody>
          <a:bodyPr/>
          <a:lstStyle/>
          <a:p>
            <a:fld id="{F6007BD3-AC2A-4D53-8AFE-B3729BD9715A}" type="slidenum">
              <a:rPr lang="en-US" smtClean="0"/>
              <a:t>‹#›</a:t>
            </a:fld>
            <a:endParaRPr lang="en-US" dirty="0"/>
          </a:p>
        </p:txBody>
      </p:sp>
    </p:spTree>
    <p:extLst>
      <p:ext uri="{BB962C8B-B14F-4D97-AF65-F5344CB8AC3E}">
        <p14:creationId xmlns:p14="http://schemas.microsoft.com/office/powerpoint/2010/main" val="727098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37B06-9084-8F46-5F72-46459858CA37}"/>
              </a:ext>
            </a:extLst>
          </p:cNvPr>
          <p:cNvSpPr>
            <a:spLocks noGrp="1"/>
          </p:cNvSpPr>
          <p:nvPr>
            <p:ph type="dt" sz="half" idx="10"/>
          </p:nvPr>
        </p:nvSpPr>
        <p:spPr/>
        <p:txBody>
          <a:bodyPr/>
          <a:lstStyle/>
          <a:p>
            <a:fld id="{6BD0B4E4-EA4F-4CFC-A1F9-CE2DEDFF6B3D}" type="datetimeFigureOut">
              <a:rPr lang="en-US" smtClean="0"/>
              <a:t>10/1/2023</a:t>
            </a:fld>
            <a:endParaRPr lang="en-US" dirty="0"/>
          </a:p>
        </p:txBody>
      </p:sp>
      <p:sp>
        <p:nvSpPr>
          <p:cNvPr id="3" name="Footer Placeholder 2">
            <a:extLst>
              <a:ext uri="{FF2B5EF4-FFF2-40B4-BE49-F238E27FC236}">
                <a16:creationId xmlns:a16="http://schemas.microsoft.com/office/drawing/2014/main" id="{D658C8F4-9942-5779-9B6B-83F054CE9D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537EFF-9418-5CBA-BC05-D61724B55673}"/>
              </a:ext>
            </a:extLst>
          </p:cNvPr>
          <p:cNvSpPr>
            <a:spLocks noGrp="1"/>
          </p:cNvSpPr>
          <p:nvPr>
            <p:ph type="sldNum" sz="quarter" idx="12"/>
          </p:nvPr>
        </p:nvSpPr>
        <p:spPr/>
        <p:txBody>
          <a:bodyPr/>
          <a:lstStyle/>
          <a:p>
            <a:fld id="{F6007BD3-AC2A-4D53-8AFE-B3729BD9715A}" type="slidenum">
              <a:rPr lang="en-US" smtClean="0"/>
              <a:t>‹#›</a:t>
            </a:fld>
            <a:endParaRPr lang="en-US" dirty="0"/>
          </a:p>
        </p:txBody>
      </p:sp>
    </p:spTree>
    <p:extLst>
      <p:ext uri="{BB962C8B-B14F-4D97-AF65-F5344CB8AC3E}">
        <p14:creationId xmlns:p14="http://schemas.microsoft.com/office/powerpoint/2010/main" val="561733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CFC4-5500-57F2-19C5-08D9192AF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5B5E82-13F2-BB66-F210-3546E9D405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E346FF-B029-E552-3EA2-12C8D10D0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420B51-B104-D345-7CB5-090C4BFD2DCC}"/>
              </a:ext>
            </a:extLst>
          </p:cNvPr>
          <p:cNvSpPr>
            <a:spLocks noGrp="1"/>
          </p:cNvSpPr>
          <p:nvPr>
            <p:ph type="dt" sz="half" idx="10"/>
          </p:nvPr>
        </p:nvSpPr>
        <p:spPr/>
        <p:txBody>
          <a:bodyPr/>
          <a:lstStyle/>
          <a:p>
            <a:fld id="{6BD0B4E4-EA4F-4CFC-A1F9-CE2DEDFF6B3D}" type="datetimeFigureOut">
              <a:rPr lang="en-US" smtClean="0"/>
              <a:t>10/1/2023</a:t>
            </a:fld>
            <a:endParaRPr lang="en-US" dirty="0"/>
          </a:p>
        </p:txBody>
      </p:sp>
      <p:sp>
        <p:nvSpPr>
          <p:cNvPr id="6" name="Footer Placeholder 5">
            <a:extLst>
              <a:ext uri="{FF2B5EF4-FFF2-40B4-BE49-F238E27FC236}">
                <a16:creationId xmlns:a16="http://schemas.microsoft.com/office/drawing/2014/main" id="{4D82A98C-9687-9085-3906-29F0D3D69A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3016A4-706B-1E59-4CD1-9FD248844A75}"/>
              </a:ext>
            </a:extLst>
          </p:cNvPr>
          <p:cNvSpPr>
            <a:spLocks noGrp="1"/>
          </p:cNvSpPr>
          <p:nvPr>
            <p:ph type="sldNum" sz="quarter" idx="12"/>
          </p:nvPr>
        </p:nvSpPr>
        <p:spPr/>
        <p:txBody>
          <a:bodyPr/>
          <a:lstStyle/>
          <a:p>
            <a:fld id="{F6007BD3-AC2A-4D53-8AFE-B3729BD9715A}" type="slidenum">
              <a:rPr lang="en-US" smtClean="0"/>
              <a:t>‹#›</a:t>
            </a:fld>
            <a:endParaRPr lang="en-US" dirty="0"/>
          </a:p>
        </p:txBody>
      </p:sp>
    </p:spTree>
    <p:extLst>
      <p:ext uri="{BB962C8B-B14F-4D97-AF65-F5344CB8AC3E}">
        <p14:creationId xmlns:p14="http://schemas.microsoft.com/office/powerpoint/2010/main" val="222012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F5700-5F3A-9940-15D5-6C53E74CF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67A3DA-202D-08C8-071D-8E2948888A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D5EE20A-DA44-1B36-439C-7A8DAFAFE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DD379-2D67-4BAF-11ED-BD80AEF8661B}"/>
              </a:ext>
            </a:extLst>
          </p:cNvPr>
          <p:cNvSpPr>
            <a:spLocks noGrp="1"/>
          </p:cNvSpPr>
          <p:nvPr>
            <p:ph type="dt" sz="half" idx="10"/>
          </p:nvPr>
        </p:nvSpPr>
        <p:spPr/>
        <p:txBody>
          <a:bodyPr/>
          <a:lstStyle/>
          <a:p>
            <a:fld id="{6BD0B4E4-EA4F-4CFC-A1F9-CE2DEDFF6B3D}" type="datetimeFigureOut">
              <a:rPr lang="en-US" smtClean="0"/>
              <a:t>10/1/2023</a:t>
            </a:fld>
            <a:endParaRPr lang="en-US" dirty="0"/>
          </a:p>
        </p:txBody>
      </p:sp>
      <p:sp>
        <p:nvSpPr>
          <p:cNvPr id="6" name="Footer Placeholder 5">
            <a:extLst>
              <a:ext uri="{FF2B5EF4-FFF2-40B4-BE49-F238E27FC236}">
                <a16:creationId xmlns:a16="http://schemas.microsoft.com/office/drawing/2014/main" id="{0386C81B-B686-A3A8-9861-8683E8E943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1586BD-5A37-0E8B-7E5C-EA69BB0685CC}"/>
              </a:ext>
            </a:extLst>
          </p:cNvPr>
          <p:cNvSpPr>
            <a:spLocks noGrp="1"/>
          </p:cNvSpPr>
          <p:nvPr>
            <p:ph type="sldNum" sz="quarter" idx="12"/>
          </p:nvPr>
        </p:nvSpPr>
        <p:spPr/>
        <p:txBody>
          <a:bodyPr/>
          <a:lstStyle/>
          <a:p>
            <a:fld id="{F6007BD3-AC2A-4D53-8AFE-B3729BD9715A}" type="slidenum">
              <a:rPr lang="en-US" smtClean="0"/>
              <a:t>‹#›</a:t>
            </a:fld>
            <a:endParaRPr lang="en-US" dirty="0"/>
          </a:p>
        </p:txBody>
      </p:sp>
    </p:spTree>
    <p:extLst>
      <p:ext uri="{BB962C8B-B14F-4D97-AF65-F5344CB8AC3E}">
        <p14:creationId xmlns:p14="http://schemas.microsoft.com/office/powerpoint/2010/main" val="2233251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BE0D-5282-7646-C633-7B4D84B12F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578F22-ADD0-C06C-662E-81FF3F26ED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B1FAE-C29E-6F0F-2F6E-02D1E35A6CD0}"/>
              </a:ext>
            </a:extLst>
          </p:cNvPr>
          <p:cNvSpPr>
            <a:spLocks noGrp="1"/>
          </p:cNvSpPr>
          <p:nvPr>
            <p:ph type="dt" sz="half" idx="10"/>
          </p:nvPr>
        </p:nvSpPr>
        <p:spPr/>
        <p:txBody>
          <a:bodyPr/>
          <a:lstStyle/>
          <a:p>
            <a:fld id="{6BD0B4E4-EA4F-4CFC-A1F9-CE2DEDFF6B3D}" type="datetimeFigureOut">
              <a:rPr lang="en-US" smtClean="0"/>
              <a:t>10/1/2023</a:t>
            </a:fld>
            <a:endParaRPr lang="en-US" dirty="0"/>
          </a:p>
        </p:txBody>
      </p:sp>
      <p:sp>
        <p:nvSpPr>
          <p:cNvPr id="5" name="Footer Placeholder 4">
            <a:extLst>
              <a:ext uri="{FF2B5EF4-FFF2-40B4-BE49-F238E27FC236}">
                <a16:creationId xmlns:a16="http://schemas.microsoft.com/office/drawing/2014/main" id="{FA25F045-4F83-FCC9-4C42-DDC6CACBF4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34840C-D417-24AB-E839-00BFAE10045B}"/>
              </a:ext>
            </a:extLst>
          </p:cNvPr>
          <p:cNvSpPr>
            <a:spLocks noGrp="1"/>
          </p:cNvSpPr>
          <p:nvPr>
            <p:ph type="sldNum" sz="quarter" idx="12"/>
          </p:nvPr>
        </p:nvSpPr>
        <p:spPr/>
        <p:txBody>
          <a:bodyPr/>
          <a:lstStyle/>
          <a:p>
            <a:fld id="{F6007BD3-AC2A-4D53-8AFE-B3729BD9715A}" type="slidenum">
              <a:rPr lang="en-US" smtClean="0"/>
              <a:t>‹#›</a:t>
            </a:fld>
            <a:endParaRPr lang="en-US" dirty="0"/>
          </a:p>
        </p:txBody>
      </p:sp>
    </p:spTree>
    <p:extLst>
      <p:ext uri="{BB962C8B-B14F-4D97-AF65-F5344CB8AC3E}">
        <p14:creationId xmlns:p14="http://schemas.microsoft.com/office/powerpoint/2010/main" val="1681496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730D3-0CC7-A1B5-D507-A413793410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EA9396-ECC5-DAE4-03D0-96259FE2C0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A073F-C406-51B2-F21B-9657647C0B46}"/>
              </a:ext>
            </a:extLst>
          </p:cNvPr>
          <p:cNvSpPr>
            <a:spLocks noGrp="1"/>
          </p:cNvSpPr>
          <p:nvPr>
            <p:ph type="dt" sz="half" idx="10"/>
          </p:nvPr>
        </p:nvSpPr>
        <p:spPr/>
        <p:txBody>
          <a:bodyPr/>
          <a:lstStyle/>
          <a:p>
            <a:fld id="{6BD0B4E4-EA4F-4CFC-A1F9-CE2DEDFF6B3D}" type="datetimeFigureOut">
              <a:rPr lang="en-US" smtClean="0"/>
              <a:t>10/1/2023</a:t>
            </a:fld>
            <a:endParaRPr lang="en-US" dirty="0"/>
          </a:p>
        </p:txBody>
      </p:sp>
      <p:sp>
        <p:nvSpPr>
          <p:cNvPr id="5" name="Footer Placeholder 4">
            <a:extLst>
              <a:ext uri="{FF2B5EF4-FFF2-40B4-BE49-F238E27FC236}">
                <a16:creationId xmlns:a16="http://schemas.microsoft.com/office/drawing/2014/main" id="{2E751A26-9476-9E27-4342-FB91171815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731B07-25AD-99D4-D1FF-6E78E4BE90A0}"/>
              </a:ext>
            </a:extLst>
          </p:cNvPr>
          <p:cNvSpPr>
            <a:spLocks noGrp="1"/>
          </p:cNvSpPr>
          <p:nvPr>
            <p:ph type="sldNum" sz="quarter" idx="12"/>
          </p:nvPr>
        </p:nvSpPr>
        <p:spPr/>
        <p:txBody>
          <a:bodyPr/>
          <a:lstStyle/>
          <a:p>
            <a:fld id="{F6007BD3-AC2A-4D53-8AFE-B3729BD9715A}" type="slidenum">
              <a:rPr lang="en-US" smtClean="0"/>
              <a:t>‹#›</a:t>
            </a:fld>
            <a:endParaRPr lang="en-US" dirty="0"/>
          </a:p>
        </p:txBody>
      </p:sp>
    </p:spTree>
    <p:extLst>
      <p:ext uri="{BB962C8B-B14F-4D97-AF65-F5344CB8AC3E}">
        <p14:creationId xmlns:p14="http://schemas.microsoft.com/office/powerpoint/2010/main" val="271191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dark blue background with white text&#10;&#10;Description automatically generated">
            <a:extLst>
              <a:ext uri="{FF2B5EF4-FFF2-40B4-BE49-F238E27FC236}">
                <a16:creationId xmlns:a16="http://schemas.microsoft.com/office/drawing/2014/main" id="{2DA63732-2407-5EBF-3D5B-6DFFE22CD1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6618D3-C567-DA41-AB79-041799D0EBD8}"/>
              </a:ext>
            </a:extLst>
          </p:cNvPr>
          <p:cNvSpPr>
            <a:spLocks noGrp="1"/>
          </p:cNvSpPr>
          <p:nvPr>
            <p:ph idx="1"/>
          </p:nvPr>
        </p:nvSpPr>
        <p:spPr>
          <a:xfrm>
            <a:off x="280086" y="1287262"/>
            <a:ext cx="11757454" cy="5570738"/>
          </a:xfrm>
        </p:spPr>
        <p:txBody>
          <a:bodyPr/>
          <a:lstStyle>
            <a:lvl1pPr>
              <a:defRPr b="1">
                <a:solidFill>
                  <a:schemeClr val="bg1"/>
                </a:solidFill>
                <a:effectLst>
                  <a:glow rad="63500">
                    <a:schemeClr val="tx1"/>
                  </a:glow>
                </a:effectLst>
              </a:defRPr>
            </a:lvl1pPr>
            <a:lvl2pPr marL="576263"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088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A dark blue background with white text&#10;&#10;Description automatically generated">
            <a:extLst>
              <a:ext uri="{FF2B5EF4-FFF2-40B4-BE49-F238E27FC236}">
                <a16:creationId xmlns:a16="http://schemas.microsoft.com/office/drawing/2014/main" id="{F346A4D7-5079-C840-43B7-809FEB22F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6618D3-C567-DA41-AB79-041799D0EBD8}"/>
              </a:ext>
            </a:extLst>
          </p:cNvPr>
          <p:cNvSpPr>
            <a:spLocks noGrp="1"/>
          </p:cNvSpPr>
          <p:nvPr>
            <p:ph idx="1"/>
          </p:nvPr>
        </p:nvSpPr>
        <p:spPr>
          <a:xfrm>
            <a:off x="280086" y="2010032"/>
            <a:ext cx="11757454" cy="4847968"/>
          </a:xfrm>
        </p:spPr>
        <p:txBody>
          <a:bodyPr/>
          <a:lstStyle>
            <a:lvl1pPr>
              <a:defRPr b="1">
                <a:solidFill>
                  <a:schemeClr val="bg1"/>
                </a:solidFill>
                <a:effectLst>
                  <a:glow rad="63500">
                    <a:schemeClr val="tx1"/>
                  </a:glow>
                </a:effectLst>
              </a:defRPr>
            </a:lvl1pPr>
            <a:lvl2pPr marL="576263"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49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A blue background with white text&#10;&#10;Description automatically generated">
            <a:extLst>
              <a:ext uri="{FF2B5EF4-FFF2-40B4-BE49-F238E27FC236}">
                <a16:creationId xmlns:a16="http://schemas.microsoft.com/office/drawing/2014/main" id="{C61BC32E-D393-D41A-267A-AA12F317C8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6618D3-C567-DA41-AB79-041799D0EBD8}"/>
              </a:ext>
            </a:extLst>
          </p:cNvPr>
          <p:cNvSpPr>
            <a:spLocks noGrp="1"/>
          </p:cNvSpPr>
          <p:nvPr>
            <p:ph idx="1"/>
          </p:nvPr>
        </p:nvSpPr>
        <p:spPr>
          <a:xfrm>
            <a:off x="280086" y="2010032"/>
            <a:ext cx="11757454" cy="4847968"/>
          </a:xfrm>
        </p:spPr>
        <p:txBody>
          <a:bodyPr/>
          <a:lstStyle>
            <a:lvl1pPr>
              <a:defRPr b="1">
                <a:solidFill>
                  <a:schemeClr val="bg1"/>
                </a:solidFill>
                <a:effectLst>
                  <a:glow rad="63500">
                    <a:schemeClr val="tx1"/>
                  </a:glow>
                </a:effectLst>
              </a:defRPr>
            </a:lvl1pPr>
            <a:lvl2pPr marL="576263"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369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A blue background with white text&#10;&#10;Description automatically generated">
            <a:extLst>
              <a:ext uri="{FF2B5EF4-FFF2-40B4-BE49-F238E27FC236}">
                <a16:creationId xmlns:a16="http://schemas.microsoft.com/office/drawing/2014/main" id="{276D7ADA-9888-5AEF-0C49-72F76AC8FC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6618D3-C567-DA41-AB79-041799D0EBD8}"/>
              </a:ext>
            </a:extLst>
          </p:cNvPr>
          <p:cNvSpPr>
            <a:spLocks noGrp="1"/>
          </p:cNvSpPr>
          <p:nvPr>
            <p:ph idx="1"/>
          </p:nvPr>
        </p:nvSpPr>
        <p:spPr>
          <a:xfrm>
            <a:off x="280086" y="2010032"/>
            <a:ext cx="11757454" cy="4847968"/>
          </a:xfrm>
        </p:spPr>
        <p:txBody>
          <a:bodyPr/>
          <a:lstStyle>
            <a:lvl1pPr>
              <a:defRPr b="1">
                <a:solidFill>
                  <a:schemeClr val="bg1"/>
                </a:solidFill>
                <a:effectLst>
                  <a:glow rad="63500">
                    <a:schemeClr val="tx1"/>
                  </a:glow>
                </a:effectLst>
              </a:defRPr>
            </a:lvl1pPr>
            <a:lvl2pPr marL="576263"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603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 blue background with white text&#10;&#10;Description automatically generated">
            <a:extLst>
              <a:ext uri="{FF2B5EF4-FFF2-40B4-BE49-F238E27FC236}">
                <a16:creationId xmlns:a16="http://schemas.microsoft.com/office/drawing/2014/main" id="{B170D629-6C69-C18D-1B55-76A8C993FB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6618D3-C567-DA41-AB79-041799D0EBD8}"/>
              </a:ext>
            </a:extLst>
          </p:cNvPr>
          <p:cNvSpPr>
            <a:spLocks noGrp="1"/>
          </p:cNvSpPr>
          <p:nvPr>
            <p:ph idx="1"/>
          </p:nvPr>
        </p:nvSpPr>
        <p:spPr>
          <a:xfrm>
            <a:off x="280086" y="2010032"/>
            <a:ext cx="11757454" cy="4847968"/>
          </a:xfrm>
        </p:spPr>
        <p:txBody>
          <a:bodyPr/>
          <a:lstStyle>
            <a:lvl1pPr>
              <a:defRPr b="1">
                <a:solidFill>
                  <a:schemeClr val="bg1"/>
                </a:solidFill>
                <a:effectLst>
                  <a:glow rad="63500">
                    <a:schemeClr val="tx1"/>
                  </a:glow>
                </a:effectLst>
              </a:defRPr>
            </a:lvl1pPr>
            <a:lvl2pPr marL="576263"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22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4" descr="A dark blue background with white text&#10;&#10;Description automatically generated">
            <a:extLst>
              <a:ext uri="{FF2B5EF4-FFF2-40B4-BE49-F238E27FC236}">
                <a16:creationId xmlns:a16="http://schemas.microsoft.com/office/drawing/2014/main" id="{C005A50F-2928-E380-31FC-F1625D3A6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6618D3-C567-DA41-AB79-041799D0EBD8}"/>
              </a:ext>
            </a:extLst>
          </p:cNvPr>
          <p:cNvSpPr>
            <a:spLocks noGrp="1"/>
          </p:cNvSpPr>
          <p:nvPr>
            <p:ph idx="1"/>
          </p:nvPr>
        </p:nvSpPr>
        <p:spPr>
          <a:xfrm>
            <a:off x="280086" y="2010032"/>
            <a:ext cx="11757454" cy="4847968"/>
          </a:xfrm>
        </p:spPr>
        <p:txBody>
          <a:bodyPr/>
          <a:lstStyle>
            <a:lvl1pPr>
              <a:defRPr b="1">
                <a:solidFill>
                  <a:schemeClr val="bg1"/>
                </a:solidFill>
                <a:effectLst>
                  <a:glow rad="63500">
                    <a:schemeClr val="tx1"/>
                  </a:glow>
                </a:effectLst>
              </a:defRPr>
            </a:lvl1pPr>
            <a:lvl2pPr marL="576263"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661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3" descr="A blue background with white text&#10;&#10;Description automatically generated">
            <a:extLst>
              <a:ext uri="{FF2B5EF4-FFF2-40B4-BE49-F238E27FC236}">
                <a16:creationId xmlns:a16="http://schemas.microsoft.com/office/drawing/2014/main" id="{1566F7BD-1C47-C8DC-EC9B-AF10DB97F6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6618D3-C567-DA41-AB79-041799D0EBD8}"/>
              </a:ext>
            </a:extLst>
          </p:cNvPr>
          <p:cNvSpPr>
            <a:spLocks noGrp="1"/>
          </p:cNvSpPr>
          <p:nvPr>
            <p:ph idx="1"/>
          </p:nvPr>
        </p:nvSpPr>
        <p:spPr>
          <a:xfrm>
            <a:off x="280086" y="2010032"/>
            <a:ext cx="11757454" cy="4847968"/>
          </a:xfrm>
        </p:spPr>
        <p:txBody>
          <a:bodyPr/>
          <a:lstStyle>
            <a:lvl1pPr>
              <a:defRPr b="1">
                <a:solidFill>
                  <a:schemeClr val="bg1"/>
                </a:solidFill>
                <a:effectLst>
                  <a:glow rad="63500">
                    <a:schemeClr val="tx1"/>
                  </a:glow>
                </a:effectLst>
              </a:defRPr>
            </a:lvl1pPr>
            <a:lvl2pPr marL="576263"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916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618D3-C567-DA41-AB79-041799D0EBD8}"/>
              </a:ext>
            </a:extLst>
          </p:cNvPr>
          <p:cNvSpPr>
            <a:spLocks noGrp="1"/>
          </p:cNvSpPr>
          <p:nvPr>
            <p:ph idx="1"/>
          </p:nvPr>
        </p:nvSpPr>
        <p:spPr>
          <a:xfrm>
            <a:off x="280086" y="2010032"/>
            <a:ext cx="11757454" cy="4847968"/>
          </a:xfrm>
        </p:spPr>
        <p:txBody>
          <a:bodyPr/>
          <a:lstStyle>
            <a:lvl1pPr>
              <a:defRPr b="1">
                <a:solidFill>
                  <a:schemeClr val="bg1"/>
                </a:solidFill>
                <a:effectLst>
                  <a:glow rad="63500">
                    <a:schemeClr val="tx1"/>
                  </a:glow>
                </a:effectLst>
              </a:defRPr>
            </a:lvl1pPr>
            <a:lvl2pPr marL="576263"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blue sky with white text&#10;&#10;Description automatically generated">
            <a:extLst>
              <a:ext uri="{FF2B5EF4-FFF2-40B4-BE49-F238E27FC236}">
                <a16:creationId xmlns:a16="http://schemas.microsoft.com/office/drawing/2014/main" id="{955466FB-AE72-FCB9-16F7-FF9E1FCB5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045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BACE5-8D3E-B584-C95F-1C6DE74677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6EB19-430C-56D4-EA9F-CE8503EDE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DB5C3-C88B-05CC-D2B5-ADDEEC2DD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0B4E4-EA4F-4CFC-A1F9-CE2DEDFF6B3D}" type="datetimeFigureOut">
              <a:rPr lang="en-US" smtClean="0"/>
              <a:t>10/1/2023</a:t>
            </a:fld>
            <a:endParaRPr lang="en-US" dirty="0"/>
          </a:p>
        </p:txBody>
      </p:sp>
      <p:sp>
        <p:nvSpPr>
          <p:cNvPr id="5" name="Footer Placeholder 4">
            <a:extLst>
              <a:ext uri="{FF2B5EF4-FFF2-40B4-BE49-F238E27FC236}">
                <a16:creationId xmlns:a16="http://schemas.microsoft.com/office/drawing/2014/main" id="{624F172E-DDDB-BCAF-2799-E4FB18EB2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59EA23F-8352-12E3-B81A-1F7F2E37B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07BD3-AC2A-4D53-8AFE-B3729BD9715A}" type="slidenum">
              <a:rPr lang="en-US" smtClean="0"/>
              <a:t>‹#›</a:t>
            </a:fld>
            <a:endParaRPr lang="en-US" dirty="0"/>
          </a:p>
        </p:txBody>
      </p:sp>
    </p:spTree>
    <p:extLst>
      <p:ext uri="{BB962C8B-B14F-4D97-AF65-F5344CB8AC3E}">
        <p14:creationId xmlns:p14="http://schemas.microsoft.com/office/powerpoint/2010/main" val="199817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63" r:id="rId6"/>
    <p:sldLayoutId id="2147483664" r:id="rId7"/>
    <p:sldLayoutId id="2147483665"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015498-3955-9E63-5A00-95126382E023}"/>
              </a:ext>
            </a:extLst>
          </p:cNvPr>
          <p:cNvSpPr txBox="1">
            <a:spLocks/>
          </p:cNvSpPr>
          <p:nvPr/>
        </p:nvSpPr>
        <p:spPr>
          <a:xfrm>
            <a:off x="293615" y="6238240"/>
            <a:ext cx="5911442" cy="44778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rPr>
              <a:t>Perseverance &amp; God’s Faithfulness</a:t>
            </a:r>
          </a:p>
        </p:txBody>
      </p:sp>
    </p:spTree>
    <p:extLst>
      <p:ext uri="{BB962C8B-B14F-4D97-AF65-F5344CB8AC3E}">
        <p14:creationId xmlns:p14="http://schemas.microsoft.com/office/powerpoint/2010/main" val="3484905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280086" y="1168400"/>
            <a:ext cx="11757454" cy="5689600"/>
          </a:xfrm>
        </p:spPr>
        <p:txBody>
          <a:bodyPr>
            <a:normAutofit/>
          </a:bodyPr>
          <a:lstStyle/>
          <a:p>
            <a:r>
              <a:rPr lang="en-US" dirty="0"/>
              <a:t>What do we know about the </a:t>
            </a:r>
            <a:r>
              <a:rPr lang="en-US" u="sng" dirty="0"/>
              <a:t>man</a:t>
            </a:r>
            <a:r>
              <a:rPr lang="en-US" dirty="0"/>
              <a:t> Job?</a:t>
            </a:r>
          </a:p>
          <a:p>
            <a:pPr lvl="1"/>
            <a:r>
              <a:rPr lang="en-US" dirty="0"/>
              <a:t>From the land of Uz (1:1)</a:t>
            </a:r>
          </a:p>
          <a:p>
            <a:pPr lvl="2"/>
            <a:r>
              <a:rPr lang="en-US" dirty="0"/>
              <a:t>Adjacent to land of Midian</a:t>
            </a:r>
          </a:p>
          <a:p>
            <a:pPr lvl="1"/>
            <a:r>
              <a:rPr lang="en-US" dirty="0"/>
              <a:t>Blameless and upright, feared God and </a:t>
            </a:r>
            <a:r>
              <a:rPr lang="en-US" u="sng" dirty="0"/>
              <a:t>shunned</a:t>
            </a:r>
            <a:r>
              <a:rPr lang="en-US" dirty="0"/>
              <a:t> evil (1:1)</a:t>
            </a:r>
          </a:p>
          <a:p>
            <a:pPr lvl="1"/>
            <a:r>
              <a:rPr lang="en-US" dirty="0"/>
              <a:t>10 children (twice)—7 sons, 3 daughters (1:2, 42:13)</a:t>
            </a:r>
          </a:p>
          <a:p>
            <a:pPr lvl="1"/>
            <a:r>
              <a:rPr lang="en-US" dirty="0"/>
              <a:t>Rich—7,000 sheep, 3,000 camels, 500 yoke of oxen, 500 donkeys, many servants (1:3)</a:t>
            </a:r>
          </a:p>
          <a:p>
            <a:pPr lvl="2"/>
            <a:r>
              <a:rPr lang="en-US" dirty="0"/>
              <a:t>“Blessed the latter days of Job more” (42:12)</a:t>
            </a:r>
          </a:p>
          <a:p>
            <a:pPr lvl="1"/>
            <a:r>
              <a:rPr lang="en-US" dirty="0"/>
              <a:t>“greatest of all the people of the east” (1:3)</a:t>
            </a:r>
          </a:p>
          <a:p>
            <a:pPr lvl="1"/>
            <a:r>
              <a:rPr lang="en-US" dirty="0"/>
              <a:t>Faith—his greatest asset (1:5)</a:t>
            </a:r>
          </a:p>
          <a:p>
            <a:pPr lvl="1"/>
            <a:r>
              <a:rPr lang="en-US" dirty="0"/>
              <a:t>He suffered greatly</a:t>
            </a:r>
          </a:p>
          <a:p>
            <a:pPr lvl="1"/>
            <a:r>
              <a:rPr lang="en-US" dirty="0"/>
              <a:t>Also mentioned in Ezekiel and James</a:t>
            </a:r>
          </a:p>
          <a:p>
            <a:pPr lvl="2"/>
            <a:r>
              <a:rPr lang="en-US" dirty="0"/>
              <a:t>Ezekiel 14:12-14: Mentioned with Noah and Daniel, “by their righteousness”</a:t>
            </a:r>
          </a:p>
          <a:p>
            <a:pPr lvl="2"/>
            <a:r>
              <a:rPr lang="en-US" dirty="0"/>
              <a:t>James 5:11: “You have heard of the steadfastness of Job, and you have seen the purpose of the Lord, how the Lord is compassionate and merciful”</a:t>
            </a:r>
          </a:p>
        </p:txBody>
      </p:sp>
    </p:spTree>
    <p:extLst>
      <p:ext uri="{BB962C8B-B14F-4D97-AF65-F5344CB8AC3E}">
        <p14:creationId xmlns:p14="http://schemas.microsoft.com/office/powerpoint/2010/main" val="20267395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wipe(left)">
                                      <p:cBhvr>
                                        <p:cTn id="6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280086" y="1287262"/>
            <a:ext cx="11757454" cy="4978784"/>
          </a:xfrm>
        </p:spPr>
        <p:txBody>
          <a:bodyPr>
            <a:normAutofit/>
          </a:bodyPr>
          <a:lstStyle/>
          <a:p>
            <a:r>
              <a:rPr lang="en-US" dirty="0"/>
              <a:t>Chapter 1: Job’s Prosperity and Calamities</a:t>
            </a:r>
          </a:p>
          <a:p>
            <a:pPr lvl="1"/>
            <a:r>
              <a:rPr lang="en-US" dirty="0"/>
              <a:t>Job is introduced</a:t>
            </a:r>
          </a:p>
          <a:p>
            <a:pPr lvl="1"/>
            <a:r>
              <a:rPr lang="en-US" dirty="0"/>
              <a:t>God Allows Satan to test Job</a:t>
            </a:r>
          </a:p>
          <a:p>
            <a:pPr lvl="2"/>
            <a:r>
              <a:rPr lang="en-US" dirty="0"/>
              <a:t>“Have you considered my servant Job…” (1:8)</a:t>
            </a:r>
          </a:p>
          <a:p>
            <a:pPr lvl="1"/>
            <a:r>
              <a:rPr lang="en-US" dirty="0"/>
              <a:t>Boundaries are set</a:t>
            </a:r>
          </a:p>
          <a:p>
            <a:pPr lvl="2"/>
            <a:r>
              <a:rPr lang="en-US" dirty="0"/>
              <a:t>“Only against him do not stretch out your hand…” (1:12)</a:t>
            </a:r>
          </a:p>
          <a:p>
            <a:pPr lvl="1"/>
            <a:r>
              <a:rPr lang="en-US" dirty="0"/>
              <a:t>Satan quickly gets to work; 4 messengers come (1:13-19)</a:t>
            </a:r>
          </a:p>
          <a:p>
            <a:pPr lvl="2"/>
            <a:r>
              <a:rPr lang="en-US" dirty="0"/>
              <a:t>1</a:t>
            </a:r>
            <a:r>
              <a:rPr lang="en-US" baseline="30000" dirty="0"/>
              <a:t>st</a:t>
            </a:r>
            <a:r>
              <a:rPr lang="en-US" dirty="0"/>
              <a:t> messenger (1:14), 2</a:t>
            </a:r>
            <a:r>
              <a:rPr lang="en-US" baseline="30000" dirty="0"/>
              <a:t>nd</a:t>
            </a:r>
            <a:r>
              <a:rPr lang="en-US" dirty="0"/>
              <a:t> messenger (1:16), 3</a:t>
            </a:r>
            <a:r>
              <a:rPr lang="en-US" baseline="30000" dirty="0"/>
              <a:t>rd</a:t>
            </a:r>
            <a:r>
              <a:rPr lang="en-US" dirty="0"/>
              <a:t> messenger (1:17), 4</a:t>
            </a:r>
            <a:r>
              <a:rPr lang="en-US" baseline="30000" dirty="0"/>
              <a:t>th</a:t>
            </a:r>
            <a:r>
              <a:rPr lang="en-US" dirty="0"/>
              <a:t> messenger (1:18)</a:t>
            </a:r>
          </a:p>
          <a:p>
            <a:pPr lvl="2"/>
            <a:r>
              <a:rPr lang="en-US" dirty="0"/>
              <a:t>Possessions and property destroyed (1:14-17)</a:t>
            </a:r>
          </a:p>
          <a:p>
            <a:pPr lvl="2"/>
            <a:r>
              <a:rPr lang="en-US" dirty="0"/>
              <a:t>Children killed (1:18-19)</a:t>
            </a:r>
          </a:p>
          <a:p>
            <a:pPr lvl="1"/>
            <a:r>
              <a:rPr lang="en-US" dirty="0"/>
              <a:t>Job reacts (1:20-22)</a:t>
            </a:r>
          </a:p>
          <a:p>
            <a:pPr lvl="2"/>
            <a:endParaRPr lang="en-US" dirty="0"/>
          </a:p>
          <a:p>
            <a:pPr lvl="2"/>
            <a:endParaRPr lang="en-US" dirty="0"/>
          </a:p>
          <a:p>
            <a:pPr lvl="2"/>
            <a:endParaRPr lang="en-US" dirty="0"/>
          </a:p>
        </p:txBody>
      </p:sp>
      <p:sp>
        <p:nvSpPr>
          <p:cNvPr id="5" name="Content Placeholder 1">
            <a:extLst>
              <a:ext uri="{FF2B5EF4-FFF2-40B4-BE49-F238E27FC236}">
                <a16:creationId xmlns:a16="http://schemas.microsoft.com/office/drawing/2014/main" id="{EF4D58EA-22D3-E3E4-8E98-D6722E84C6C2}"/>
              </a:ext>
            </a:extLst>
          </p:cNvPr>
          <p:cNvSpPr txBox="1">
            <a:spLocks/>
          </p:cNvSpPr>
          <p:nvPr/>
        </p:nvSpPr>
        <p:spPr>
          <a:xfrm>
            <a:off x="0" y="6530827"/>
            <a:ext cx="12191999" cy="32717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bg1"/>
                </a:solidFill>
              </a:rPr>
              <a:t>“The Lord gave, and the Lord has taken away; blessed be the name of the Lord.” (1:21)</a:t>
            </a:r>
          </a:p>
        </p:txBody>
      </p:sp>
    </p:spTree>
    <p:extLst>
      <p:ext uri="{BB962C8B-B14F-4D97-AF65-F5344CB8AC3E}">
        <p14:creationId xmlns:p14="http://schemas.microsoft.com/office/powerpoint/2010/main" val="14961324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280086" y="1287262"/>
            <a:ext cx="11757454" cy="5152040"/>
          </a:xfrm>
        </p:spPr>
        <p:txBody>
          <a:bodyPr>
            <a:normAutofit lnSpcReduction="10000"/>
          </a:bodyPr>
          <a:lstStyle/>
          <a:p>
            <a:r>
              <a:rPr lang="en-US" dirty="0"/>
              <a:t>Chapter 2: Job’s Health is Attacked</a:t>
            </a:r>
          </a:p>
          <a:p>
            <a:pPr lvl="1"/>
            <a:r>
              <a:rPr lang="en-US" dirty="0"/>
              <a:t>God offers Job up again, Satan accepts (2:3-6)</a:t>
            </a:r>
          </a:p>
          <a:p>
            <a:pPr lvl="2"/>
            <a:r>
              <a:rPr lang="en-US" dirty="0"/>
              <a:t>“He still holds fast his integrity, although you incited me…” (2:3)</a:t>
            </a:r>
          </a:p>
          <a:p>
            <a:pPr lvl="1"/>
            <a:r>
              <a:rPr lang="en-US" dirty="0"/>
              <a:t>“Loathsome </a:t>
            </a:r>
            <a:r>
              <a:rPr lang="en-US" u="sng" dirty="0"/>
              <a:t>sores</a:t>
            </a:r>
            <a:r>
              <a:rPr lang="en-US" dirty="0"/>
              <a:t> from the sole of his foot to the crown of his head” (2:7)</a:t>
            </a:r>
          </a:p>
          <a:p>
            <a:pPr lvl="1"/>
            <a:r>
              <a:rPr lang="en-US" dirty="0"/>
              <a:t>Job’s wife reacts</a:t>
            </a:r>
          </a:p>
          <a:p>
            <a:pPr lvl="2"/>
            <a:r>
              <a:rPr lang="en-US" dirty="0"/>
              <a:t>“Curse God and die” (2:9)—Support system starting to break down</a:t>
            </a:r>
          </a:p>
          <a:p>
            <a:pPr lvl="1"/>
            <a:r>
              <a:rPr lang="en-US" dirty="0"/>
              <a:t>“In all this Job did not sin with his lips (2:10)—Accepting adversity</a:t>
            </a:r>
          </a:p>
          <a:p>
            <a:pPr lvl="1"/>
            <a:r>
              <a:rPr lang="en-US" dirty="0"/>
              <a:t>Job’s friends react (2:11-13)</a:t>
            </a:r>
          </a:p>
          <a:p>
            <a:pPr lvl="2"/>
            <a:r>
              <a:rPr lang="en-US" dirty="0"/>
              <a:t>Incredible first response!</a:t>
            </a:r>
          </a:p>
          <a:p>
            <a:pPr lvl="3"/>
            <a:r>
              <a:rPr lang="en-US" dirty="0"/>
              <a:t>“came each from his own place” (2:11)</a:t>
            </a:r>
          </a:p>
          <a:p>
            <a:pPr lvl="3"/>
            <a:r>
              <a:rPr lang="en-US" dirty="0"/>
              <a:t>“show him sympathy and comfort him” (2:11)</a:t>
            </a:r>
          </a:p>
          <a:p>
            <a:pPr lvl="3"/>
            <a:r>
              <a:rPr lang="en-US" dirty="0"/>
              <a:t>“raised their voices and wept” (2:12)</a:t>
            </a:r>
          </a:p>
          <a:p>
            <a:pPr lvl="3"/>
            <a:r>
              <a:rPr lang="en-US" dirty="0"/>
              <a:t>“sat with him on the ground seven days and seven nights” (2:13)</a:t>
            </a:r>
          </a:p>
          <a:p>
            <a:pPr lvl="3"/>
            <a:r>
              <a:rPr lang="en-US" dirty="0"/>
              <a:t>“no one spoke a word to him” (2:13)</a:t>
            </a:r>
          </a:p>
          <a:p>
            <a:pPr lvl="3"/>
            <a:r>
              <a:rPr lang="en-US" dirty="0"/>
              <a:t>“they saw that his suffering was very great” (2:13)</a:t>
            </a:r>
          </a:p>
          <a:p>
            <a:pPr lvl="2"/>
            <a:endParaRPr lang="en-US" dirty="0"/>
          </a:p>
          <a:p>
            <a:pPr lvl="2"/>
            <a:endParaRPr lang="en-US" dirty="0"/>
          </a:p>
          <a:p>
            <a:pPr lvl="2"/>
            <a:endParaRPr lang="en-US" dirty="0"/>
          </a:p>
          <a:p>
            <a:pPr lvl="2"/>
            <a:endParaRPr lang="en-US" dirty="0"/>
          </a:p>
        </p:txBody>
      </p:sp>
      <p:sp>
        <p:nvSpPr>
          <p:cNvPr id="5" name="Content Placeholder 1">
            <a:extLst>
              <a:ext uri="{FF2B5EF4-FFF2-40B4-BE49-F238E27FC236}">
                <a16:creationId xmlns:a16="http://schemas.microsoft.com/office/drawing/2014/main" id="{EF4D58EA-22D3-E3E4-8E98-D6722E84C6C2}"/>
              </a:ext>
            </a:extLst>
          </p:cNvPr>
          <p:cNvSpPr txBox="1">
            <a:spLocks/>
          </p:cNvSpPr>
          <p:nvPr/>
        </p:nvSpPr>
        <p:spPr>
          <a:xfrm>
            <a:off x="0" y="6530827"/>
            <a:ext cx="12191999" cy="32717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bg1"/>
                </a:solidFill>
              </a:rPr>
              <a:t>“…his suffering was very great” (2:13)</a:t>
            </a:r>
          </a:p>
        </p:txBody>
      </p:sp>
    </p:spTree>
    <p:extLst>
      <p:ext uri="{BB962C8B-B14F-4D97-AF65-F5344CB8AC3E}">
        <p14:creationId xmlns:p14="http://schemas.microsoft.com/office/powerpoint/2010/main" val="12953783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wipe(left)">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wipe(left)">
                                      <p:cBhvr>
                                        <p:cTn id="72" dur="500"/>
                                        <p:tgtEl>
                                          <p:spTgt spid="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wipe(left)">
                                      <p:cBhvr>
                                        <p:cTn id="7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280086" y="1287262"/>
            <a:ext cx="11757454" cy="5152040"/>
          </a:xfrm>
        </p:spPr>
        <p:txBody>
          <a:bodyPr>
            <a:normAutofit/>
          </a:bodyPr>
          <a:lstStyle/>
          <a:p>
            <a:r>
              <a:rPr lang="en-US" dirty="0"/>
              <a:t>Chapter 3: Job Curses the Day of His Birth (3:1-26)</a:t>
            </a:r>
          </a:p>
          <a:p>
            <a:pPr lvl="1"/>
            <a:r>
              <a:rPr lang="en-US" dirty="0"/>
              <a:t>This chapter marks the beginning of the poetic dialogues </a:t>
            </a:r>
          </a:p>
          <a:p>
            <a:pPr lvl="1"/>
            <a:r>
              <a:rPr lang="en-US" dirty="0"/>
              <a:t>Job questions why he must endure such suffering</a:t>
            </a:r>
          </a:p>
          <a:p>
            <a:pPr lvl="2"/>
            <a:r>
              <a:rPr lang="en-US" dirty="0"/>
              <a:t>“Job opened his mouth and cursed the day of his birth” (3:1)</a:t>
            </a:r>
          </a:p>
          <a:p>
            <a:pPr lvl="2"/>
            <a:r>
              <a:rPr lang="en-US" dirty="0"/>
              <a:t>“Why did I not die at birth, come out from the womb and expire?” (3:11)</a:t>
            </a:r>
          </a:p>
          <a:p>
            <a:pPr lvl="2"/>
            <a:r>
              <a:rPr lang="en-US" dirty="0"/>
              <a:t>“Why is light given to him who is in misery, and life to the bitter in soul…”? (3:20)</a:t>
            </a:r>
          </a:p>
          <a:p>
            <a:pPr lvl="2"/>
            <a:r>
              <a:rPr lang="en-US" dirty="0"/>
              <a:t>“I am not at ease, nor am I quiet; I have no rest, but trouble comes.” (3:26)</a:t>
            </a:r>
          </a:p>
          <a:p>
            <a:pPr marL="914400" lvl="2" indent="0">
              <a:buNone/>
            </a:pPr>
            <a:endParaRPr lang="en-US" dirty="0"/>
          </a:p>
          <a:p>
            <a:r>
              <a:rPr lang="en-US" dirty="0"/>
              <a:t>Chapters 4-5: Eliphaz’s First Dialogue (4:1-21; 5:1-27)</a:t>
            </a:r>
          </a:p>
          <a:p>
            <a:pPr lvl="1"/>
            <a:r>
              <a:rPr lang="en-US" dirty="0"/>
              <a:t>Suggests that Job’s suffering must be a result of some sin</a:t>
            </a:r>
          </a:p>
          <a:p>
            <a:pPr lvl="2"/>
            <a:r>
              <a:rPr lang="en-US" dirty="0"/>
              <a:t>Starts with compliments (4:3-6), describes a vision, advises Job to seek God</a:t>
            </a:r>
          </a:p>
          <a:p>
            <a:pPr lvl="3"/>
            <a:r>
              <a:rPr lang="en-US" dirty="0"/>
              <a:t>“For affliction does not come from the dust, nor does trouble sprout from the ground…” (5:6)</a:t>
            </a:r>
          </a:p>
          <a:p>
            <a:pPr lvl="3"/>
            <a:r>
              <a:rPr lang="en-US" dirty="0"/>
              <a:t>“Blessed is the one who God reproves; therefore despise not the discipline of the Almighty” (5:17)</a:t>
            </a:r>
          </a:p>
          <a:p>
            <a:pPr lvl="2"/>
            <a:endParaRPr lang="en-US" dirty="0"/>
          </a:p>
          <a:p>
            <a:pPr lvl="2"/>
            <a:endParaRPr lang="en-US" dirty="0"/>
          </a:p>
          <a:p>
            <a:pPr lvl="2"/>
            <a:endParaRPr lang="en-US" dirty="0"/>
          </a:p>
          <a:p>
            <a:pPr lvl="2"/>
            <a:endParaRPr lang="en-US" dirty="0"/>
          </a:p>
        </p:txBody>
      </p:sp>
      <p:sp>
        <p:nvSpPr>
          <p:cNvPr id="5" name="Content Placeholder 1">
            <a:extLst>
              <a:ext uri="{FF2B5EF4-FFF2-40B4-BE49-F238E27FC236}">
                <a16:creationId xmlns:a16="http://schemas.microsoft.com/office/drawing/2014/main" id="{EF4D58EA-22D3-E3E4-8E98-D6722E84C6C2}"/>
              </a:ext>
            </a:extLst>
          </p:cNvPr>
          <p:cNvSpPr txBox="1">
            <a:spLocks/>
          </p:cNvSpPr>
          <p:nvPr/>
        </p:nvSpPr>
        <p:spPr>
          <a:xfrm>
            <a:off x="0" y="6530827"/>
            <a:ext cx="12191999" cy="32717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bg1"/>
                </a:solidFill>
              </a:rPr>
              <a:t>“For the thing that I fear comes upon me, and what I dread befalls me.” (3:25)</a:t>
            </a:r>
          </a:p>
        </p:txBody>
      </p:sp>
    </p:spTree>
    <p:extLst>
      <p:ext uri="{BB962C8B-B14F-4D97-AF65-F5344CB8AC3E}">
        <p14:creationId xmlns:p14="http://schemas.microsoft.com/office/powerpoint/2010/main" val="30306426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left)">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wipe(left)">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wipe(left)">
                                      <p:cBhvr>
                                        <p:cTn id="6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280086" y="1287262"/>
            <a:ext cx="11757454" cy="5152040"/>
          </a:xfrm>
        </p:spPr>
        <p:txBody>
          <a:bodyPr>
            <a:normAutofit/>
          </a:bodyPr>
          <a:lstStyle/>
          <a:p>
            <a:r>
              <a:rPr lang="en-US" dirty="0"/>
              <a:t>Chapters 6-7: Job Responds</a:t>
            </a:r>
          </a:p>
          <a:p>
            <a:pPr lvl="1"/>
            <a:r>
              <a:rPr lang="en-US" dirty="0"/>
              <a:t>Job defends the legitimacy of his anguish, questions what he did, and sees death as imminent (speaking directly to God)</a:t>
            </a:r>
          </a:p>
          <a:p>
            <a:pPr lvl="2"/>
            <a:r>
              <a:rPr lang="en-US" dirty="0"/>
              <a:t>“Teach me, and I will be silent; make me understand how I have gone astray” (6:24)</a:t>
            </a:r>
          </a:p>
          <a:p>
            <a:pPr lvl="2"/>
            <a:r>
              <a:rPr lang="en-US" dirty="0"/>
              <a:t>“But the night is long, and I am full of tossing till the dawn” (7:4)</a:t>
            </a:r>
          </a:p>
          <a:p>
            <a:pPr lvl="2"/>
            <a:r>
              <a:rPr lang="en-US" dirty="0"/>
              <a:t> “so that I would choose strangling and death rather than my bones (7:15)</a:t>
            </a:r>
          </a:p>
          <a:p>
            <a:pPr lvl="2"/>
            <a:r>
              <a:rPr lang="en-US" dirty="0"/>
              <a:t>“I loath my life; I would not live forever. Leave me alone, for my days are a breath” (7:16)</a:t>
            </a:r>
          </a:p>
          <a:p>
            <a:pPr lvl="2"/>
            <a:r>
              <a:rPr lang="en-US" dirty="0"/>
              <a:t>“Why do you not pardon my transgression and take away my iniquity; for now I shall lie in the earth” (7:21)</a:t>
            </a:r>
          </a:p>
          <a:p>
            <a:r>
              <a:rPr lang="en-US" dirty="0"/>
              <a:t>Chapter 8: Bildad’s First Dialogue</a:t>
            </a:r>
          </a:p>
          <a:p>
            <a:pPr lvl="1"/>
            <a:r>
              <a:rPr lang="en-US" dirty="0"/>
              <a:t>Bildad asks Job to repent—for himself or his children (8:2-7)</a:t>
            </a:r>
          </a:p>
          <a:p>
            <a:pPr marL="914400" lvl="2" indent="0">
              <a:buNone/>
            </a:pPr>
            <a:endParaRPr lang="en-US" dirty="0"/>
          </a:p>
          <a:p>
            <a:pPr lvl="2"/>
            <a:endParaRPr lang="en-US" dirty="0"/>
          </a:p>
          <a:p>
            <a:pPr lvl="2"/>
            <a:endParaRPr lang="en-US" dirty="0"/>
          </a:p>
          <a:p>
            <a:pPr lvl="1"/>
            <a:endParaRPr lang="en-US" dirty="0"/>
          </a:p>
          <a:p>
            <a:pPr lvl="2"/>
            <a:endParaRPr lang="en-US" dirty="0"/>
          </a:p>
          <a:p>
            <a:pPr lvl="2"/>
            <a:endParaRPr lang="en-US" dirty="0"/>
          </a:p>
        </p:txBody>
      </p:sp>
      <p:sp>
        <p:nvSpPr>
          <p:cNvPr id="5" name="Content Placeholder 1">
            <a:extLst>
              <a:ext uri="{FF2B5EF4-FFF2-40B4-BE49-F238E27FC236}">
                <a16:creationId xmlns:a16="http://schemas.microsoft.com/office/drawing/2014/main" id="{EF4D58EA-22D3-E3E4-8E98-D6722E84C6C2}"/>
              </a:ext>
            </a:extLst>
          </p:cNvPr>
          <p:cNvSpPr txBox="1">
            <a:spLocks/>
          </p:cNvSpPr>
          <p:nvPr/>
        </p:nvSpPr>
        <p:spPr>
          <a:xfrm>
            <a:off x="0" y="6530827"/>
            <a:ext cx="12191999" cy="32717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bg1"/>
                </a:solidFill>
              </a:rPr>
              <a:t>“Oh that I might have my request, and that God would fulfill my hope, that it would please God to crush me” (6:8-9)</a:t>
            </a:r>
          </a:p>
        </p:txBody>
      </p:sp>
    </p:spTree>
    <p:extLst>
      <p:ext uri="{BB962C8B-B14F-4D97-AF65-F5344CB8AC3E}">
        <p14:creationId xmlns:p14="http://schemas.microsoft.com/office/powerpoint/2010/main" val="38477602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280086" y="1287262"/>
            <a:ext cx="11757454" cy="5152040"/>
          </a:xfrm>
        </p:spPr>
        <p:txBody>
          <a:bodyPr>
            <a:normAutofit/>
          </a:bodyPr>
          <a:lstStyle/>
          <a:p>
            <a:r>
              <a:rPr lang="en-US" dirty="0"/>
              <a:t>Chapters 9-10: Job Responds to Bildad</a:t>
            </a:r>
          </a:p>
          <a:p>
            <a:pPr lvl="1"/>
            <a:r>
              <a:rPr lang="en-US" dirty="0"/>
              <a:t>Job brags about God (9:3-10) and questions how a person can argue with Him (9:14-20)</a:t>
            </a:r>
          </a:p>
          <a:p>
            <a:pPr lvl="2"/>
            <a:r>
              <a:rPr lang="en-US" dirty="0"/>
              <a:t>“Though I am in the right, my own mouth would condemn me; though I am blameless, he would prove me perverse” (9:20)</a:t>
            </a:r>
          </a:p>
          <a:p>
            <a:pPr lvl="1"/>
            <a:r>
              <a:rPr lang="en-US" dirty="0"/>
              <a:t>Job pleads with God with reverence and desperation</a:t>
            </a:r>
          </a:p>
          <a:p>
            <a:pPr lvl="2"/>
            <a:r>
              <a:rPr lang="en-US" dirty="0"/>
              <a:t>“Are not my days few? Then cease, and leave me alone, that I may find a little cheer” (10:20)</a:t>
            </a:r>
          </a:p>
          <a:p>
            <a:pPr marL="914400" lvl="2" indent="0">
              <a:buNone/>
            </a:pPr>
            <a:endParaRPr lang="en-US" dirty="0"/>
          </a:p>
          <a:p>
            <a:r>
              <a:rPr lang="en-US" dirty="0"/>
              <a:t>Chapters 11-13: Zophar’s First Dialogue and Job Responds with Resolve</a:t>
            </a:r>
          </a:p>
          <a:p>
            <a:pPr lvl="1"/>
            <a:r>
              <a:rPr lang="en-US" dirty="0"/>
              <a:t>Zophar accuses Job of lying and suggests he deserves worse</a:t>
            </a:r>
          </a:p>
          <a:p>
            <a:pPr lvl="2"/>
            <a:r>
              <a:rPr lang="en-US" dirty="0"/>
              <a:t>“a man full of talk be judged right” (11:2); “for he knows worthless men” (11:11)</a:t>
            </a:r>
          </a:p>
          <a:p>
            <a:pPr lvl="1"/>
            <a:r>
              <a:rPr lang="en-US" dirty="0"/>
              <a:t>Job defends himself and explores the mysteries of God</a:t>
            </a:r>
          </a:p>
          <a:p>
            <a:pPr lvl="2"/>
            <a:r>
              <a:rPr lang="en-US" dirty="0"/>
              <a:t>“I am not inferior to you” (12:3), “I am a laughingstock” (12:4)</a:t>
            </a:r>
          </a:p>
          <a:p>
            <a:pPr lvl="2"/>
            <a:r>
              <a:rPr lang="en-US" dirty="0"/>
              <a:t>“With God are wisdom and might, he has counsel and understanding” (12:13)</a:t>
            </a:r>
          </a:p>
          <a:p>
            <a:pPr lvl="2"/>
            <a:endParaRPr lang="en-US" dirty="0"/>
          </a:p>
          <a:p>
            <a:pPr lvl="2"/>
            <a:endParaRPr lang="en-US" dirty="0"/>
          </a:p>
          <a:p>
            <a:pPr lvl="1"/>
            <a:endParaRPr lang="en-US" dirty="0"/>
          </a:p>
          <a:p>
            <a:pPr lvl="2"/>
            <a:endParaRPr lang="en-US" dirty="0"/>
          </a:p>
          <a:p>
            <a:pPr lvl="2"/>
            <a:endParaRPr lang="en-US" dirty="0"/>
          </a:p>
          <a:p>
            <a:pPr lvl="1"/>
            <a:endParaRPr lang="en-US" dirty="0"/>
          </a:p>
          <a:p>
            <a:pPr lvl="2"/>
            <a:endParaRPr lang="en-US" dirty="0"/>
          </a:p>
          <a:p>
            <a:pPr lvl="2"/>
            <a:endParaRPr lang="en-US" dirty="0"/>
          </a:p>
        </p:txBody>
      </p:sp>
      <p:sp>
        <p:nvSpPr>
          <p:cNvPr id="5" name="Content Placeholder 1">
            <a:extLst>
              <a:ext uri="{FF2B5EF4-FFF2-40B4-BE49-F238E27FC236}">
                <a16:creationId xmlns:a16="http://schemas.microsoft.com/office/drawing/2014/main" id="{EF4D58EA-22D3-E3E4-8E98-D6722E84C6C2}"/>
              </a:ext>
            </a:extLst>
          </p:cNvPr>
          <p:cNvSpPr txBox="1">
            <a:spLocks/>
          </p:cNvSpPr>
          <p:nvPr/>
        </p:nvSpPr>
        <p:spPr>
          <a:xfrm>
            <a:off x="0" y="6530827"/>
            <a:ext cx="12191999" cy="32717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bg1"/>
                </a:solidFill>
              </a:rPr>
              <a:t>“who does great things beyond searching out, and marvelous things beyond number” (9:10)</a:t>
            </a:r>
          </a:p>
        </p:txBody>
      </p:sp>
    </p:spTree>
    <p:extLst>
      <p:ext uri="{BB962C8B-B14F-4D97-AF65-F5344CB8AC3E}">
        <p14:creationId xmlns:p14="http://schemas.microsoft.com/office/powerpoint/2010/main" val="22660942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left)">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wipe(left)">
                                      <p:cBhvr>
                                        <p:cTn id="5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127591" y="1287262"/>
            <a:ext cx="11950996" cy="4231036"/>
          </a:xfrm>
        </p:spPr>
        <p:txBody>
          <a:bodyPr>
            <a:normAutofit/>
          </a:bodyPr>
          <a:lstStyle/>
          <a:p>
            <a:r>
              <a:rPr lang="en-US" dirty="0"/>
              <a:t>Chapters 14-31: Eliphaz, Bildad, and Zophar continue to debate Job</a:t>
            </a:r>
          </a:p>
          <a:p>
            <a:pPr lvl="1"/>
            <a:r>
              <a:rPr lang="en-US" dirty="0"/>
              <a:t>Ch. 14: Job compares the human life to a withering flower (14:1-2); asks to be left alone</a:t>
            </a:r>
          </a:p>
          <a:p>
            <a:pPr lvl="1"/>
            <a:r>
              <a:rPr lang="en-US" dirty="0"/>
              <a:t>Ch. 15: Eliphaz accuses Job of being unwise (15:2-4); suggests Job doesn’t fear God</a:t>
            </a:r>
          </a:p>
          <a:p>
            <a:pPr lvl="1"/>
            <a:r>
              <a:rPr lang="en-US" dirty="0"/>
              <a:t>Ch. 16: Job calls his friends “miserable comforters (16:2); “God has worn me out” (16:7)</a:t>
            </a:r>
          </a:p>
          <a:p>
            <a:pPr lvl="1"/>
            <a:r>
              <a:rPr lang="en-US" dirty="0"/>
              <a:t>Ch. 17: Job’s spirit is broken (17:1); Job questions his hope (17:15-16)</a:t>
            </a:r>
          </a:p>
          <a:p>
            <a:pPr lvl="1"/>
            <a:r>
              <a:rPr lang="en-US" dirty="0"/>
              <a:t>Ch. 18: Bildad describes the fate of the wicked (18:5-12)</a:t>
            </a:r>
          </a:p>
          <a:p>
            <a:pPr lvl="1"/>
            <a:r>
              <a:rPr lang="en-US" dirty="0"/>
              <a:t>Ch. 19: Job describes his torment (19:2-3); he expresses hope in seeing God (19:25-27)</a:t>
            </a:r>
          </a:p>
          <a:p>
            <a:pPr lvl="1"/>
            <a:r>
              <a:rPr lang="en-US" dirty="0"/>
              <a:t>Ch. 20: Zophar describes the downfall of wickedness in graphic terms (20:23-25)</a:t>
            </a:r>
          </a:p>
          <a:p>
            <a:pPr lvl="1"/>
            <a:r>
              <a:rPr lang="en-US" dirty="0"/>
              <a:t>Ch. 21: Job challenges his friends’ assertion that the wicked are always punished (21:7-9)</a:t>
            </a:r>
          </a:p>
          <a:p>
            <a:pPr lvl="1"/>
            <a:r>
              <a:rPr lang="en-US" dirty="0"/>
              <a:t>Ch. 22: Eliphaz accuses Job of oppressing the poor (22:5-9)</a:t>
            </a:r>
          </a:p>
          <a:p>
            <a:pPr lvl="2"/>
            <a:endParaRPr lang="en-US" dirty="0"/>
          </a:p>
          <a:p>
            <a:pPr lvl="1"/>
            <a:endParaRPr lang="en-US" dirty="0"/>
          </a:p>
          <a:p>
            <a:pPr lvl="2"/>
            <a:endParaRPr lang="en-US" dirty="0"/>
          </a:p>
          <a:p>
            <a:pPr lvl="2"/>
            <a:endParaRPr lang="en-US" dirty="0"/>
          </a:p>
          <a:p>
            <a:pPr lvl="1"/>
            <a:endParaRPr lang="en-US" dirty="0"/>
          </a:p>
          <a:p>
            <a:pPr lvl="2"/>
            <a:endParaRPr lang="en-US" dirty="0"/>
          </a:p>
          <a:p>
            <a:pPr lvl="2"/>
            <a:endParaRPr lang="en-US" dirty="0"/>
          </a:p>
        </p:txBody>
      </p:sp>
      <p:sp>
        <p:nvSpPr>
          <p:cNvPr id="5" name="Content Placeholder 1">
            <a:extLst>
              <a:ext uri="{FF2B5EF4-FFF2-40B4-BE49-F238E27FC236}">
                <a16:creationId xmlns:a16="http://schemas.microsoft.com/office/drawing/2014/main" id="{EF4D58EA-22D3-E3E4-8E98-D6722E84C6C2}"/>
              </a:ext>
            </a:extLst>
          </p:cNvPr>
          <p:cNvSpPr txBox="1">
            <a:spLocks/>
          </p:cNvSpPr>
          <p:nvPr/>
        </p:nvSpPr>
        <p:spPr>
          <a:xfrm>
            <a:off x="0" y="6530827"/>
            <a:ext cx="12191999" cy="32717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bg1"/>
                </a:solidFill>
              </a:rPr>
              <a:t>“For I know that my Redeemer lives, and at the last he will stand upon the earth” (19:25)</a:t>
            </a:r>
          </a:p>
        </p:txBody>
      </p:sp>
    </p:spTree>
    <p:extLst>
      <p:ext uri="{BB962C8B-B14F-4D97-AF65-F5344CB8AC3E}">
        <p14:creationId xmlns:p14="http://schemas.microsoft.com/office/powerpoint/2010/main" val="37726396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127591" y="1287261"/>
            <a:ext cx="11950996" cy="5243565"/>
          </a:xfrm>
        </p:spPr>
        <p:txBody>
          <a:bodyPr>
            <a:normAutofit/>
          </a:bodyPr>
          <a:lstStyle/>
          <a:p>
            <a:r>
              <a:rPr lang="en-US" dirty="0"/>
              <a:t>Chapters 14-31: Eliphaz, Bildad, and Zophar continue to debate Job</a:t>
            </a:r>
          </a:p>
          <a:p>
            <a:pPr lvl="1"/>
            <a:r>
              <a:rPr lang="en-US" dirty="0"/>
              <a:t>Ch. 23: Job seeks God’s presence to present his case; confirms his faithfulness (23:8-12)</a:t>
            </a:r>
          </a:p>
          <a:p>
            <a:pPr lvl="1"/>
            <a:r>
              <a:rPr lang="en-US" dirty="0"/>
              <a:t>Ch. 24: Job questions the timing of God’s judgment by giving countless examples (24:1)</a:t>
            </a:r>
          </a:p>
          <a:p>
            <a:pPr lvl="1"/>
            <a:r>
              <a:rPr lang="en-US" dirty="0"/>
              <a:t>Ch. 25: Bildad ponders how any human can be righteous (25:4-6)</a:t>
            </a:r>
          </a:p>
          <a:p>
            <a:pPr lvl="1"/>
            <a:r>
              <a:rPr lang="en-US" dirty="0"/>
              <a:t>Ch. 26: Job beautifully describes God’s majesty through creation (26:7-11)</a:t>
            </a:r>
          </a:p>
          <a:p>
            <a:pPr lvl="1"/>
            <a:r>
              <a:rPr lang="en-US" dirty="0"/>
              <a:t>Ch. 27: Job refuses to give into his friends’ accusations (27:5-6)</a:t>
            </a:r>
          </a:p>
          <a:p>
            <a:pPr lvl="1"/>
            <a:r>
              <a:rPr lang="en-US" dirty="0"/>
              <a:t>Ch. 28: Job compares the treasures of earth to wisdom (28:12-15, 28)</a:t>
            </a:r>
          </a:p>
          <a:p>
            <a:pPr lvl="1"/>
            <a:r>
              <a:rPr lang="en-US" dirty="0"/>
              <a:t>Ch. 29: Job reflects on his past life “in my prime” (29:3-4)</a:t>
            </a:r>
          </a:p>
          <a:p>
            <a:pPr lvl="1"/>
            <a:r>
              <a:rPr lang="en-US" dirty="0"/>
              <a:t>Ch. 30: Job expresses his sorrow and misery through grief (30:15-17)</a:t>
            </a:r>
          </a:p>
          <a:p>
            <a:pPr lvl="1"/>
            <a:r>
              <a:rPr lang="en-US" dirty="0"/>
              <a:t>Ch. 31: Job makes a final declaration and invites God to judge him (31:35-37)</a:t>
            </a:r>
          </a:p>
          <a:p>
            <a:pPr lvl="1"/>
            <a:endParaRPr lang="en-US" dirty="0"/>
          </a:p>
          <a:p>
            <a:pPr lvl="2"/>
            <a:endParaRPr lang="en-US" dirty="0"/>
          </a:p>
          <a:p>
            <a:pPr lvl="2"/>
            <a:endParaRPr lang="en-US" dirty="0"/>
          </a:p>
          <a:p>
            <a:pPr lvl="1"/>
            <a:endParaRPr lang="en-US" dirty="0"/>
          </a:p>
          <a:p>
            <a:pPr lvl="2"/>
            <a:endParaRPr lang="en-US" dirty="0"/>
          </a:p>
          <a:p>
            <a:pPr lvl="2"/>
            <a:endParaRPr lang="en-US" dirty="0"/>
          </a:p>
          <a:p>
            <a:pPr lvl="1"/>
            <a:endParaRPr lang="en-US" dirty="0"/>
          </a:p>
          <a:p>
            <a:pPr lvl="2"/>
            <a:endParaRPr lang="en-US" dirty="0"/>
          </a:p>
          <a:p>
            <a:pPr lvl="2"/>
            <a:endParaRPr lang="en-US" dirty="0"/>
          </a:p>
        </p:txBody>
      </p:sp>
      <p:sp>
        <p:nvSpPr>
          <p:cNvPr id="5" name="Content Placeholder 1">
            <a:extLst>
              <a:ext uri="{FF2B5EF4-FFF2-40B4-BE49-F238E27FC236}">
                <a16:creationId xmlns:a16="http://schemas.microsoft.com/office/drawing/2014/main" id="{EF4D58EA-22D3-E3E4-8E98-D6722E84C6C2}"/>
              </a:ext>
            </a:extLst>
          </p:cNvPr>
          <p:cNvSpPr txBox="1">
            <a:spLocks/>
          </p:cNvSpPr>
          <p:nvPr/>
        </p:nvSpPr>
        <p:spPr>
          <a:xfrm>
            <a:off x="0" y="6530827"/>
            <a:ext cx="12191999" cy="32717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bg1"/>
                </a:solidFill>
              </a:rPr>
              <a:t>“Behold, the fear of the Lord, that is wisdom, and to turn away from evil is understanding” (28:28)</a:t>
            </a:r>
          </a:p>
        </p:txBody>
      </p:sp>
    </p:spTree>
    <p:extLst>
      <p:ext uri="{BB962C8B-B14F-4D97-AF65-F5344CB8AC3E}">
        <p14:creationId xmlns:p14="http://schemas.microsoft.com/office/powerpoint/2010/main" val="37429939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127591" y="1287261"/>
            <a:ext cx="12064408" cy="5243565"/>
          </a:xfrm>
        </p:spPr>
        <p:txBody>
          <a:bodyPr>
            <a:normAutofit/>
          </a:bodyPr>
          <a:lstStyle/>
          <a:p>
            <a:r>
              <a:rPr lang="en-US" dirty="0"/>
              <a:t>Chapters 32-37: Elihu Expresses Disappointment in Job and his friends</a:t>
            </a:r>
          </a:p>
          <a:p>
            <a:pPr lvl="1"/>
            <a:r>
              <a:rPr lang="en-US" dirty="0"/>
              <a:t>Ch. 32: Elihu “burned with anger” (32:2-6), expresses his opinions (32:10-12)</a:t>
            </a:r>
          </a:p>
          <a:p>
            <a:pPr lvl="1"/>
            <a:r>
              <a:rPr lang="en-US" dirty="0"/>
              <a:t>Ch. 33: Elihu urges Job to listen to God (33:31-33)</a:t>
            </a:r>
          </a:p>
          <a:p>
            <a:pPr lvl="1"/>
            <a:r>
              <a:rPr lang="en-US" dirty="0"/>
              <a:t>Ch. 34: Elihu suggests Job’s failure to recognize his mistakes compound his sins (34:35-37)</a:t>
            </a:r>
          </a:p>
          <a:p>
            <a:pPr lvl="1"/>
            <a:r>
              <a:rPr lang="en-US" dirty="0"/>
              <a:t>Ch. 35: Elihu condemns Job (35:16)</a:t>
            </a:r>
          </a:p>
          <a:p>
            <a:pPr lvl="1"/>
            <a:r>
              <a:rPr lang="en-US" dirty="0"/>
              <a:t>Ch. 36: Elihu describes the greatness of God (36:26-28)</a:t>
            </a:r>
          </a:p>
          <a:p>
            <a:pPr lvl="1"/>
            <a:r>
              <a:rPr lang="en-US" dirty="0"/>
              <a:t>Ch. 37: Elihu reminds Job and his friends of God’s majesty (37:23-24)</a:t>
            </a:r>
          </a:p>
          <a:p>
            <a:pPr lvl="1"/>
            <a:endParaRPr lang="en-US" dirty="0"/>
          </a:p>
          <a:p>
            <a:pPr lvl="2"/>
            <a:endParaRPr lang="en-US" dirty="0"/>
          </a:p>
          <a:p>
            <a:pPr lvl="2"/>
            <a:endParaRPr lang="en-US" dirty="0"/>
          </a:p>
          <a:p>
            <a:pPr lvl="1"/>
            <a:endParaRPr lang="en-US" dirty="0"/>
          </a:p>
          <a:p>
            <a:pPr lvl="2"/>
            <a:endParaRPr lang="en-US" dirty="0"/>
          </a:p>
          <a:p>
            <a:pPr lvl="2"/>
            <a:endParaRPr lang="en-US" dirty="0"/>
          </a:p>
          <a:p>
            <a:pPr lvl="1"/>
            <a:endParaRPr lang="en-US" dirty="0"/>
          </a:p>
          <a:p>
            <a:pPr lvl="2"/>
            <a:endParaRPr lang="en-US" dirty="0"/>
          </a:p>
          <a:p>
            <a:pPr lvl="2"/>
            <a:endParaRPr lang="en-US" dirty="0"/>
          </a:p>
        </p:txBody>
      </p:sp>
      <p:sp>
        <p:nvSpPr>
          <p:cNvPr id="5" name="Content Placeholder 1">
            <a:extLst>
              <a:ext uri="{FF2B5EF4-FFF2-40B4-BE49-F238E27FC236}">
                <a16:creationId xmlns:a16="http://schemas.microsoft.com/office/drawing/2014/main" id="{EF4D58EA-22D3-E3E4-8E98-D6722E84C6C2}"/>
              </a:ext>
            </a:extLst>
          </p:cNvPr>
          <p:cNvSpPr txBox="1">
            <a:spLocks/>
          </p:cNvSpPr>
          <p:nvPr/>
        </p:nvSpPr>
        <p:spPr>
          <a:xfrm>
            <a:off x="0" y="6530827"/>
            <a:ext cx="12191999" cy="32717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bg1"/>
                </a:solidFill>
              </a:rPr>
              <a:t>“Behold, God is great, and we know him not; the number of his years is unsearchable” (36:26)</a:t>
            </a:r>
          </a:p>
        </p:txBody>
      </p:sp>
    </p:spTree>
    <p:extLst>
      <p:ext uri="{BB962C8B-B14F-4D97-AF65-F5344CB8AC3E}">
        <p14:creationId xmlns:p14="http://schemas.microsoft.com/office/powerpoint/2010/main" val="3007370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127591" y="1287261"/>
            <a:ext cx="11950996" cy="5243565"/>
          </a:xfrm>
        </p:spPr>
        <p:txBody>
          <a:bodyPr>
            <a:normAutofit/>
          </a:bodyPr>
          <a:lstStyle/>
          <a:p>
            <a:r>
              <a:rPr lang="en-US" dirty="0"/>
              <a:t>Chapter 38-39, 40:1-2: The Lord Answers Job</a:t>
            </a:r>
          </a:p>
          <a:p>
            <a:pPr lvl="1"/>
            <a:r>
              <a:rPr lang="en-US" dirty="0"/>
              <a:t>God affirms his own sovereignty and majesty and emphasizes the creation account through rhetorical questions:</a:t>
            </a:r>
          </a:p>
          <a:p>
            <a:pPr lvl="2"/>
            <a:r>
              <a:rPr lang="en-US" dirty="0"/>
              <a:t>“Where were you when I laid the foundation of the earth?” (38:4) </a:t>
            </a:r>
          </a:p>
          <a:p>
            <a:pPr lvl="2"/>
            <a:r>
              <a:rPr lang="en-US" dirty="0"/>
              <a:t>“Who shut in the sea with doors when it burst out from the womb?” (38:8)</a:t>
            </a:r>
          </a:p>
          <a:p>
            <a:pPr lvl="2"/>
            <a:r>
              <a:rPr lang="en-US" dirty="0"/>
              <a:t>“Who caused the dawn to know its place?” (38:12)</a:t>
            </a:r>
          </a:p>
          <a:p>
            <a:pPr lvl="2"/>
            <a:r>
              <a:rPr lang="en-US" dirty="0"/>
              <a:t>“Have you entered into the springs of the sea or walked into the recesses of the deep?” (38:16)</a:t>
            </a:r>
          </a:p>
          <a:p>
            <a:pPr lvl="2"/>
            <a:r>
              <a:rPr lang="en-US" dirty="0"/>
              <a:t>“Where is the way to the dwelling of light and where is the place of darkness?” (38:19)</a:t>
            </a:r>
          </a:p>
          <a:p>
            <a:pPr lvl="2"/>
            <a:r>
              <a:rPr lang="en-US" dirty="0"/>
              <a:t>“Has the rain a father, or who has begotten the drops of dew?” (38:28)</a:t>
            </a:r>
          </a:p>
          <a:p>
            <a:pPr lvl="2"/>
            <a:r>
              <a:rPr lang="en-US" dirty="0"/>
              <a:t>“Who can number the clouds by wisdom?” (38:37)</a:t>
            </a:r>
          </a:p>
          <a:p>
            <a:pPr lvl="2"/>
            <a:r>
              <a:rPr lang="en-US" dirty="0"/>
              <a:t>“Do you give the horse his might? Do you clothe his neck with a mane?” (39:19)</a:t>
            </a:r>
          </a:p>
          <a:p>
            <a:pPr lvl="2"/>
            <a:r>
              <a:rPr lang="en-US" dirty="0"/>
              <a:t>“Is it by your understanding that the hawk soars and spreads his wings toward the south?” (39:26)</a:t>
            </a:r>
          </a:p>
          <a:p>
            <a:pPr lvl="2"/>
            <a:r>
              <a:rPr lang="en-US" dirty="0"/>
              <a:t>“Shall a faultfinder contend with the Almighty? He who argues with God, let him answer it” (40:2)</a:t>
            </a:r>
          </a:p>
          <a:p>
            <a:pPr lvl="2"/>
            <a:endParaRPr lang="en-US" dirty="0"/>
          </a:p>
          <a:p>
            <a:pPr lvl="2"/>
            <a:endParaRPr lang="en-US" dirty="0"/>
          </a:p>
          <a:p>
            <a:pPr lvl="2"/>
            <a:endParaRPr lang="en-US" dirty="0"/>
          </a:p>
          <a:p>
            <a:pPr lvl="2"/>
            <a:endParaRPr lang="en-US" dirty="0"/>
          </a:p>
          <a:p>
            <a:pPr lvl="1"/>
            <a:endParaRPr lang="en-US" dirty="0"/>
          </a:p>
          <a:p>
            <a:pPr lvl="1"/>
            <a:endParaRPr lang="en-US" dirty="0"/>
          </a:p>
          <a:p>
            <a:pPr lvl="2"/>
            <a:endParaRPr lang="en-US" dirty="0"/>
          </a:p>
          <a:p>
            <a:pPr lvl="2"/>
            <a:endParaRPr lang="en-US" dirty="0"/>
          </a:p>
          <a:p>
            <a:pPr lvl="1"/>
            <a:endParaRPr lang="en-US" dirty="0"/>
          </a:p>
          <a:p>
            <a:pPr lvl="2"/>
            <a:endParaRPr lang="en-US" dirty="0"/>
          </a:p>
          <a:p>
            <a:pPr lvl="2"/>
            <a:endParaRPr lang="en-US" dirty="0"/>
          </a:p>
          <a:p>
            <a:pPr lvl="1"/>
            <a:endParaRPr lang="en-US" dirty="0"/>
          </a:p>
          <a:p>
            <a:pPr lvl="2"/>
            <a:endParaRPr lang="en-US" dirty="0"/>
          </a:p>
          <a:p>
            <a:pPr lvl="2"/>
            <a:endParaRPr lang="en-US" dirty="0"/>
          </a:p>
        </p:txBody>
      </p:sp>
      <p:sp>
        <p:nvSpPr>
          <p:cNvPr id="5" name="Content Placeholder 1">
            <a:extLst>
              <a:ext uri="{FF2B5EF4-FFF2-40B4-BE49-F238E27FC236}">
                <a16:creationId xmlns:a16="http://schemas.microsoft.com/office/drawing/2014/main" id="{EF4D58EA-22D3-E3E4-8E98-D6722E84C6C2}"/>
              </a:ext>
            </a:extLst>
          </p:cNvPr>
          <p:cNvSpPr txBox="1">
            <a:spLocks/>
          </p:cNvSpPr>
          <p:nvPr/>
        </p:nvSpPr>
        <p:spPr>
          <a:xfrm>
            <a:off x="0" y="6530827"/>
            <a:ext cx="12191999" cy="32717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bg1"/>
                </a:solidFill>
              </a:rPr>
              <a:t>“Where were you when I laid the foundation of the earth?” (38:4)</a:t>
            </a:r>
          </a:p>
        </p:txBody>
      </p:sp>
    </p:spTree>
    <p:extLst>
      <p:ext uri="{BB962C8B-B14F-4D97-AF65-F5344CB8AC3E}">
        <p14:creationId xmlns:p14="http://schemas.microsoft.com/office/powerpoint/2010/main" val="41166713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randon Belt resumes baseball activities with San Francisco Giants - ABC7 San  Francisco">
            <a:extLst>
              <a:ext uri="{FF2B5EF4-FFF2-40B4-BE49-F238E27FC236}">
                <a16:creationId xmlns:a16="http://schemas.microsoft.com/office/drawing/2014/main" id="{5B22984E-BFE7-4D25-49FF-E33BDDA3A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41945" y="41946"/>
            <a:ext cx="5911442" cy="419450"/>
          </a:xfrm>
        </p:spPr>
        <p:txBody>
          <a:bodyPr>
            <a:normAutofit fontScale="92500" lnSpcReduction="10000"/>
          </a:bodyPr>
          <a:lstStyle/>
          <a:p>
            <a:pPr marL="0" indent="0">
              <a:buNone/>
            </a:pPr>
            <a:r>
              <a:rPr lang="en-US" dirty="0"/>
              <a:t>Feat of Perseverance—April 22, 2018</a:t>
            </a:r>
          </a:p>
        </p:txBody>
      </p:sp>
    </p:spTree>
    <p:extLst>
      <p:ext uri="{BB962C8B-B14F-4D97-AF65-F5344CB8AC3E}">
        <p14:creationId xmlns:p14="http://schemas.microsoft.com/office/powerpoint/2010/main" val="288540917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127591" y="1287261"/>
            <a:ext cx="11950996" cy="5243565"/>
          </a:xfrm>
        </p:spPr>
        <p:txBody>
          <a:bodyPr>
            <a:normAutofit lnSpcReduction="10000"/>
          </a:bodyPr>
          <a:lstStyle/>
          <a:p>
            <a:r>
              <a:rPr lang="en-US" dirty="0"/>
              <a:t>Chapter 40:3-24, 41 – Job Humbles Himself and God Presents a Challenge</a:t>
            </a:r>
          </a:p>
          <a:p>
            <a:pPr lvl="1"/>
            <a:r>
              <a:rPr lang="en-US" dirty="0"/>
              <a:t>Job declares silence (40:4-5)</a:t>
            </a:r>
          </a:p>
          <a:p>
            <a:pPr lvl="1"/>
            <a:r>
              <a:rPr lang="en-US" dirty="0"/>
              <a:t>God describes Behemoth (40:15-24)</a:t>
            </a:r>
          </a:p>
          <a:p>
            <a:pPr lvl="2"/>
            <a:r>
              <a:rPr lang="en-US" dirty="0"/>
              <a:t>“bones are tubes of bronze” (40:18)</a:t>
            </a:r>
          </a:p>
          <a:p>
            <a:pPr lvl="1"/>
            <a:r>
              <a:rPr lang="en-US" dirty="0"/>
              <a:t>God describes Leviathan (41:1-34)</a:t>
            </a:r>
          </a:p>
          <a:p>
            <a:pPr lvl="2"/>
            <a:r>
              <a:rPr lang="en-US" dirty="0"/>
              <a:t>“terror danced before him” (41:22)</a:t>
            </a:r>
          </a:p>
          <a:p>
            <a:pPr lvl="1"/>
            <a:endParaRPr lang="en-US" dirty="0"/>
          </a:p>
          <a:p>
            <a:r>
              <a:rPr lang="en-US" dirty="0"/>
              <a:t>Chapter 42 – Job Confesses and Repents</a:t>
            </a:r>
          </a:p>
          <a:p>
            <a:pPr lvl="1"/>
            <a:r>
              <a:rPr lang="en-US" dirty="0"/>
              <a:t>Job displays his sincere humility (42:3)</a:t>
            </a:r>
          </a:p>
          <a:p>
            <a:pPr lvl="2"/>
            <a:r>
              <a:rPr lang="en-US" dirty="0"/>
              <a:t>Last words of Job: “I had heard of you by the hearing of the ear, but now my eye sees you; therefore I despise myself, and repent in dust and ashes” (42:5-6)</a:t>
            </a:r>
          </a:p>
          <a:p>
            <a:pPr lvl="1"/>
            <a:r>
              <a:rPr lang="en-US" dirty="0"/>
              <a:t>God admonishes Job’s friends and forgives Job</a:t>
            </a:r>
          </a:p>
          <a:p>
            <a:pPr lvl="2"/>
            <a:r>
              <a:rPr lang="en-US" dirty="0"/>
              <a:t>“My anger burns against you” (42:7)</a:t>
            </a:r>
          </a:p>
          <a:p>
            <a:pPr lvl="2"/>
            <a:r>
              <a:rPr lang="en-US" dirty="0"/>
              <a:t>“not to deal with you according to your folly” (42:8)</a:t>
            </a:r>
          </a:p>
          <a:p>
            <a:pPr lvl="2"/>
            <a:r>
              <a:rPr lang="en-US" dirty="0"/>
              <a:t>“The Lord accepted Job’s prayer” (42:9)</a:t>
            </a:r>
          </a:p>
          <a:p>
            <a:pPr lvl="2"/>
            <a:endParaRPr lang="en-US" dirty="0"/>
          </a:p>
          <a:p>
            <a:pPr lvl="1"/>
            <a:endParaRPr lang="en-US" dirty="0"/>
          </a:p>
          <a:p>
            <a:pPr lvl="2"/>
            <a:endParaRPr lang="en-US" dirty="0"/>
          </a:p>
          <a:p>
            <a:pPr lvl="2"/>
            <a:endParaRPr lang="en-US" dirty="0"/>
          </a:p>
          <a:p>
            <a:pPr lvl="2"/>
            <a:endParaRPr lang="en-US" dirty="0"/>
          </a:p>
          <a:p>
            <a:pPr lvl="2"/>
            <a:endParaRPr lang="en-US" dirty="0"/>
          </a:p>
          <a:p>
            <a:pPr lvl="1"/>
            <a:endParaRPr lang="en-US" dirty="0"/>
          </a:p>
          <a:p>
            <a:pPr lvl="1"/>
            <a:endParaRPr lang="en-US" dirty="0"/>
          </a:p>
          <a:p>
            <a:pPr lvl="2"/>
            <a:endParaRPr lang="en-US" dirty="0"/>
          </a:p>
          <a:p>
            <a:pPr lvl="2"/>
            <a:endParaRPr lang="en-US" dirty="0"/>
          </a:p>
          <a:p>
            <a:pPr lvl="1"/>
            <a:endParaRPr lang="en-US" dirty="0"/>
          </a:p>
          <a:p>
            <a:pPr lvl="2"/>
            <a:endParaRPr lang="en-US" dirty="0"/>
          </a:p>
          <a:p>
            <a:pPr lvl="2"/>
            <a:endParaRPr lang="en-US" dirty="0"/>
          </a:p>
          <a:p>
            <a:pPr lvl="1"/>
            <a:endParaRPr lang="en-US" dirty="0"/>
          </a:p>
          <a:p>
            <a:pPr lvl="2"/>
            <a:endParaRPr lang="en-US" dirty="0"/>
          </a:p>
          <a:p>
            <a:pPr lvl="2"/>
            <a:endParaRPr lang="en-US" dirty="0"/>
          </a:p>
        </p:txBody>
      </p:sp>
      <p:sp>
        <p:nvSpPr>
          <p:cNvPr id="5" name="Content Placeholder 1">
            <a:extLst>
              <a:ext uri="{FF2B5EF4-FFF2-40B4-BE49-F238E27FC236}">
                <a16:creationId xmlns:a16="http://schemas.microsoft.com/office/drawing/2014/main" id="{EF4D58EA-22D3-E3E4-8E98-D6722E84C6C2}"/>
              </a:ext>
            </a:extLst>
          </p:cNvPr>
          <p:cNvSpPr txBox="1">
            <a:spLocks/>
          </p:cNvSpPr>
          <p:nvPr/>
        </p:nvSpPr>
        <p:spPr>
          <a:xfrm>
            <a:off x="0" y="6530827"/>
            <a:ext cx="12191999" cy="32717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bg1"/>
                </a:solidFill>
              </a:rPr>
              <a:t>“Therefore I have uttered what I did not understand, things too wonderful for me, which I did not know” (42:3)</a:t>
            </a:r>
          </a:p>
        </p:txBody>
      </p:sp>
    </p:spTree>
    <p:extLst>
      <p:ext uri="{BB962C8B-B14F-4D97-AF65-F5344CB8AC3E}">
        <p14:creationId xmlns:p14="http://schemas.microsoft.com/office/powerpoint/2010/main" val="16175558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left)">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wipe(left)">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wipe(left)">
                                      <p:cBhvr>
                                        <p:cTn id="62" dur="50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wipe(left)">
                                      <p:cBhvr>
                                        <p:cTn id="6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127590" y="1287261"/>
            <a:ext cx="12064409" cy="5243565"/>
          </a:xfrm>
        </p:spPr>
        <p:txBody>
          <a:bodyPr>
            <a:normAutofit/>
          </a:bodyPr>
          <a:lstStyle/>
          <a:p>
            <a:r>
              <a:rPr lang="en-US" dirty="0"/>
              <a:t>The Conclusion (42:10-17)</a:t>
            </a:r>
          </a:p>
          <a:p>
            <a:pPr lvl="1"/>
            <a:r>
              <a:rPr lang="en-US" dirty="0"/>
              <a:t>The Lord restores Job’s fortunes “when he had prayed for his friends” (42:10)</a:t>
            </a:r>
          </a:p>
          <a:p>
            <a:pPr lvl="1"/>
            <a:r>
              <a:rPr lang="en-US" dirty="0"/>
              <a:t>God gave Job “twice as much as he had before”</a:t>
            </a:r>
          </a:p>
          <a:p>
            <a:pPr lvl="2"/>
            <a:r>
              <a:rPr lang="en-US" dirty="0"/>
              <a:t>7,000 → 14,000 sheep</a:t>
            </a:r>
          </a:p>
          <a:p>
            <a:pPr lvl="2"/>
            <a:r>
              <a:rPr lang="en-US" dirty="0"/>
              <a:t>3,000 → 6,000 camels</a:t>
            </a:r>
          </a:p>
          <a:p>
            <a:pPr lvl="2"/>
            <a:r>
              <a:rPr lang="en-US" dirty="0"/>
              <a:t>500 → 1,000 yoke of oxen</a:t>
            </a:r>
          </a:p>
          <a:p>
            <a:pPr lvl="2"/>
            <a:r>
              <a:rPr lang="en-US" dirty="0"/>
              <a:t>500 → 1,000 female donkeys</a:t>
            </a:r>
          </a:p>
          <a:p>
            <a:pPr lvl="2"/>
            <a:r>
              <a:rPr lang="en-US" dirty="0"/>
              <a:t>“many servants” (1:3) → ?</a:t>
            </a:r>
          </a:p>
          <a:p>
            <a:pPr lvl="1"/>
            <a:r>
              <a:rPr lang="en-US" dirty="0"/>
              <a:t>His network came to him and “showed him sympathy and comforted him” (42:11)</a:t>
            </a:r>
          </a:p>
          <a:p>
            <a:pPr lvl="1"/>
            <a:r>
              <a:rPr lang="en-US" dirty="0"/>
              <a:t>7 sons and 3 daughters; “in all the land there were no women so beautiful” (42:15)</a:t>
            </a:r>
          </a:p>
          <a:p>
            <a:pPr lvl="1"/>
            <a:r>
              <a:rPr lang="en-US" dirty="0"/>
              <a:t>Lived another 140 years, saw four generations, and “died an old man, full of days” (42:17)</a:t>
            </a:r>
          </a:p>
          <a:p>
            <a:pPr lvl="1"/>
            <a:endParaRPr lang="en-US" dirty="0"/>
          </a:p>
          <a:p>
            <a:pPr lvl="1"/>
            <a:endParaRPr lang="en-US" dirty="0"/>
          </a:p>
          <a:p>
            <a:pPr lvl="1"/>
            <a:endParaRPr lang="en-US" dirty="0"/>
          </a:p>
          <a:p>
            <a:pPr lvl="2"/>
            <a:endParaRPr lang="en-US" dirty="0"/>
          </a:p>
          <a:p>
            <a:pPr lvl="2"/>
            <a:endParaRPr lang="en-US" dirty="0"/>
          </a:p>
          <a:p>
            <a:pPr lvl="2"/>
            <a:endParaRPr lang="en-US" dirty="0"/>
          </a:p>
          <a:p>
            <a:pPr lvl="2"/>
            <a:endParaRPr lang="en-US" dirty="0"/>
          </a:p>
          <a:p>
            <a:pPr lvl="1"/>
            <a:endParaRPr lang="en-US" dirty="0"/>
          </a:p>
          <a:p>
            <a:pPr lvl="1"/>
            <a:endParaRPr lang="en-US" dirty="0"/>
          </a:p>
          <a:p>
            <a:pPr lvl="2"/>
            <a:endParaRPr lang="en-US" dirty="0"/>
          </a:p>
          <a:p>
            <a:pPr lvl="2"/>
            <a:endParaRPr lang="en-US" dirty="0"/>
          </a:p>
          <a:p>
            <a:pPr lvl="1"/>
            <a:endParaRPr lang="en-US" dirty="0"/>
          </a:p>
          <a:p>
            <a:pPr lvl="2"/>
            <a:endParaRPr lang="en-US" dirty="0"/>
          </a:p>
          <a:p>
            <a:pPr lvl="2"/>
            <a:endParaRPr lang="en-US" dirty="0"/>
          </a:p>
          <a:p>
            <a:pPr lvl="1"/>
            <a:endParaRPr lang="en-US" dirty="0"/>
          </a:p>
          <a:p>
            <a:pPr lvl="2"/>
            <a:endParaRPr lang="en-US" dirty="0"/>
          </a:p>
          <a:p>
            <a:pPr lvl="2"/>
            <a:endParaRPr lang="en-US" dirty="0"/>
          </a:p>
        </p:txBody>
      </p:sp>
      <p:sp>
        <p:nvSpPr>
          <p:cNvPr id="5" name="Content Placeholder 1">
            <a:extLst>
              <a:ext uri="{FF2B5EF4-FFF2-40B4-BE49-F238E27FC236}">
                <a16:creationId xmlns:a16="http://schemas.microsoft.com/office/drawing/2014/main" id="{EF4D58EA-22D3-E3E4-8E98-D6722E84C6C2}"/>
              </a:ext>
            </a:extLst>
          </p:cNvPr>
          <p:cNvSpPr txBox="1">
            <a:spLocks/>
          </p:cNvSpPr>
          <p:nvPr/>
        </p:nvSpPr>
        <p:spPr>
          <a:xfrm>
            <a:off x="0" y="6530827"/>
            <a:ext cx="12191999" cy="32717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bg1"/>
                </a:solidFill>
              </a:rPr>
              <a:t>“And the Lord blessed the latter days of Job more than his beginning” (42:12)</a:t>
            </a:r>
          </a:p>
        </p:txBody>
      </p:sp>
    </p:spTree>
    <p:extLst>
      <p:ext uri="{BB962C8B-B14F-4D97-AF65-F5344CB8AC3E}">
        <p14:creationId xmlns:p14="http://schemas.microsoft.com/office/powerpoint/2010/main" val="920482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Book of Job: An Overview">
            <a:extLst>
              <a:ext uri="{FF2B5EF4-FFF2-40B4-BE49-F238E27FC236}">
                <a16:creationId xmlns:a16="http://schemas.microsoft.com/office/drawing/2014/main" id="{B0D0E6AB-2DC3-6CE5-184F-BD47964DF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41945" y="41946"/>
            <a:ext cx="7130642" cy="419450"/>
          </a:xfrm>
        </p:spPr>
        <p:txBody>
          <a:bodyPr>
            <a:noAutofit/>
          </a:bodyPr>
          <a:lstStyle/>
          <a:p>
            <a:pPr marL="0" indent="0">
              <a:buNone/>
            </a:pPr>
            <a:r>
              <a:rPr lang="en-US" sz="2600" dirty="0"/>
              <a:t>WHY?</a:t>
            </a:r>
          </a:p>
        </p:txBody>
      </p:sp>
    </p:spTree>
    <p:extLst>
      <p:ext uri="{BB962C8B-B14F-4D97-AF65-F5344CB8AC3E}">
        <p14:creationId xmlns:p14="http://schemas.microsoft.com/office/powerpoint/2010/main" val="1599195264"/>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p:txBody>
          <a:bodyPr>
            <a:normAutofit/>
          </a:bodyPr>
          <a:lstStyle/>
          <a:p>
            <a:pPr marL="0" indent="0">
              <a:buNone/>
            </a:pPr>
            <a:r>
              <a:rPr lang="en-US" dirty="0"/>
              <a:t>What are the Lessons and Themes from Job:</a:t>
            </a:r>
          </a:p>
          <a:p>
            <a:pPr marL="0" indent="0">
              <a:buNone/>
            </a:pPr>
            <a:endParaRPr lang="en-US" dirty="0"/>
          </a:p>
          <a:p>
            <a:pPr marL="862013" lvl="1" indent="-514350">
              <a:buFont typeface="+mj-lt"/>
              <a:buAutoNum type="arabicPeriod"/>
            </a:pPr>
            <a:r>
              <a:rPr lang="en-US" dirty="0"/>
              <a:t>We Don’t Have All The Answers</a:t>
            </a:r>
          </a:p>
          <a:p>
            <a:pPr marL="862013" lvl="1" indent="-514350">
              <a:buFont typeface="+mj-lt"/>
              <a:buAutoNum type="arabicPeriod"/>
            </a:pPr>
            <a:endParaRPr lang="en-US" dirty="0"/>
          </a:p>
          <a:p>
            <a:pPr marL="862013" lvl="1" indent="-514350">
              <a:buFont typeface="+mj-lt"/>
              <a:buAutoNum type="arabicPeriod"/>
            </a:pPr>
            <a:r>
              <a:rPr lang="en-US" dirty="0"/>
              <a:t>Comfort Those Who Suffer</a:t>
            </a:r>
          </a:p>
          <a:p>
            <a:pPr marL="862013" lvl="1" indent="-514350">
              <a:buFont typeface="+mj-lt"/>
              <a:buAutoNum type="arabicPeriod"/>
            </a:pPr>
            <a:endParaRPr lang="en-US" dirty="0"/>
          </a:p>
          <a:p>
            <a:pPr marL="862013" lvl="1" indent="-514350">
              <a:buFont typeface="+mj-lt"/>
              <a:buAutoNum type="arabicPeriod"/>
            </a:pPr>
            <a:r>
              <a:rPr lang="en-US" dirty="0"/>
              <a:t>Suffering Should Cause us to Search For Answers; Turn to God</a:t>
            </a:r>
          </a:p>
          <a:p>
            <a:pPr marL="862013" lvl="1" indent="-514350">
              <a:buFont typeface="+mj-lt"/>
              <a:buAutoNum type="arabicPeriod"/>
            </a:pPr>
            <a:endParaRPr lang="en-US" dirty="0"/>
          </a:p>
          <a:p>
            <a:pPr marL="862013" lvl="1" indent="-514350">
              <a:buFont typeface="+mj-lt"/>
              <a:buAutoNum type="arabicPeriod"/>
            </a:pPr>
            <a:r>
              <a:rPr lang="en-US" dirty="0"/>
              <a:t>Don’t be like Job’s friends</a:t>
            </a:r>
          </a:p>
          <a:p>
            <a:pPr marL="862013" lvl="1" indent="-514350">
              <a:buFont typeface="+mj-lt"/>
              <a:buAutoNum type="arabicPeriod"/>
            </a:pPr>
            <a:endParaRPr lang="en-US" dirty="0"/>
          </a:p>
          <a:p>
            <a:pPr marL="862013" lvl="1" indent="-514350">
              <a:buFont typeface="+mj-lt"/>
              <a:buAutoNum type="arabicPeriod"/>
            </a:pPr>
            <a:r>
              <a:rPr lang="en-US" dirty="0"/>
              <a:t>Trust God’s Wisdom and Character no Matter our Circumstances</a:t>
            </a:r>
          </a:p>
        </p:txBody>
      </p:sp>
    </p:spTree>
    <p:extLst>
      <p:ext uri="{BB962C8B-B14F-4D97-AF65-F5344CB8AC3E}">
        <p14:creationId xmlns:p14="http://schemas.microsoft.com/office/powerpoint/2010/main" val="31203714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left)">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wipe(left)">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tchers Bean More Batters in the Heat of the Summer – Association for  Psychological Science – APS">
            <a:extLst>
              <a:ext uri="{FF2B5EF4-FFF2-40B4-BE49-F238E27FC236}">
                <a16:creationId xmlns:a16="http://schemas.microsoft.com/office/drawing/2014/main" id="{1CF10991-C0BA-C6EB-8FC4-6BA70B8FF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93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41944" y="41946"/>
            <a:ext cx="10996169" cy="419450"/>
          </a:xfrm>
        </p:spPr>
        <p:txBody>
          <a:bodyPr>
            <a:noAutofit/>
          </a:bodyPr>
          <a:lstStyle/>
          <a:p>
            <a:pPr marL="0" indent="0">
              <a:buNone/>
            </a:pPr>
            <a:r>
              <a:rPr lang="en-US" sz="2600" dirty="0"/>
              <a:t>“Never let the fear of striking out keep you from playing the game”</a:t>
            </a:r>
          </a:p>
        </p:txBody>
      </p:sp>
    </p:spTree>
    <p:extLst>
      <p:ext uri="{BB962C8B-B14F-4D97-AF65-F5344CB8AC3E}">
        <p14:creationId xmlns:p14="http://schemas.microsoft.com/office/powerpoint/2010/main" val="193311367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LB honors Cal Ripken Jr.'s Iron Man streak">
            <a:extLst>
              <a:ext uri="{FF2B5EF4-FFF2-40B4-BE49-F238E27FC236}">
                <a16:creationId xmlns:a16="http://schemas.microsoft.com/office/drawing/2014/main" id="{D139FD56-A008-B784-AA75-331F18716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41945" y="41946"/>
            <a:ext cx="5911442" cy="419450"/>
          </a:xfrm>
        </p:spPr>
        <p:txBody>
          <a:bodyPr>
            <a:normAutofit fontScale="92500" lnSpcReduction="10000"/>
          </a:bodyPr>
          <a:lstStyle/>
          <a:p>
            <a:pPr marL="0" indent="0">
              <a:buNone/>
            </a:pPr>
            <a:r>
              <a:rPr lang="en-US" dirty="0"/>
              <a:t>The Iron Man—2,632</a:t>
            </a:r>
          </a:p>
        </p:txBody>
      </p:sp>
    </p:spTree>
    <p:extLst>
      <p:ext uri="{BB962C8B-B14F-4D97-AF65-F5344CB8AC3E}">
        <p14:creationId xmlns:p14="http://schemas.microsoft.com/office/powerpoint/2010/main" val="360149757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erseverance Images – Browse 137,639 Stock Photos, Vectors, and Video |  Adobe Stock">
            <a:extLst>
              <a:ext uri="{FF2B5EF4-FFF2-40B4-BE49-F238E27FC236}">
                <a16:creationId xmlns:a16="http://schemas.microsoft.com/office/drawing/2014/main" id="{38C71C72-EC80-47FE-518E-B50EE3B3D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078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41945" y="41945"/>
            <a:ext cx="11344214" cy="3865911"/>
          </a:xfrm>
        </p:spPr>
        <p:txBody>
          <a:bodyPr>
            <a:normAutofit/>
          </a:bodyPr>
          <a:lstStyle/>
          <a:p>
            <a:pPr marL="0" indent="0">
              <a:buNone/>
            </a:pPr>
            <a:r>
              <a:rPr lang="en-US" dirty="0"/>
              <a:t>Fall seven times, stand up eight – Examples of Perseverance </a:t>
            </a:r>
          </a:p>
          <a:p>
            <a:pPr marL="0" indent="0">
              <a:buNone/>
            </a:pPr>
            <a:endParaRPr lang="en-US" dirty="0"/>
          </a:p>
          <a:p>
            <a:pPr>
              <a:buFont typeface="Wingdings" panose="05000000000000000000" pitchFamily="2" charset="2"/>
              <a:buChar char="ü"/>
            </a:pPr>
            <a:r>
              <a:rPr lang="en-US" dirty="0"/>
              <a:t> Thomas Edison</a:t>
            </a:r>
          </a:p>
          <a:p>
            <a:pPr>
              <a:buFont typeface="Wingdings" panose="05000000000000000000" pitchFamily="2" charset="2"/>
              <a:buChar char="ü"/>
            </a:pPr>
            <a:r>
              <a:rPr lang="en-US" dirty="0"/>
              <a:t> Henry Ford</a:t>
            </a:r>
          </a:p>
          <a:p>
            <a:pPr>
              <a:buFont typeface="Wingdings" panose="05000000000000000000" pitchFamily="2" charset="2"/>
              <a:buChar char="ü"/>
            </a:pPr>
            <a:r>
              <a:rPr lang="en-US" dirty="0"/>
              <a:t> Steven Spielberg</a:t>
            </a:r>
          </a:p>
          <a:p>
            <a:pPr>
              <a:buFont typeface="Wingdings" panose="05000000000000000000" pitchFamily="2" charset="2"/>
              <a:buChar char="ü"/>
            </a:pPr>
            <a:r>
              <a:rPr lang="en-US" dirty="0"/>
              <a:t> Elvis Presley</a:t>
            </a:r>
          </a:p>
          <a:p>
            <a:pPr>
              <a:buFont typeface="Wingdings" panose="05000000000000000000" pitchFamily="2" charset="2"/>
              <a:buChar char="ü"/>
            </a:pPr>
            <a:r>
              <a:rPr lang="en-US" dirty="0"/>
              <a:t> Harland Davis Sanders</a:t>
            </a:r>
          </a:p>
        </p:txBody>
      </p:sp>
      <p:sp>
        <p:nvSpPr>
          <p:cNvPr id="3" name="Content Placeholder 1">
            <a:extLst>
              <a:ext uri="{FF2B5EF4-FFF2-40B4-BE49-F238E27FC236}">
                <a16:creationId xmlns:a16="http://schemas.microsoft.com/office/drawing/2014/main" id="{FC69FC0F-F53B-E17A-E8EA-1B54BF585CB0}"/>
              </a:ext>
            </a:extLst>
          </p:cNvPr>
          <p:cNvSpPr txBox="1">
            <a:spLocks/>
          </p:cNvSpPr>
          <p:nvPr/>
        </p:nvSpPr>
        <p:spPr>
          <a:xfrm>
            <a:off x="5593063" y="41945"/>
            <a:ext cx="5911442" cy="3865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effectLst>
                  <a:glow rad="63500">
                    <a:schemeClr val="tx1"/>
                  </a:glow>
                </a:effectLst>
                <a:latin typeface="+mn-lt"/>
                <a:ea typeface="+mn-ea"/>
                <a:cs typeface="+mn-cs"/>
              </a:defRPr>
            </a:lvl1pPr>
            <a:lvl2pPr marL="576263" indent="-228600" algn="l" defTabSz="914400" rtl="0" eaLnBrk="1" latinLnBrk="0" hangingPunct="1">
              <a:lnSpc>
                <a:spcPct val="90000"/>
              </a:lnSpc>
              <a:spcBef>
                <a:spcPts val="500"/>
              </a:spcBef>
              <a:buFont typeface="Calibri" panose="020F0502020204030204" pitchFamily="34" charset="0"/>
              <a:buChar char="−"/>
              <a:defRPr sz="2400" b="1" kern="1200">
                <a:solidFill>
                  <a:schemeClr val="bg1"/>
                </a:solidFill>
                <a:effectLst>
                  <a:glow rad="63500">
                    <a:schemeClr val="tx1"/>
                  </a:glo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effectLst>
                  <a:glow rad="63500">
                    <a:schemeClr val="tx1"/>
                  </a:glo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effectLst>
                  <a:glow rad="63500">
                    <a:schemeClr val="tx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effectLst>
                  <a:glow rad="63500">
                    <a:schemeClr val="tx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a:buFont typeface="Wingdings" panose="05000000000000000000" pitchFamily="2" charset="2"/>
              <a:buChar char="ü"/>
            </a:pPr>
            <a:r>
              <a:rPr lang="en-US" dirty="0"/>
              <a:t> Jeremiah</a:t>
            </a:r>
          </a:p>
          <a:p>
            <a:pPr>
              <a:buFont typeface="Wingdings" panose="05000000000000000000" pitchFamily="2" charset="2"/>
              <a:buChar char="ü"/>
            </a:pPr>
            <a:r>
              <a:rPr lang="en-US" dirty="0"/>
              <a:t> Apostle Paul</a:t>
            </a:r>
          </a:p>
          <a:p>
            <a:pPr>
              <a:buFont typeface="Wingdings" panose="05000000000000000000" pitchFamily="2" charset="2"/>
              <a:buChar char="ü"/>
            </a:pPr>
            <a:r>
              <a:rPr lang="en-US" dirty="0"/>
              <a:t> The Persistent Widow</a:t>
            </a:r>
          </a:p>
          <a:p>
            <a:pPr>
              <a:buFont typeface="Wingdings" panose="05000000000000000000" pitchFamily="2" charset="2"/>
              <a:buChar char="ü"/>
            </a:pPr>
            <a:r>
              <a:rPr lang="en-US" dirty="0"/>
              <a:t> Joseph</a:t>
            </a:r>
          </a:p>
          <a:p>
            <a:pPr>
              <a:buFont typeface="Wingdings" panose="05000000000000000000" pitchFamily="2" charset="2"/>
              <a:buChar char="ü"/>
            </a:pPr>
            <a:r>
              <a:rPr lang="en-US" dirty="0"/>
              <a:t> Jesus</a:t>
            </a:r>
          </a:p>
        </p:txBody>
      </p:sp>
    </p:spTree>
    <p:extLst>
      <p:ext uri="{BB962C8B-B14F-4D97-AF65-F5344CB8AC3E}">
        <p14:creationId xmlns:p14="http://schemas.microsoft.com/office/powerpoint/2010/main" val="27659885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 calcmode="lin" valueType="num">
                                      <p:cBhvr>
                                        <p:cTn id="5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8" dur="500"/>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65" dur="500"/>
                                        <p:tgtEl>
                                          <p:spTgt spid="3">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xEl>
                                              <p:pRg st="5" end="5"/>
                                            </p:txEl>
                                          </p:spTgt>
                                        </p:tgtEl>
                                        <p:attrNameLst>
                                          <p:attrName>style.visibility</p:attrName>
                                        </p:attrNameLst>
                                      </p:cBhvr>
                                      <p:to>
                                        <p:strVal val="visible"/>
                                      </p:to>
                                    </p:set>
                                    <p:anim calcmode="lin" valueType="num">
                                      <p:cBhvr>
                                        <p:cTn id="7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72" dur="500"/>
                                        <p:tgtEl>
                                          <p:spTgt spid="3">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 calcmode="lin" valueType="num">
                                      <p:cBhvr>
                                        <p:cTn id="7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 popular American Wilderness Areas | The Wilderness Society">
            <a:extLst>
              <a:ext uri="{FF2B5EF4-FFF2-40B4-BE49-F238E27FC236}">
                <a16:creationId xmlns:a16="http://schemas.microsoft.com/office/drawing/2014/main" id="{C6F8B9F5-3C09-81AF-ADA2-311AF7B25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 y="0"/>
            <a:ext cx="1219635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195236" y="170906"/>
            <a:ext cx="7167467" cy="440408"/>
          </a:xfrm>
        </p:spPr>
        <p:txBody>
          <a:bodyPr>
            <a:noAutofit/>
          </a:bodyPr>
          <a:lstStyle/>
          <a:p>
            <a:pPr marL="0" indent="0">
              <a:buNone/>
            </a:pPr>
            <a:r>
              <a:rPr lang="en-US" sz="2600" dirty="0"/>
              <a:t>Autumn Veatch</a:t>
            </a:r>
          </a:p>
        </p:txBody>
      </p:sp>
    </p:spTree>
    <p:extLst>
      <p:ext uri="{BB962C8B-B14F-4D97-AF65-F5344CB8AC3E}">
        <p14:creationId xmlns:p14="http://schemas.microsoft.com/office/powerpoint/2010/main" val="9986541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is the Story of Job in the Bible? Verses and Meaning">
            <a:extLst>
              <a:ext uri="{FF2B5EF4-FFF2-40B4-BE49-F238E27FC236}">
                <a16:creationId xmlns:a16="http://schemas.microsoft.com/office/drawing/2014/main" id="{820DEE84-21D7-DA1D-3E5B-62F96149D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8611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41945" y="41946"/>
            <a:ext cx="7130642" cy="419450"/>
          </a:xfrm>
        </p:spPr>
        <p:txBody>
          <a:bodyPr>
            <a:noAutofit/>
          </a:bodyPr>
          <a:lstStyle/>
          <a:p>
            <a:pPr marL="0" indent="0">
              <a:buNone/>
            </a:pPr>
            <a:r>
              <a:rPr lang="en-US" sz="2600" dirty="0"/>
              <a:t>“Though he slay me, yet will I hope in him” (3:15)</a:t>
            </a:r>
          </a:p>
        </p:txBody>
      </p:sp>
    </p:spTree>
    <p:extLst>
      <p:ext uri="{BB962C8B-B14F-4D97-AF65-F5344CB8AC3E}">
        <p14:creationId xmlns:p14="http://schemas.microsoft.com/office/powerpoint/2010/main" val="390246345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 Causes of Suffering You Need to Understand">
            <a:extLst>
              <a:ext uri="{FF2B5EF4-FFF2-40B4-BE49-F238E27FC236}">
                <a16:creationId xmlns:a16="http://schemas.microsoft.com/office/drawing/2014/main" id="{AA93988B-F335-8A8B-3D0E-9C5236FDEAF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07" y="0"/>
            <a:ext cx="121873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41945" y="41946"/>
            <a:ext cx="7130642" cy="419450"/>
          </a:xfrm>
        </p:spPr>
        <p:txBody>
          <a:bodyPr>
            <a:noAutofit/>
          </a:bodyPr>
          <a:lstStyle/>
          <a:p>
            <a:pPr marL="0" indent="0">
              <a:buNone/>
            </a:pPr>
            <a:r>
              <a:rPr lang="en-US" sz="2600" dirty="0"/>
              <a:t>Have you suffered?</a:t>
            </a:r>
          </a:p>
        </p:txBody>
      </p:sp>
    </p:spTree>
    <p:extLst>
      <p:ext uri="{BB962C8B-B14F-4D97-AF65-F5344CB8AC3E}">
        <p14:creationId xmlns:p14="http://schemas.microsoft.com/office/powerpoint/2010/main" val="388208744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280086" y="1287262"/>
            <a:ext cx="11757454" cy="5458978"/>
          </a:xfrm>
        </p:spPr>
        <p:txBody>
          <a:bodyPr>
            <a:normAutofit lnSpcReduction="10000"/>
          </a:bodyPr>
          <a:lstStyle/>
          <a:p>
            <a:r>
              <a:rPr lang="en-US" dirty="0"/>
              <a:t>Is the Book of Job a feel good story?</a:t>
            </a:r>
          </a:p>
          <a:p>
            <a:r>
              <a:rPr lang="en-US" dirty="0"/>
              <a:t>Is the Book of Job a story of grief and loss, or hope and promise? Both?</a:t>
            </a:r>
          </a:p>
          <a:p>
            <a:r>
              <a:rPr lang="en-US" dirty="0"/>
              <a:t>Why do the righteous suffer?</a:t>
            </a:r>
          </a:p>
          <a:p>
            <a:r>
              <a:rPr lang="en-US" dirty="0"/>
              <a:t>Are we punished for unknown sin?</a:t>
            </a:r>
          </a:p>
          <a:p>
            <a:r>
              <a:rPr lang="en-US" dirty="0"/>
              <a:t>How can a just God allow evil and suffering in the world?</a:t>
            </a:r>
          </a:p>
          <a:p>
            <a:r>
              <a:rPr lang="en-US" dirty="0"/>
              <a:t>Does God remain faithful even during the most appalling circumstances?</a:t>
            </a:r>
          </a:p>
          <a:p>
            <a:r>
              <a:rPr lang="en-US" dirty="0"/>
              <a:t>Is Satan limited in his power when it comes to our suffering?</a:t>
            </a:r>
          </a:p>
          <a:p>
            <a:r>
              <a:rPr lang="en-US" dirty="0"/>
              <a:t>Does God always make it clear why we suffer?</a:t>
            </a:r>
          </a:p>
          <a:p>
            <a:r>
              <a:rPr lang="en-US" dirty="0"/>
              <a:t>How should we treat our friends while they are suffering?</a:t>
            </a:r>
          </a:p>
          <a:p>
            <a:r>
              <a:rPr lang="en-US" dirty="0"/>
              <a:t>Is God always in control?</a:t>
            </a:r>
          </a:p>
          <a:p>
            <a:r>
              <a:rPr lang="en-US" dirty="0"/>
              <a:t>Is the Lord compassionate and merciful?</a:t>
            </a:r>
          </a:p>
        </p:txBody>
      </p:sp>
    </p:spTree>
    <p:extLst>
      <p:ext uri="{BB962C8B-B14F-4D97-AF65-F5344CB8AC3E}">
        <p14:creationId xmlns:p14="http://schemas.microsoft.com/office/powerpoint/2010/main" val="16007583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D99A2-1DFB-A401-5DEF-5D93398FED5A}"/>
              </a:ext>
            </a:extLst>
          </p:cNvPr>
          <p:cNvSpPr>
            <a:spLocks noGrp="1"/>
          </p:cNvSpPr>
          <p:nvPr>
            <p:ph idx="1"/>
          </p:nvPr>
        </p:nvSpPr>
        <p:spPr>
          <a:xfrm>
            <a:off x="280086" y="1148080"/>
            <a:ext cx="11757454" cy="5608320"/>
          </a:xfrm>
        </p:spPr>
        <p:txBody>
          <a:bodyPr>
            <a:normAutofit lnSpcReduction="10000"/>
          </a:bodyPr>
          <a:lstStyle/>
          <a:p>
            <a:r>
              <a:rPr lang="en-US" dirty="0"/>
              <a:t>What do we know about the </a:t>
            </a:r>
            <a:r>
              <a:rPr lang="en-US" u="sng" dirty="0"/>
              <a:t>book</a:t>
            </a:r>
            <a:r>
              <a:rPr lang="en-US" dirty="0"/>
              <a:t> of Job?</a:t>
            </a:r>
          </a:p>
          <a:p>
            <a:pPr lvl="1"/>
            <a:r>
              <a:rPr lang="en-US" dirty="0"/>
              <a:t>Old Testament (Between Esther and Psalms)</a:t>
            </a:r>
          </a:p>
          <a:p>
            <a:pPr lvl="1"/>
            <a:r>
              <a:rPr lang="en-US" dirty="0"/>
              <a:t>18</a:t>
            </a:r>
            <a:r>
              <a:rPr lang="en-US" baseline="30000" dirty="0"/>
              <a:t>th</a:t>
            </a:r>
            <a:r>
              <a:rPr lang="en-US" dirty="0"/>
              <a:t> Book of the Bible</a:t>
            </a:r>
          </a:p>
          <a:p>
            <a:pPr lvl="1"/>
            <a:r>
              <a:rPr lang="en-US" dirty="0"/>
              <a:t>42 Chapters, 1,070 verses, 10,102 words</a:t>
            </a:r>
          </a:p>
          <a:p>
            <a:pPr lvl="2"/>
            <a:r>
              <a:rPr lang="en-US" dirty="0"/>
              <a:t>Prologue (prose): Chapters 1-2</a:t>
            </a:r>
          </a:p>
          <a:p>
            <a:pPr lvl="2"/>
            <a:r>
              <a:rPr lang="en-US" dirty="0"/>
              <a:t>Poetic Dialogue: Chapters 3-42:6 (Job, Eliphaz, Bildad, Zophar, Elihu, God)</a:t>
            </a:r>
          </a:p>
          <a:p>
            <a:pPr lvl="2"/>
            <a:r>
              <a:rPr lang="en-US" dirty="0"/>
              <a:t>Epilogue (prose): Chapter 42:7-17</a:t>
            </a:r>
          </a:p>
          <a:p>
            <a:pPr lvl="1"/>
            <a:r>
              <a:rPr lang="en-US" dirty="0"/>
              <a:t>Author is unknown—some say Moses, some say Job, some say a combination</a:t>
            </a:r>
          </a:p>
          <a:p>
            <a:pPr lvl="1"/>
            <a:r>
              <a:rPr lang="en-US" dirty="0"/>
              <a:t>One of 5 poetical books </a:t>
            </a:r>
          </a:p>
          <a:p>
            <a:pPr lvl="1"/>
            <a:r>
              <a:rPr lang="en-US" dirty="0"/>
              <a:t>Likely written during Genesis (Patriarchal age): Before the Law of Moses to 400 BC</a:t>
            </a:r>
          </a:p>
          <a:p>
            <a:pPr lvl="2"/>
            <a:r>
              <a:rPr lang="en-US" dirty="0"/>
              <a:t>How do we know?</a:t>
            </a:r>
          </a:p>
          <a:p>
            <a:pPr lvl="3"/>
            <a:r>
              <a:rPr lang="en-US" dirty="0"/>
              <a:t>Lifespan: Job lived 140 years after his suffering, age of ~200</a:t>
            </a:r>
          </a:p>
          <a:p>
            <a:pPr lvl="3"/>
            <a:r>
              <a:rPr lang="en-US" dirty="0"/>
              <a:t>Wealth: Measured in livestock, not silver &amp; gold</a:t>
            </a:r>
          </a:p>
          <a:p>
            <a:pPr lvl="3"/>
            <a:r>
              <a:rPr lang="en-US" dirty="0"/>
              <a:t>Priestly duties: Offers sacrifices like Abraham, Isaac, and Jacob</a:t>
            </a:r>
          </a:p>
          <a:p>
            <a:pPr lvl="3"/>
            <a:r>
              <a:rPr lang="en-US" dirty="0"/>
              <a:t>No references to Israel, exodus from Egypt, the Mosaic Law, or the tabernacle</a:t>
            </a:r>
          </a:p>
          <a:p>
            <a:pPr lvl="2"/>
            <a:r>
              <a:rPr lang="en-US" dirty="0"/>
              <a:t>Many believe it’s the earliest recorded book of the Bible</a:t>
            </a:r>
          </a:p>
        </p:txBody>
      </p:sp>
    </p:spTree>
    <p:extLst>
      <p:ext uri="{BB962C8B-B14F-4D97-AF65-F5344CB8AC3E}">
        <p14:creationId xmlns:p14="http://schemas.microsoft.com/office/powerpoint/2010/main" val="39064884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wipe(left)">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wipe(left)">
                                      <p:cBhvr>
                                        <p:cTn id="72" dur="500"/>
                                        <p:tgtEl>
                                          <p:spTgt spid="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wipe(left)">
                                      <p:cBhvr>
                                        <p:cTn id="77" dur="500"/>
                                        <p:tgtEl>
                                          <p:spTgt spid="2">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
                                            <p:txEl>
                                              <p:pRg st="15" end="15"/>
                                            </p:txEl>
                                          </p:spTgt>
                                        </p:tgtEl>
                                        <p:attrNameLst>
                                          <p:attrName>style.visibility</p:attrName>
                                        </p:attrNameLst>
                                      </p:cBhvr>
                                      <p:to>
                                        <p:strVal val="visible"/>
                                      </p:to>
                                    </p:set>
                                    <p:animEffect transition="in" filter="wipe(left)">
                                      <p:cBhvr>
                                        <p:cTn id="8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9883</TotalTime>
  <Words>4995</Words>
  <Application>Microsoft Office PowerPoint</Application>
  <PresentationFormat>Widescreen</PresentationFormat>
  <Paragraphs>472</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Constantia</vt:lpstr>
      <vt:lpstr>Google Sans</vt:lpstr>
      <vt:lpstr>pt serif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4</cp:revision>
  <dcterms:created xsi:type="dcterms:W3CDTF">2023-07-30T00:43:47Z</dcterms:created>
  <dcterms:modified xsi:type="dcterms:W3CDTF">2023-10-01T12:32:41Z</dcterms:modified>
</cp:coreProperties>
</file>