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2D9A-6FCD-15F6-511F-89EB7BCB8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A01D9-9E74-4635-51A6-17B9DA76F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389E3-F884-ECD3-533A-597F9FC6DD8F}"/>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5" name="Footer Placeholder 4">
            <a:extLst>
              <a:ext uri="{FF2B5EF4-FFF2-40B4-BE49-F238E27FC236}">
                <a16:creationId xmlns:a16="http://schemas.microsoft.com/office/drawing/2014/main" id="{CFBC4582-2FE8-D55C-232D-8C46C3806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6D47E-12A6-0E72-B856-A000D4E1A3CE}"/>
              </a:ext>
            </a:extLst>
          </p:cNvPr>
          <p:cNvSpPr>
            <a:spLocks noGrp="1"/>
          </p:cNvSpPr>
          <p:nvPr>
            <p:ph type="sldNum" sz="quarter" idx="12"/>
          </p:nvPr>
        </p:nvSpPr>
        <p:spPr/>
        <p:txBody>
          <a:bodyPr/>
          <a:lstStyle/>
          <a:p>
            <a:fld id="{1CA41971-B7B3-4B11-8687-9C666318A87D}" type="slidenum">
              <a:rPr lang="en-US" smtClean="0"/>
              <a:t>‹#›</a:t>
            </a:fld>
            <a:endParaRPr lang="en-US"/>
          </a:p>
        </p:txBody>
      </p:sp>
      <p:pic>
        <p:nvPicPr>
          <p:cNvPr id="8" name="Picture 7" descr="A book on a table&#10;&#10;Description automatically generated with low confidence">
            <a:extLst>
              <a:ext uri="{FF2B5EF4-FFF2-40B4-BE49-F238E27FC236}">
                <a16:creationId xmlns:a16="http://schemas.microsoft.com/office/drawing/2014/main" id="{31204E40-D589-94F1-9A12-F4D2AEB50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328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A082-E768-FC00-F288-10DFD083C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98D04-687A-4A28-3A3B-AAC39DE28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AE03C-D8F3-449F-278C-BDD73B1D36A7}"/>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5" name="Footer Placeholder 4">
            <a:extLst>
              <a:ext uri="{FF2B5EF4-FFF2-40B4-BE49-F238E27FC236}">
                <a16:creationId xmlns:a16="http://schemas.microsoft.com/office/drawing/2014/main" id="{B23D2843-2D26-7F60-95B4-83BBE1892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B6F7B-9B6B-3691-BC99-BCF37FF97FD3}"/>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189384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8DFDC-0635-DD03-84A0-EA696DD4F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EAE6A-77AB-C4D8-2A3E-E56F3F9FB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86EF7-CD19-B058-213C-4F5203EBE06F}"/>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5" name="Footer Placeholder 4">
            <a:extLst>
              <a:ext uri="{FF2B5EF4-FFF2-40B4-BE49-F238E27FC236}">
                <a16:creationId xmlns:a16="http://schemas.microsoft.com/office/drawing/2014/main" id="{3361BD99-39E1-F42C-9440-E4C4D9E69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B0BD1-6442-72E7-CBAB-142B89711ACF}"/>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22511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text, screenshot&#10;&#10;Description automatically generated">
            <a:extLst>
              <a:ext uri="{FF2B5EF4-FFF2-40B4-BE49-F238E27FC236}">
                <a16:creationId xmlns:a16="http://schemas.microsoft.com/office/drawing/2014/main" id="{681131AC-61FD-92A8-5664-12AD2E86ED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436552-0BF9-566A-3318-F6F21F8AD8FF}"/>
              </a:ext>
            </a:extLst>
          </p:cNvPr>
          <p:cNvSpPr>
            <a:spLocks noGrp="1"/>
          </p:cNvSpPr>
          <p:nvPr>
            <p:ph type="title"/>
          </p:nvPr>
        </p:nvSpPr>
        <p:spPr>
          <a:xfrm>
            <a:off x="159469" y="1618890"/>
            <a:ext cx="11860895" cy="1567370"/>
          </a:xfrm>
        </p:spPr>
        <p:txBody>
          <a:bodyPr/>
          <a:lstStyle>
            <a:lvl1pPr>
              <a:defRPr b="1" i="1">
                <a:solidFill>
                  <a:schemeClr val="bg1"/>
                </a:solidFill>
                <a:effectLst>
                  <a:outerShdw blurRad="50800" dist="50800" dir="2700000" algn="ctr" rotWithShape="0">
                    <a:schemeClr val="tx1"/>
                  </a:outerShd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CA60A7D-0EBB-6686-7808-52F9474AC0B8}"/>
              </a:ext>
            </a:extLst>
          </p:cNvPr>
          <p:cNvSpPr>
            <a:spLocks noGrp="1"/>
          </p:cNvSpPr>
          <p:nvPr>
            <p:ph idx="1"/>
          </p:nvPr>
        </p:nvSpPr>
        <p:spPr>
          <a:xfrm>
            <a:off x="337351" y="3346882"/>
            <a:ext cx="11683014" cy="3511117"/>
          </a:xfrm>
        </p:spPr>
        <p:txBody>
          <a:bodyPr/>
          <a:lstStyle>
            <a:lvl1pPr>
              <a:defRPr b="1">
                <a:solidFill>
                  <a:schemeClr val="bg1"/>
                </a:solidFill>
                <a:effectLst>
                  <a:outerShdw blurRad="50800" dist="50800" dir="2700000" algn="ctr" rotWithShape="0">
                    <a:schemeClr val="tx1"/>
                  </a:outerShdw>
                </a:effectLst>
              </a:defRPr>
            </a:lvl1pPr>
            <a:lvl2pPr marL="568325"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389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8BC9-AB9B-D1C5-300F-35D284BD2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3DEBB-DAB3-A0C0-154B-B847C974A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EA495-DCB8-B116-250B-D1C7A14DF70F}"/>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5" name="Footer Placeholder 4">
            <a:extLst>
              <a:ext uri="{FF2B5EF4-FFF2-40B4-BE49-F238E27FC236}">
                <a16:creationId xmlns:a16="http://schemas.microsoft.com/office/drawing/2014/main" id="{809F5BF5-8750-FE69-E943-E23DCDA67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A4ECD-DCD2-C1D3-F058-30393ADE1737}"/>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270518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7061-27C8-C436-9114-BD7BDD0E4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42C24-F92A-3320-A41F-D42FF87249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AE984-FE4C-9171-C9B2-5F86E30CB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0599F-2C5E-95D9-753F-81CCE433F521}"/>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6" name="Footer Placeholder 5">
            <a:extLst>
              <a:ext uri="{FF2B5EF4-FFF2-40B4-BE49-F238E27FC236}">
                <a16:creationId xmlns:a16="http://schemas.microsoft.com/office/drawing/2014/main" id="{8D73B5A2-288A-3F38-365F-6221D7926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350B7-0086-41A5-2B4C-ACC87E801107}"/>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259119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01F6-EC2D-4CF9-761C-691263DCB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DE516-99DD-7348-2620-F0E76A1A4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48803A-FF50-DA2A-4392-CCF287703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71D67-3A63-06E6-A021-7D5550C4B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0113E-45A4-DA11-DE7D-F4C9F458D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331248-609F-C18A-5CE4-47C8D5E0BA20}"/>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8" name="Footer Placeholder 7">
            <a:extLst>
              <a:ext uri="{FF2B5EF4-FFF2-40B4-BE49-F238E27FC236}">
                <a16:creationId xmlns:a16="http://schemas.microsoft.com/office/drawing/2014/main" id="{F8DBDC3B-770C-475F-6857-9778126EE1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89654E-10AA-79B9-91B6-8F6414DD4035}"/>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91376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EFDA-5AFC-B8A7-D6DD-F3B0462B3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86D2B-D43D-C7F3-AD0A-57E05B736CCB}"/>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4" name="Footer Placeholder 3">
            <a:extLst>
              <a:ext uri="{FF2B5EF4-FFF2-40B4-BE49-F238E27FC236}">
                <a16:creationId xmlns:a16="http://schemas.microsoft.com/office/drawing/2014/main" id="{6D797A87-674F-D83F-B5DF-E2980CBE00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11F1D-6AA9-C92E-CA07-5E6E67325ED1}"/>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361375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A69A8-A2E6-F8D9-9FBD-60C25F5F6AE1}"/>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3" name="Footer Placeholder 2">
            <a:extLst>
              <a:ext uri="{FF2B5EF4-FFF2-40B4-BE49-F238E27FC236}">
                <a16:creationId xmlns:a16="http://schemas.microsoft.com/office/drawing/2014/main" id="{47AF8FCA-8113-750B-D7BE-647A2B551F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2A4EB4-7CFC-B759-830C-7A6E3FCD779F}"/>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31611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EBFC-2C68-A784-2933-6B021FB8A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F5809-1B02-D4DE-00AC-5CB18567A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58030-D28C-BAE3-7225-4D40F637C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EC85B-83F6-7624-84CF-9A6DEB3CEB67}"/>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6" name="Footer Placeholder 5">
            <a:extLst>
              <a:ext uri="{FF2B5EF4-FFF2-40B4-BE49-F238E27FC236}">
                <a16:creationId xmlns:a16="http://schemas.microsoft.com/office/drawing/2014/main" id="{201EB3AF-FA34-6781-53C7-26E411C7A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611CB-6842-65F9-1621-A67793562D29}"/>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325633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42F0-954E-5BCB-B80C-A5506657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8B57C-D341-56F6-7327-8A4D1F6CA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639780-B6CE-A4D4-AE4F-CF32DF668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7DB32-E75E-CCA9-C1BE-F45E1D5C31E0}"/>
              </a:ext>
            </a:extLst>
          </p:cNvPr>
          <p:cNvSpPr>
            <a:spLocks noGrp="1"/>
          </p:cNvSpPr>
          <p:nvPr>
            <p:ph type="dt" sz="half" idx="10"/>
          </p:nvPr>
        </p:nvSpPr>
        <p:spPr/>
        <p:txBody>
          <a:bodyPr/>
          <a:lstStyle/>
          <a:p>
            <a:fld id="{A0775EB6-290E-4B7F-B667-8135F9700C92}" type="datetimeFigureOut">
              <a:rPr lang="en-US" smtClean="0"/>
              <a:t>10/30/2023</a:t>
            </a:fld>
            <a:endParaRPr lang="en-US"/>
          </a:p>
        </p:txBody>
      </p:sp>
      <p:sp>
        <p:nvSpPr>
          <p:cNvPr id="6" name="Footer Placeholder 5">
            <a:extLst>
              <a:ext uri="{FF2B5EF4-FFF2-40B4-BE49-F238E27FC236}">
                <a16:creationId xmlns:a16="http://schemas.microsoft.com/office/drawing/2014/main" id="{63BC4C1E-F811-1301-591E-4DDA78DAD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2F354-A95D-62F5-11CF-C773A2314DB2}"/>
              </a:ext>
            </a:extLst>
          </p:cNvPr>
          <p:cNvSpPr>
            <a:spLocks noGrp="1"/>
          </p:cNvSpPr>
          <p:nvPr>
            <p:ph type="sldNum" sz="quarter" idx="12"/>
          </p:nvPr>
        </p:nvSpPr>
        <p:spPr/>
        <p:txBody>
          <a:bodyPr/>
          <a:lstStyle/>
          <a:p>
            <a:fld id="{1CA41971-B7B3-4B11-8687-9C666318A87D}" type="slidenum">
              <a:rPr lang="en-US" smtClean="0"/>
              <a:t>‹#›</a:t>
            </a:fld>
            <a:endParaRPr lang="en-US"/>
          </a:p>
        </p:txBody>
      </p:sp>
    </p:spTree>
    <p:extLst>
      <p:ext uri="{BB962C8B-B14F-4D97-AF65-F5344CB8AC3E}">
        <p14:creationId xmlns:p14="http://schemas.microsoft.com/office/powerpoint/2010/main" val="5625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8C85C-021D-C89E-FD6D-A182972CD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F1CDC-A786-58C0-DF40-9181EFC55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68BB6-FA62-9FAC-75BD-5C142B78B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5EB6-290E-4B7F-B667-8135F9700C92}" type="datetimeFigureOut">
              <a:rPr lang="en-US" smtClean="0"/>
              <a:t>10/30/2023</a:t>
            </a:fld>
            <a:endParaRPr lang="en-US"/>
          </a:p>
        </p:txBody>
      </p:sp>
      <p:sp>
        <p:nvSpPr>
          <p:cNvPr id="5" name="Footer Placeholder 4">
            <a:extLst>
              <a:ext uri="{FF2B5EF4-FFF2-40B4-BE49-F238E27FC236}">
                <a16:creationId xmlns:a16="http://schemas.microsoft.com/office/drawing/2014/main" id="{76595960-6B3D-9DF4-6887-D5AA7AF35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EEBC35-D3BC-3636-AF62-7D70C8F0B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41971-B7B3-4B11-8687-9C666318A87D}" type="slidenum">
              <a:rPr lang="en-US" smtClean="0"/>
              <a:t>‹#›</a:t>
            </a:fld>
            <a:endParaRPr lang="en-US"/>
          </a:p>
        </p:txBody>
      </p:sp>
    </p:spTree>
    <p:extLst>
      <p:ext uri="{BB962C8B-B14F-4D97-AF65-F5344CB8AC3E}">
        <p14:creationId xmlns:p14="http://schemas.microsoft.com/office/powerpoint/2010/main" val="95566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447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the Bible teach predestination?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438400"/>
            <a:ext cx="11683014" cy="4419599"/>
          </a:xfrm>
        </p:spPr>
        <p:txBody>
          <a:bodyPr/>
          <a:lstStyle/>
          <a:p>
            <a:r>
              <a:rPr lang="en-US" dirty="0"/>
              <a:t>John Calvin taught that man had “free will” but lost it in the Garden of Eden</a:t>
            </a:r>
          </a:p>
          <a:p>
            <a:pPr lvl="1"/>
            <a:r>
              <a:rPr lang="en-US" dirty="0"/>
              <a:t>Calvin taught that man is not able to choose to believe or not, or obey or not</a:t>
            </a:r>
          </a:p>
          <a:p>
            <a:pPr lvl="1"/>
            <a:r>
              <a:rPr lang="en-US" dirty="0"/>
              <a:t>Calvin: “God chooses some for the hope of life, and condemns others to eternal death.”</a:t>
            </a:r>
          </a:p>
          <a:p>
            <a:pPr lvl="1"/>
            <a:r>
              <a:rPr lang="en-US" dirty="0"/>
              <a:t>Calvin: “God from all eternity did, by the most wise and holy counsel of His own will, freely and unchangeably ordain whatsoever comes to pass. . . . By the decree of God, for the manifestation of His glory, some men and angels are predestined unto everlasting life, and others foreordained to everlasting death.”</a:t>
            </a:r>
          </a:p>
          <a:p>
            <a:r>
              <a:rPr lang="en-US" dirty="0"/>
              <a:t>The entirety of the Bible denies every facet of Calvinism</a:t>
            </a:r>
          </a:p>
          <a:p>
            <a:pPr lvl="1"/>
            <a:endParaRPr lang="en-US" dirty="0"/>
          </a:p>
          <a:p>
            <a:endParaRPr lang="en-US" dirty="0"/>
          </a:p>
        </p:txBody>
      </p:sp>
    </p:spTree>
    <p:extLst>
      <p:ext uri="{BB962C8B-B14F-4D97-AF65-F5344CB8AC3E}">
        <p14:creationId xmlns:p14="http://schemas.microsoft.com/office/powerpoint/2010/main" val="1138189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the Bible teach predestination?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438400"/>
            <a:ext cx="11683014" cy="4419599"/>
          </a:xfrm>
        </p:spPr>
        <p:txBody>
          <a:bodyPr>
            <a:normAutofit fontScale="77500" lnSpcReduction="20000"/>
          </a:bodyPr>
          <a:lstStyle/>
          <a:p>
            <a:r>
              <a:rPr lang="en-US" dirty="0"/>
              <a:t>The Bible teaches that ALL are lost (Rom. 3:9, 12, 23; Jas. 3:2)</a:t>
            </a:r>
          </a:p>
          <a:p>
            <a:r>
              <a:rPr lang="en-US" dirty="0"/>
              <a:t>The Bible teaches that ALL will be judged (Matt. 25:32, 31-46; 2 Cor. 5:10; Rom. 14:10-11; Rev. 22:12)</a:t>
            </a:r>
          </a:p>
          <a:p>
            <a:r>
              <a:rPr lang="en-US" dirty="0"/>
              <a:t>The Bible teaches that God wants ALL to be saved (1 Tim. 2:4; 2 Pet. 3:9; Acts 3:25; Phil. 2:10-11)</a:t>
            </a:r>
          </a:p>
          <a:p>
            <a:r>
              <a:rPr lang="en-US" dirty="0"/>
              <a:t>The Bible teaches that Jesus died for ALL (Heb. 2:9; 2 Cor. 5:14-15; 1 Tim. 2:6; John 12:32; Rom. 8:32; Heb. 5:9; Rev. 5:9; 1 John 2:2)</a:t>
            </a:r>
          </a:p>
          <a:p>
            <a:r>
              <a:rPr lang="en-US" dirty="0"/>
              <a:t>The Bible teaches that Jesus has commissioned His disciples to go to ALL people (Matt. 28:19; Mark 16:15; Luke 24:47; Col. 1:28; Rev. 14:6)</a:t>
            </a:r>
          </a:p>
          <a:p>
            <a:r>
              <a:rPr lang="en-US" dirty="0"/>
              <a:t>The Bible teaches that the invitation to come to Christ and be saved is extended to ALL (Matt. 10:32; 11:28; 16:24; Tit. 2:11; Rom. 1:16; 10:13; John 3:15-16; 7:17; 2 Cor. 5:17; Rev. 3:20; 22:17; Gal. 3:26; 1 John 2:29; 4:15; 5:1; Acts 2:38; 17:30; Luke 13:3; 2 Pet. 3:9; Heb. 5:9)</a:t>
            </a:r>
          </a:p>
          <a:p>
            <a:r>
              <a:rPr lang="en-US" dirty="0"/>
              <a:t>The Bible teaches that God is no respecter of persons when it comes to salvation (Acts 10:34-35; Rom. 2:5-11; 3:21-22; 10:12; Gal. 3:28; Ezek. 33:11)</a:t>
            </a:r>
          </a:p>
        </p:txBody>
      </p:sp>
    </p:spTree>
    <p:extLst>
      <p:ext uri="{BB962C8B-B14F-4D97-AF65-F5344CB8AC3E}">
        <p14:creationId xmlns:p14="http://schemas.microsoft.com/office/powerpoint/2010/main" val="3647203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the Bible teach predestination?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438400"/>
            <a:ext cx="11683014" cy="4419599"/>
          </a:xfrm>
        </p:spPr>
        <p:txBody>
          <a:bodyPr>
            <a:normAutofit/>
          </a:bodyPr>
          <a:lstStyle/>
          <a:p>
            <a:r>
              <a:rPr lang="en-US" dirty="0"/>
              <a:t>What does it mean that God “predestined us” (Eph. 1:4-5; Rom. 8:29-30)?</a:t>
            </a:r>
          </a:p>
          <a:p>
            <a:pPr lvl="1"/>
            <a:r>
              <a:rPr lang="en-US" dirty="0"/>
              <a:t>The Greek word literally means “to mark out, set a boundary beforehand”</a:t>
            </a:r>
          </a:p>
          <a:p>
            <a:pPr lvl="1"/>
            <a:r>
              <a:rPr lang="en-US" dirty="0"/>
              <a:t>God set out a boundary beforehand for individuals to choose to be within or not</a:t>
            </a:r>
          </a:p>
          <a:p>
            <a:pPr lvl="1"/>
            <a:r>
              <a:rPr lang="en-US" dirty="0"/>
              <a:t>God did not choose certain individuals to be saved and certain ones to be lost</a:t>
            </a:r>
          </a:p>
          <a:p>
            <a:pPr lvl="1"/>
            <a:r>
              <a:rPr lang="en-US" dirty="0"/>
              <a:t>God predestined that a certain class of persons would be saved</a:t>
            </a:r>
          </a:p>
          <a:p>
            <a:pPr lvl="2"/>
            <a:r>
              <a:rPr lang="en-US" dirty="0"/>
              <a:t>Those who are “IN CHRIST” are predestined to eternal salvation</a:t>
            </a:r>
          </a:p>
          <a:p>
            <a:pPr lvl="2"/>
            <a:r>
              <a:rPr lang="en-US" dirty="0"/>
              <a:t>Those who OBEY God’s conditions are “in Christ” (Heb. 5:9; Gal. 3:27)</a:t>
            </a:r>
          </a:p>
          <a:p>
            <a:pPr lvl="2"/>
            <a:r>
              <a:rPr lang="en-US" dirty="0"/>
              <a:t>Those who are “in Christ” through obedience are God’s children (Eph. 1:4-5; John 3:3-5)</a:t>
            </a:r>
          </a:p>
          <a:p>
            <a:pPr lvl="1"/>
            <a:r>
              <a:rPr lang="en-US" dirty="0"/>
              <a:t>This is the same way that a school teacher predestines who will get an “A”</a:t>
            </a:r>
          </a:p>
        </p:txBody>
      </p:sp>
    </p:spTree>
    <p:extLst>
      <p:ext uri="{BB962C8B-B14F-4D97-AF65-F5344CB8AC3E}">
        <p14:creationId xmlns:p14="http://schemas.microsoft.com/office/powerpoint/2010/main" val="3848114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John 6 teach transubstantiation?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438400"/>
            <a:ext cx="11683014" cy="4419599"/>
          </a:xfrm>
        </p:spPr>
        <p:txBody>
          <a:bodyPr>
            <a:normAutofit lnSpcReduction="10000"/>
          </a:bodyPr>
          <a:lstStyle/>
          <a:p>
            <a:r>
              <a:rPr lang="en-US" dirty="0"/>
              <a:t>“Transubstantiation” is a Catholic doctrine </a:t>
            </a:r>
          </a:p>
          <a:p>
            <a:pPr lvl="1"/>
            <a:r>
              <a:rPr lang="en-US" dirty="0"/>
              <a:t>“By the consecration of the bread and wine a change takes place in which the whole substance of bread is changed into the substance of the body of Christ our Lord, and the whole substance of the wine into the substance of his blood. This change the Holy Catholic Church fittingly and properly names transubstantiation.”</a:t>
            </a:r>
          </a:p>
          <a:p>
            <a:pPr lvl="1"/>
            <a:r>
              <a:rPr lang="en-US" dirty="0"/>
              <a:t>“When the priest at Mass, obeying Christ, speaks the words of consecration, a change takes place. The substance of bread and the substance of wine are changed by God’s power into the substance of Christ’s body and the substance of his blood. The change is entire. Nothing of the substance of bread remains, nothing of the substance of wine. Neither is annihilated; both are simply changed.”</a:t>
            </a:r>
          </a:p>
          <a:p>
            <a:r>
              <a:rPr lang="en-US" dirty="0"/>
              <a:t>The Bible does NOT teach that ANY change takes place in the elements of the Lord’s Supper – NO such verse exists</a:t>
            </a:r>
          </a:p>
        </p:txBody>
      </p:sp>
    </p:spTree>
    <p:extLst>
      <p:ext uri="{BB962C8B-B14F-4D97-AF65-F5344CB8AC3E}">
        <p14:creationId xmlns:p14="http://schemas.microsoft.com/office/powerpoint/2010/main" val="1336053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John 6 teach transubstantiation?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1" y="2438400"/>
            <a:ext cx="11683014" cy="4419599"/>
          </a:xfrm>
        </p:spPr>
        <p:txBody>
          <a:bodyPr>
            <a:normAutofit/>
          </a:bodyPr>
          <a:lstStyle/>
          <a:p>
            <a:r>
              <a:rPr lang="en-US" dirty="0"/>
              <a:t>Metaphors are used often in Scripture </a:t>
            </a:r>
          </a:p>
          <a:p>
            <a:pPr lvl="1"/>
            <a:r>
              <a:rPr lang="en-US" dirty="0"/>
              <a:t>Examples: Gen. 49:9; Psa. 119:105; Isa. 64:8; Luke 13:32</a:t>
            </a:r>
          </a:p>
          <a:p>
            <a:pPr lvl="1"/>
            <a:r>
              <a:rPr lang="en-US" dirty="0"/>
              <a:t>Context, grammar, consistency and common sense identify figurative language</a:t>
            </a:r>
          </a:p>
          <a:p>
            <a:r>
              <a:rPr lang="en-US" dirty="0"/>
              <a:t>Jesus Himself often used metaphors toward Himself (John 8:12; 10:7; 15:5; 6:48)</a:t>
            </a:r>
          </a:p>
          <a:p>
            <a:r>
              <a:rPr lang="en-US" dirty="0"/>
              <a:t>A metaphor equates two things for the sake of comparison or symbolism </a:t>
            </a:r>
          </a:p>
          <a:p>
            <a:pPr lvl="1"/>
            <a:r>
              <a:rPr lang="en-US" dirty="0"/>
              <a:t>Taking a metaphor literally will always lead to confusion</a:t>
            </a:r>
          </a:p>
        </p:txBody>
      </p:sp>
    </p:spTree>
    <p:extLst>
      <p:ext uri="{BB962C8B-B14F-4D97-AF65-F5344CB8AC3E}">
        <p14:creationId xmlns:p14="http://schemas.microsoft.com/office/powerpoint/2010/main" val="2639856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John 6 teach transubstantiation?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0" y="2438400"/>
            <a:ext cx="11854649" cy="4419599"/>
          </a:xfrm>
        </p:spPr>
        <p:txBody>
          <a:bodyPr>
            <a:normAutofit/>
          </a:bodyPr>
          <a:lstStyle/>
          <a:p>
            <a:r>
              <a:rPr lang="en-US" dirty="0"/>
              <a:t>Jesus used metaphors when instituting the Lord’s Supper</a:t>
            </a:r>
          </a:p>
          <a:p>
            <a:pPr lvl="1"/>
            <a:r>
              <a:rPr lang="en-US" dirty="0"/>
              <a:t>“This is My body…This is My blood…” (Matt. 26:26-28; Luke 22:20; 1 Cor. 11:26)</a:t>
            </a:r>
          </a:p>
          <a:p>
            <a:pPr lvl="1"/>
            <a:r>
              <a:rPr lang="en-US" dirty="0"/>
              <a:t>After telling them to “drink” from the cup (Matt. 26:27), Jesus identified the drink as “fruit of the vine” (Matt. 26:29)</a:t>
            </a:r>
          </a:p>
          <a:p>
            <a:r>
              <a:rPr lang="en-US" dirty="0"/>
              <a:t>Jesus instituted the Lord’s Supper as a memorial (Luke 22:19; 1 Cor. 11:24-25)</a:t>
            </a:r>
          </a:p>
          <a:p>
            <a:pPr lvl="1"/>
            <a:r>
              <a:rPr lang="en-US" dirty="0"/>
              <a:t>He would not be physically present (any part of Him) in the Lord’s Supper</a:t>
            </a:r>
          </a:p>
          <a:p>
            <a:pPr lvl="1"/>
            <a:r>
              <a:rPr lang="en-US" dirty="0"/>
              <a:t>Jesus spoke of the time “when I drink it new with you in My Father’s Kingdom” (Matt. 26:29)</a:t>
            </a:r>
          </a:p>
          <a:p>
            <a:r>
              <a:rPr lang="en-US" dirty="0"/>
              <a:t>The Bible does not teach that the elements change into the actual body and blood of Jesus</a:t>
            </a:r>
          </a:p>
        </p:txBody>
      </p:sp>
    </p:spTree>
    <p:extLst>
      <p:ext uri="{BB962C8B-B14F-4D97-AF65-F5344CB8AC3E}">
        <p14:creationId xmlns:p14="http://schemas.microsoft.com/office/powerpoint/2010/main" val="3115240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0B6F-0FC9-ECA3-9637-49B6D546281E}"/>
              </a:ext>
            </a:extLst>
          </p:cNvPr>
          <p:cNvSpPr>
            <a:spLocks noGrp="1"/>
          </p:cNvSpPr>
          <p:nvPr>
            <p:ph type="title"/>
          </p:nvPr>
        </p:nvSpPr>
        <p:spPr>
          <a:xfrm>
            <a:off x="159469" y="1618890"/>
            <a:ext cx="11860895" cy="747792"/>
          </a:xfrm>
        </p:spPr>
        <p:txBody>
          <a:bodyPr/>
          <a:lstStyle/>
          <a:p>
            <a:r>
              <a:rPr lang="en-US" dirty="0"/>
              <a:t>Q: Does John 6 teach transubstantiation?</a:t>
            </a:r>
          </a:p>
        </p:txBody>
      </p:sp>
      <p:sp>
        <p:nvSpPr>
          <p:cNvPr id="3" name="Content Placeholder 2">
            <a:extLst>
              <a:ext uri="{FF2B5EF4-FFF2-40B4-BE49-F238E27FC236}">
                <a16:creationId xmlns:a16="http://schemas.microsoft.com/office/drawing/2014/main" id="{F5DF4573-9B4F-7322-DE26-E349A5863738}"/>
              </a:ext>
            </a:extLst>
          </p:cNvPr>
          <p:cNvSpPr>
            <a:spLocks noGrp="1"/>
          </p:cNvSpPr>
          <p:nvPr>
            <p:ph idx="1"/>
          </p:nvPr>
        </p:nvSpPr>
        <p:spPr>
          <a:xfrm>
            <a:off x="337350" y="2438400"/>
            <a:ext cx="11854649" cy="4419599"/>
          </a:xfrm>
        </p:spPr>
        <p:txBody>
          <a:bodyPr>
            <a:normAutofit fontScale="92500" lnSpcReduction="10000"/>
          </a:bodyPr>
          <a:lstStyle/>
          <a:p>
            <a:r>
              <a:rPr lang="en-US" dirty="0"/>
              <a:t>Keep John 6:54 in context</a:t>
            </a:r>
          </a:p>
          <a:p>
            <a:pPr lvl="1"/>
            <a:r>
              <a:rPr lang="en-US" dirty="0"/>
              <a:t>The verbs in 6:54 are present tense: “eats” and “drinks”</a:t>
            </a:r>
          </a:p>
          <a:p>
            <a:pPr lvl="1"/>
            <a:r>
              <a:rPr lang="en-US" dirty="0"/>
              <a:t>The context equates “eating” and “drinking” with “believing” (6:40, 47) and “coming” to Jesus (6:35, 37, 44, 45)</a:t>
            </a:r>
          </a:p>
          <a:p>
            <a:pPr lvl="1"/>
            <a:r>
              <a:rPr lang="en-US" dirty="0"/>
              <a:t>Jesus explains in verse 63, “It is the Spirit who gives life; the flesh profits nothing. The words that I speak to you are spirit, and they are life.” </a:t>
            </a:r>
          </a:p>
          <a:p>
            <a:pPr lvl="1"/>
            <a:r>
              <a:rPr lang="en-US" dirty="0"/>
              <a:t>Peter understood, “You have the words of eternal life” (6:68)</a:t>
            </a:r>
          </a:p>
          <a:p>
            <a:pPr lvl="1"/>
            <a:r>
              <a:rPr lang="en-US" dirty="0"/>
              <a:t>Eating His flesh and drinking His blood is the same thing as ingesting His Word which is our source of faith (6:40, 47)</a:t>
            </a:r>
          </a:p>
          <a:p>
            <a:pPr lvl="1"/>
            <a:r>
              <a:rPr lang="en-US" dirty="0"/>
              <a:t>There is a change of relationship when we eat and drink His Word (John 6:56), which takes place when we keep His commandments (1 John 3:24)</a:t>
            </a:r>
          </a:p>
          <a:p>
            <a:pPr lvl="1"/>
            <a:r>
              <a:rPr lang="en-US" dirty="0"/>
              <a:t>The disciples realized the kind of commitment required (6:60-69)</a:t>
            </a:r>
          </a:p>
          <a:p>
            <a:r>
              <a:rPr lang="en-US" dirty="0"/>
              <a:t>Jesus was speaking metaphorically, not about Lord’s Supper, but about His word</a:t>
            </a:r>
          </a:p>
          <a:p>
            <a:pPr lvl="1"/>
            <a:endParaRPr lang="en-US" dirty="0"/>
          </a:p>
        </p:txBody>
      </p:sp>
    </p:spTree>
    <p:extLst>
      <p:ext uri="{BB962C8B-B14F-4D97-AF65-F5344CB8AC3E}">
        <p14:creationId xmlns:p14="http://schemas.microsoft.com/office/powerpoint/2010/main" val="16031070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1151</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Q: Does the Bible teach predestination?</vt:lpstr>
      <vt:lpstr>Q: Does the Bible teach predestination?</vt:lpstr>
      <vt:lpstr>Q: Does the Bible teach predestination?</vt:lpstr>
      <vt:lpstr>Q: Does John 6 teach transubstantiation?</vt:lpstr>
      <vt:lpstr>Q: Does John 6 teach transubstantiation?</vt:lpstr>
      <vt:lpstr>Q: Does John 6 teach transubstantiation?</vt:lpstr>
      <vt:lpstr>Q: Does John 6 teach transubstantiation?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4</cp:revision>
  <dcterms:created xsi:type="dcterms:W3CDTF">2023-06-04T20:49:44Z</dcterms:created>
  <dcterms:modified xsi:type="dcterms:W3CDTF">2023-10-30T14:22:39Z</dcterms:modified>
</cp:coreProperties>
</file>