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9282-8DA7-DE2F-47A4-031B8FECE6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28D5BF-9246-9F95-0E63-155A8CF34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134477-7197-0637-2C72-C82DC1AD69B8}"/>
              </a:ext>
            </a:extLst>
          </p:cNvPr>
          <p:cNvSpPr>
            <a:spLocks noGrp="1"/>
          </p:cNvSpPr>
          <p:nvPr>
            <p:ph type="dt" sz="half" idx="10"/>
          </p:nvPr>
        </p:nvSpPr>
        <p:spPr/>
        <p:txBody>
          <a:bodyPr/>
          <a:lstStyle/>
          <a:p>
            <a:fld id="{15C3949F-58FF-4F2C-8993-E63CAD3229F7}" type="datetimeFigureOut">
              <a:rPr lang="en-US" smtClean="0"/>
              <a:t>10/22/2023</a:t>
            </a:fld>
            <a:endParaRPr lang="en-US"/>
          </a:p>
        </p:txBody>
      </p:sp>
      <p:sp>
        <p:nvSpPr>
          <p:cNvPr id="5" name="Footer Placeholder 4">
            <a:extLst>
              <a:ext uri="{FF2B5EF4-FFF2-40B4-BE49-F238E27FC236}">
                <a16:creationId xmlns:a16="http://schemas.microsoft.com/office/drawing/2014/main" id="{8AFC6E9F-7613-A3A2-6A27-700FC1A04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67243-5C79-37B9-7F4D-20F320092B5C}"/>
              </a:ext>
            </a:extLst>
          </p:cNvPr>
          <p:cNvSpPr>
            <a:spLocks noGrp="1"/>
          </p:cNvSpPr>
          <p:nvPr>
            <p:ph type="sldNum" sz="quarter" idx="12"/>
          </p:nvPr>
        </p:nvSpPr>
        <p:spPr/>
        <p:txBody>
          <a:bodyPr/>
          <a:lstStyle/>
          <a:p>
            <a:fld id="{D4DD59A1-ADA7-4F47-9F1E-532493177D34}" type="slidenum">
              <a:rPr lang="en-US" smtClean="0"/>
              <a:t>‹#›</a:t>
            </a:fld>
            <a:endParaRPr lang="en-US"/>
          </a:p>
        </p:txBody>
      </p:sp>
      <p:pic>
        <p:nvPicPr>
          <p:cNvPr id="8" name="Picture 7" descr="A stone structure on a hill&#10;&#10;Description automatically generated">
            <a:extLst>
              <a:ext uri="{FF2B5EF4-FFF2-40B4-BE49-F238E27FC236}">
                <a16:creationId xmlns:a16="http://schemas.microsoft.com/office/drawing/2014/main" id="{B6D46637-3462-D533-28BD-3C43514B7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117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F546-A12F-9C7B-CBEA-87761FEDD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D335A-9FC8-E0D5-4C16-223D88D413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C0B927-17FB-F751-7574-6A6F5DA77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8AAFD3-382D-A390-4BEC-9FD7D3CC2F50}"/>
              </a:ext>
            </a:extLst>
          </p:cNvPr>
          <p:cNvSpPr>
            <a:spLocks noGrp="1"/>
          </p:cNvSpPr>
          <p:nvPr>
            <p:ph type="dt" sz="half" idx="10"/>
          </p:nvPr>
        </p:nvSpPr>
        <p:spPr/>
        <p:txBody>
          <a:bodyPr/>
          <a:lstStyle/>
          <a:p>
            <a:fld id="{15C3949F-58FF-4F2C-8993-E63CAD3229F7}" type="datetimeFigureOut">
              <a:rPr lang="en-US" smtClean="0"/>
              <a:t>10/22/2023</a:t>
            </a:fld>
            <a:endParaRPr lang="en-US"/>
          </a:p>
        </p:txBody>
      </p:sp>
      <p:sp>
        <p:nvSpPr>
          <p:cNvPr id="6" name="Footer Placeholder 5">
            <a:extLst>
              <a:ext uri="{FF2B5EF4-FFF2-40B4-BE49-F238E27FC236}">
                <a16:creationId xmlns:a16="http://schemas.microsoft.com/office/drawing/2014/main" id="{291A53BE-0E7C-CA3F-0D3D-F0E00E8DB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4E4C3-317F-8771-5CA9-3722FBA9EFFE}"/>
              </a:ext>
            </a:extLst>
          </p:cNvPr>
          <p:cNvSpPr>
            <a:spLocks noGrp="1"/>
          </p:cNvSpPr>
          <p:nvPr>
            <p:ph type="sldNum" sz="quarter" idx="12"/>
          </p:nvPr>
        </p:nvSpPr>
        <p:spPr/>
        <p:txBody>
          <a:bodyPr/>
          <a:lstStyle/>
          <a:p>
            <a:fld id="{D4DD59A1-ADA7-4F47-9F1E-532493177D34}" type="slidenum">
              <a:rPr lang="en-US" smtClean="0"/>
              <a:t>‹#›</a:t>
            </a:fld>
            <a:endParaRPr lang="en-US"/>
          </a:p>
        </p:txBody>
      </p:sp>
    </p:spTree>
    <p:extLst>
      <p:ext uri="{BB962C8B-B14F-4D97-AF65-F5344CB8AC3E}">
        <p14:creationId xmlns:p14="http://schemas.microsoft.com/office/powerpoint/2010/main" val="88084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C548-6102-C092-A44D-DCB4725101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35F270-3252-EE7F-C81D-7651B5D159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D7CD3-98DE-1D5A-F297-B29790E40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2CA210-ADE6-A2DC-F877-00D7755454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B6366A-9D30-380D-2FBD-79D09C74C3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B6CD53-4E30-2E1D-BB90-71618FC0E30D}"/>
              </a:ext>
            </a:extLst>
          </p:cNvPr>
          <p:cNvSpPr>
            <a:spLocks noGrp="1"/>
          </p:cNvSpPr>
          <p:nvPr>
            <p:ph type="dt" sz="half" idx="10"/>
          </p:nvPr>
        </p:nvSpPr>
        <p:spPr/>
        <p:txBody>
          <a:bodyPr/>
          <a:lstStyle/>
          <a:p>
            <a:fld id="{15C3949F-58FF-4F2C-8993-E63CAD3229F7}" type="datetimeFigureOut">
              <a:rPr lang="en-US" smtClean="0"/>
              <a:t>10/22/2023</a:t>
            </a:fld>
            <a:endParaRPr lang="en-US"/>
          </a:p>
        </p:txBody>
      </p:sp>
      <p:sp>
        <p:nvSpPr>
          <p:cNvPr id="8" name="Footer Placeholder 7">
            <a:extLst>
              <a:ext uri="{FF2B5EF4-FFF2-40B4-BE49-F238E27FC236}">
                <a16:creationId xmlns:a16="http://schemas.microsoft.com/office/drawing/2014/main" id="{08BCE620-CEF5-DEA7-27DF-B791EEF01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5B02C6-F88D-C42E-619E-BC6FAC8D3195}"/>
              </a:ext>
            </a:extLst>
          </p:cNvPr>
          <p:cNvSpPr>
            <a:spLocks noGrp="1"/>
          </p:cNvSpPr>
          <p:nvPr>
            <p:ph type="sldNum" sz="quarter" idx="12"/>
          </p:nvPr>
        </p:nvSpPr>
        <p:spPr/>
        <p:txBody>
          <a:bodyPr/>
          <a:lstStyle/>
          <a:p>
            <a:fld id="{D4DD59A1-ADA7-4F47-9F1E-532493177D34}" type="slidenum">
              <a:rPr lang="en-US" smtClean="0"/>
              <a:t>‹#›</a:t>
            </a:fld>
            <a:endParaRPr lang="en-US"/>
          </a:p>
        </p:txBody>
      </p:sp>
    </p:spTree>
    <p:extLst>
      <p:ext uri="{BB962C8B-B14F-4D97-AF65-F5344CB8AC3E}">
        <p14:creationId xmlns:p14="http://schemas.microsoft.com/office/powerpoint/2010/main" val="107623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B81B6-8869-2058-8FA5-768EF76E04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C3906F-0DD2-D877-CA56-B21A590E466F}"/>
              </a:ext>
            </a:extLst>
          </p:cNvPr>
          <p:cNvSpPr>
            <a:spLocks noGrp="1"/>
          </p:cNvSpPr>
          <p:nvPr>
            <p:ph type="dt" sz="half" idx="10"/>
          </p:nvPr>
        </p:nvSpPr>
        <p:spPr/>
        <p:txBody>
          <a:bodyPr/>
          <a:lstStyle/>
          <a:p>
            <a:fld id="{15C3949F-58FF-4F2C-8993-E63CAD3229F7}" type="datetimeFigureOut">
              <a:rPr lang="en-US" smtClean="0"/>
              <a:t>10/22/2023</a:t>
            </a:fld>
            <a:endParaRPr lang="en-US"/>
          </a:p>
        </p:txBody>
      </p:sp>
      <p:sp>
        <p:nvSpPr>
          <p:cNvPr id="4" name="Footer Placeholder 3">
            <a:extLst>
              <a:ext uri="{FF2B5EF4-FFF2-40B4-BE49-F238E27FC236}">
                <a16:creationId xmlns:a16="http://schemas.microsoft.com/office/drawing/2014/main" id="{654B1A74-3623-A4D3-2F58-6F61D7DC95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7C5DDE-0680-3F76-D42C-1EC3D4A53FB0}"/>
              </a:ext>
            </a:extLst>
          </p:cNvPr>
          <p:cNvSpPr>
            <a:spLocks noGrp="1"/>
          </p:cNvSpPr>
          <p:nvPr>
            <p:ph type="sldNum" sz="quarter" idx="12"/>
          </p:nvPr>
        </p:nvSpPr>
        <p:spPr/>
        <p:txBody>
          <a:bodyPr/>
          <a:lstStyle/>
          <a:p>
            <a:fld id="{D4DD59A1-ADA7-4F47-9F1E-532493177D34}" type="slidenum">
              <a:rPr lang="en-US" smtClean="0"/>
              <a:t>‹#›</a:t>
            </a:fld>
            <a:endParaRPr lang="en-US"/>
          </a:p>
        </p:txBody>
      </p:sp>
    </p:spTree>
    <p:extLst>
      <p:ext uri="{BB962C8B-B14F-4D97-AF65-F5344CB8AC3E}">
        <p14:creationId xmlns:p14="http://schemas.microsoft.com/office/powerpoint/2010/main" val="2856132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93BE7-2BF9-A688-FD14-C62A229F1FE0}"/>
              </a:ext>
            </a:extLst>
          </p:cNvPr>
          <p:cNvSpPr>
            <a:spLocks noGrp="1"/>
          </p:cNvSpPr>
          <p:nvPr>
            <p:ph type="dt" sz="half" idx="10"/>
          </p:nvPr>
        </p:nvSpPr>
        <p:spPr/>
        <p:txBody>
          <a:bodyPr/>
          <a:lstStyle/>
          <a:p>
            <a:fld id="{15C3949F-58FF-4F2C-8993-E63CAD3229F7}" type="datetimeFigureOut">
              <a:rPr lang="en-US" smtClean="0"/>
              <a:t>10/22/2023</a:t>
            </a:fld>
            <a:endParaRPr lang="en-US"/>
          </a:p>
        </p:txBody>
      </p:sp>
      <p:sp>
        <p:nvSpPr>
          <p:cNvPr id="3" name="Footer Placeholder 2">
            <a:extLst>
              <a:ext uri="{FF2B5EF4-FFF2-40B4-BE49-F238E27FC236}">
                <a16:creationId xmlns:a16="http://schemas.microsoft.com/office/drawing/2014/main" id="{A41EC3BF-03F0-59FA-D98E-2568FC43B1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B1A56B-D885-9D73-D0DF-64344C2A2718}"/>
              </a:ext>
            </a:extLst>
          </p:cNvPr>
          <p:cNvSpPr>
            <a:spLocks noGrp="1"/>
          </p:cNvSpPr>
          <p:nvPr>
            <p:ph type="sldNum" sz="quarter" idx="12"/>
          </p:nvPr>
        </p:nvSpPr>
        <p:spPr/>
        <p:txBody>
          <a:bodyPr/>
          <a:lstStyle/>
          <a:p>
            <a:fld id="{D4DD59A1-ADA7-4F47-9F1E-532493177D34}" type="slidenum">
              <a:rPr lang="en-US" smtClean="0"/>
              <a:t>‹#›</a:t>
            </a:fld>
            <a:endParaRPr lang="en-US"/>
          </a:p>
        </p:txBody>
      </p:sp>
    </p:spTree>
    <p:extLst>
      <p:ext uri="{BB962C8B-B14F-4D97-AF65-F5344CB8AC3E}">
        <p14:creationId xmlns:p14="http://schemas.microsoft.com/office/powerpoint/2010/main" val="370301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21EC-A2F1-1AAF-76B4-6C0AB8135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0F1FA7-A5BC-EC33-9197-2E6917498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0463FD-EABF-D1D6-2B67-50AD2D831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E1BF5-C02D-BFD4-BFCF-36196BA1788D}"/>
              </a:ext>
            </a:extLst>
          </p:cNvPr>
          <p:cNvSpPr>
            <a:spLocks noGrp="1"/>
          </p:cNvSpPr>
          <p:nvPr>
            <p:ph type="dt" sz="half" idx="10"/>
          </p:nvPr>
        </p:nvSpPr>
        <p:spPr/>
        <p:txBody>
          <a:bodyPr/>
          <a:lstStyle/>
          <a:p>
            <a:fld id="{15C3949F-58FF-4F2C-8993-E63CAD3229F7}" type="datetimeFigureOut">
              <a:rPr lang="en-US" smtClean="0"/>
              <a:t>10/22/2023</a:t>
            </a:fld>
            <a:endParaRPr lang="en-US"/>
          </a:p>
        </p:txBody>
      </p:sp>
      <p:sp>
        <p:nvSpPr>
          <p:cNvPr id="6" name="Footer Placeholder 5">
            <a:extLst>
              <a:ext uri="{FF2B5EF4-FFF2-40B4-BE49-F238E27FC236}">
                <a16:creationId xmlns:a16="http://schemas.microsoft.com/office/drawing/2014/main" id="{2FE84692-ADD5-7AD3-1F6E-DD5D437EF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E5508-AFA2-21FB-1E31-01BA464108BE}"/>
              </a:ext>
            </a:extLst>
          </p:cNvPr>
          <p:cNvSpPr>
            <a:spLocks noGrp="1"/>
          </p:cNvSpPr>
          <p:nvPr>
            <p:ph type="sldNum" sz="quarter" idx="12"/>
          </p:nvPr>
        </p:nvSpPr>
        <p:spPr/>
        <p:txBody>
          <a:bodyPr/>
          <a:lstStyle/>
          <a:p>
            <a:fld id="{D4DD59A1-ADA7-4F47-9F1E-532493177D34}" type="slidenum">
              <a:rPr lang="en-US" smtClean="0"/>
              <a:t>‹#›</a:t>
            </a:fld>
            <a:endParaRPr lang="en-US"/>
          </a:p>
        </p:txBody>
      </p:sp>
    </p:spTree>
    <p:extLst>
      <p:ext uri="{BB962C8B-B14F-4D97-AF65-F5344CB8AC3E}">
        <p14:creationId xmlns:p14="http://schemas.microsoft.com/office/powerpoint/2010/main" val="75581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C0F6-C494-D0C8-982B-988EAE06F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95FE80-802C-CA05-1595-7F27DEA438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2EDAA6-05C6-F81C-655D-37A008C9D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F797E-EB40-C512-B2F8-0A4087466A22}"/>
              </a:ext>
            </a:extLst>
          </p:cNvPr>
          <p:cNvSpPr>
            <a:spLocks noGrp="1"/>
          </p:cNvSpPr>
          <p:nvPr>
            <p:ph type="dt" sz="half" idx="10"/>
          </p:nvPr>
        </p:nvSpPr>
        <p:spPr/>
        <p:txBody>
          <a:bodyPr/>
          <a:lstStyle/>
          <a:p>
            <a:fld id="{15C3949F-58FF-4F2C-8993-E63CAD3229F7}" type="datetimeFigureOut">
              <a:rPr lang="en-US" smtClean="0"/>
              <a:t>10/22/2023</a:t>
            </a:fld>
            <a:endParaRPr lang="en-US"/>
          </a:p>
        </p:txBody>
      </p:sp>
      <p:sp>
        <p:nvSpPr>
          <p:cNvPr id="6" name="Footer Placeholder 5">
            <a:extLst>
              <a:ext uri="{FF2B5EF4-FFF2-40B4-BE49-F238E27FC236}">
                <a16:creationId xmlns:a16="http://schemas.microsoft.com/office/drawing/2014/main" id="{1F8F8207-C645-B2AC-B803-26F18D812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C2007-99BF-B2CE-C655-DE3BDBC4ED16}"/>
              </a:ext>
            </a:extLst>
          </p:cNvPr>
          <p:cNvSpPr>
            <a:spLocks noGrp="1"/>
          </p:cNvSpPr>
          <p:nvPr>
            <p:ph type="sldNum" sz="quarter" idx="12"/>
          </p:nvPr>
        </p:nvSpPr>
        <p:spPr/>
        <p:txBody>
          <a:bodyPr/>
          <a:lstStyle/>
          <a:p>
            <a:fld id="{D4DD59A1-ADA7-4F47-9F1E-532493177D34}" type="slidenum">
              <a:rPr lang="en-US" smtClean="0"/>
              <a:t>‹#›</a:t>
            </a:fld>
            <a:endParaRPr lang="en-US"/>
          </a:p>
        </p:txBody>
      </p:sp>
    </p:spTree>
    <p:extLst>
      <p:ext uri="{BB962C8B-B14F-4D97-AF65-F5344CB8AC3E}">
        <p14:creationId xmlns:p14="http://schemas.microsoft.com/office/powerpoint/2010/main" val="187221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9295-FD87-ACB5-9175-0E19086ED6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98883C-07EB-4606-E9E1-0CDA328A7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E5DB6-84C7-AE8F-2F7C-13A0BFAB21AC}"/>
              </a:ext>
            </a:extLst>
          </p:cNvPr>
          <p:cNvSpPr>
            <a:spLocks noGrp="1"/>
          </p:cNvSpPr>
          <p:nvPr>
            <p:ph type="dt" sz="half" idx="10"/>
          </p:nvPr>
        </p:nvSpPr>
        <p:spPr/>
        <p:txBody>
          <a:bodyPr/>
          <a:lstStyle/>
          <a:p>
            <a:fld id="{15C3949F-58FF-4F2C-8993-E63CAD3229F7}" type="datetimeFigureOut">
              <a:rPr lang="en-US" smtClean="0"/>
              <a:t>10/22/2023</a:t>
            </a:fld>
            <a:endParaRPr lang="en-US"/>
          </a:p>
        </p:txBody>
      </p:sp>
      <p:sp>
        <p:nvSpPr>
          <p:cNvPr id="5" name="Footer Placeholder 4">
            <a:extLst>
              <a:ext uri="{FF2B5EF4-FFF2-40B4-BE49-F238E27FC236}">
                <a16:creationId xmlns:a16="http://schemas.microsoft.com/office/drawing/2014/main" id="{A608B802-361C-77BA-2D39-4ABB5E7AF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217E8-DCF7-36E8-F8E0-48892A6D0220}"/>
              </a:ext>
            </a:extLst>
          </p:cNvPr>
          <p:cNvSpPr>
            <a:spLocks noGrp="1"/>
          </p:cNvSpPr>
          <p:nvPr>
            <p:ph type="sldNum" sz="quarter" idx="12"/>
          </p:nvPr>
        </p:nvSpPr>
        <p:spPr/>
        <p:txBody>
          <a:bodyPr/>
          <a:lstStyle/>
          <a:p>
            <a:fld id="{D4DD59A1-ADA7-4F47-9F1E-532493177D34}" type="slidenum">
              <a:rPr lang="en-US" smtClean="0"/>
              <a:t>‹#›</a:t>
            </a:fld>
            <a:endParaRPr lang="en-US"/>
          </a:p>
        </p:txBody>
      </p:sp>
    </p:spTree>
    <p:extLst>
      <p:ext uri="{BB962C8B-B14F-4D97-AF65-F5344CB8AC3E}">
        <p14:creationId xmlns:p14="http://schemas.microsoft.com/office/powerpoint/2010/main" val="3502236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781BB-5038-B854-54DE-A882FBFCF9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D5CD6C-18D8-24AA-1B51-B14A60205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80C83-E664-277D-4C0C-7749871617ED}"/>
              </a:ext>
            </a:extLst>
          </p:cNvPr>
          <p:cNvSpPr>
            <a:spLocks noGrp="1"/>
          </p:cNvSpPr>
          <p:nvPr>
            <p:ph type="dt" sz="half" idx="10"/>
          </p:nvPr>
        </p:nvSpPr>
        <p:spPr/>
        <p:txBody>
          <a:bodyPr/>
          <a:lstStyle/>
          <a:p>
            <a:fld id="{15C3949F-58FF-4F2C-8993-E63CAD3229F7}" type="datetimeFigureOut">
              <a:rPr lang="en-US" smtClean="0"/>
              <a:t>10/22/2023</a:t>
            </a:fld>
            <a:endParaRPr lang="en-US"/>
          </a:p>
        </p:txBody>
      </p:sp>
      <p:sp>
        <p:nvSpPr>
          <p:cNvPr id="5" name="Footer Placeholder 4">
            <a:extLst>
              <a:ext uri="{FF2B5EF4-FFF2-40B4-BE49-F238E27FC236}">
                <a16:creationId xmlns:a16="http://schemas.microsoft.com/office/drawing/2014/main" id="{39839A37-554F-27B9-4C61-404D9AA09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45FA-D08B-AB95-BDF4-FE8EFE74EB9A}"/>
              </a:ext>
            </a:extLst>
          </p:cNvPr>
          <p:cNvSpPr>
            <a:spLocks noGrp="1"/>
          </p:cNvSpPr>
          <p:nvPr>
            <p:ph type="sldNum" sz="quarter" idx="12"/>
          </p:nvPr>
        </p:nvSpPr>
        <p:spPr/>
        <p:txBody>
          <a:bodyPr/>
          <a:lstStyle/>
          <a:p>
            <a:fld id="{D4DD59A1-ADA7-4F47-9F1E-532493177D34}" type="slidenum">
              <a:rPr lang="en-US" smtClean="0"/>
              <a:t>‹#›</a:t>
            </a:fld>
            <a:endParaRPr lang="en-US"/>
          </a:p>
        </p:txBody>
      </p:sp>
    </p:spTree>
    <p:extLst>
      <p:ext uri="{BB962C8B-B14F-4D97-AF65-F5344CB8AC3E}">
        <p14:creationId xmlns:p14="http://schemas.microsoft.com/office/powerpoint/2010/main" val="36153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ue sky with clouds&#10;&#10;Description automatically generated">
            <a:extLst>
              <a:ext uri="{FF2B5EF4-FFF2-40B4-BE49-F238E27FC236}">
                <a16:creationId xmlns:a16="http://schemas.microsoft.com/office/drawing/2014/main" id="{0BA18A4D-3F8D-C3A8-AB66-7C0F49E383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6C50345-37A4-D18F-CA82-28492EE1B215}"/>
              </a:ext>
            </a:extLst>
          </p:cNvPr>
          <p:cNvSpPr>
            <a:spLocks noGrp="1"/>
          </p:cNvSpPr>
          <p:nvPr>
            <p:ph idx="1"/>
          </p:nvPr>
        </p:nvSpPr>
        <p:spPr>
          <a:xfrm>
            <a:off x="181232" y="1013254"/>
            <a:ext cx="11831595" cy="5649741"/>
          </a:xfrm>
        </p:spPr>
        <p:txBody>
          <a:bodyPr/>
          <a:lstStyle>
            <a:lvl1pPr>
              <a:defRPr b="1">
                <a:effectLst>
                  <a:glow rad="63500">
                    <a:schemeClr val="bg1"/>
                  </a:glow>
                </a:effectLst>
              </a:defRPr>
            </a:lvl1pPr>
            <a:lvl2pPr marL="568325" indent="-228600">
              <a:buFont typeface="Calibri" panose="020F0502020204030204" pitchFamily="34" charset="0"/>
              <a:buChar char="−"/>
              <a:defRPr b="1">
                <a:effectLst>
                  <a:glow rad="63500">
                    <a:schemeClr val="bg1"/>
                  </a:glow>
                </a:effectLst>
              </a:defRPr>
            </a:lvl2pPr>
            <a:lvl3pPr>
              <a:defRPr b="1">
                <a:effectLst>
                  <a:glow rad="63500">
                    <a:schemeClr val="bg1"/>
                  </a:glow>
                </a:effectLst>
              </a:defRPr>
            </a:lvl3pPr>
            <a:lvl4pPr>
              <a:defRPr b="1">
                <a:effectLst>
                  <a:glow rad="63500">
                    <a:schemeClr val="bg1"/>
                  </a:glow>
                </a:effectLst>
              </a:defRPr>
            </a:lvl4pPr>
            <a:lvl5pPr>
              <a:defRPr b="1">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608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A blue sky with clouds&#10;&#10;Description automatically generated">
            <a:extLst>
              <a:ext uri="{FF2B5EF4-FFF2-40B4-BE49-F238E27FC236}">
                <a16:creationId xmlns:a16="http://schemas.microsoft.com/office/drawing/2014/main" id="{5310588E-E8D1-F6A8-0CEB-73EBD5519A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6C50345-37A4-D18F-CA82-28492EE1B215}"/>
              </a:ext>
            </a:extLst>
          </p:cNvPr>
          <p:cNvSpPr>
            <a:spLocks noGrp="1"/>
          </p:cNvSpPr>
          <p:nvPr>
            <p:ph idx="1"/>
          </p:nvPr>
        </p:nvSpPr>
        <p:spPr>
          <a:xfrm>
            <a:off x="181232" y="1013254"/>
            <a:ext cx="11831595" cy="5649741"/>
          </a:xfrm>
        </p:spPr>
        <p:txBody>
          <a:bodyPr/>
          <a:lstStyle>
            <a:lvl1pPr>
              <a:defRPr b="1">
                <a:effectLst>
                  <a:glow rad="63500">
                    <a:schemeClr val="bg1"/>
                  </a:glow>
                </a:effectLst>
              </a:defRPr>
            </a:lvl1pPr>
            <a:lvl2pPr marL="568325" indent="-228600">
              <a:buFont typeface="Calibri" panose="020F0502020204030204" pitchFamily="34" charset="0"/>
              <a:buChar char="−"/>
              <a:defRPr b="1">
                <a:effectLst>
                  <a:glow rad="63500">
                    <a:schemeClr val="bg1"/>
                  </a:glow>
                </a:effectLst>
              </a:defRPr>
            </a:lvl2pPr>
            <a:lvl3pPr>
              <a:defRPr b="1">
                <a:effectLst>
                  <a:glow rad="63500">
                    <a:schemeClr val="bg1"/>
                  </a:glow>
                </a:effectLst>
              </a:defRPr>
            </a:lvl3pPr>
            <a:lvl4pPr>
              <a:defRPr b="1">
                <a:effectLst>
                  <a:glow rad="63500">
                    <a:schemeClr val="bg1"/>
                  </a:glow>
                </a:effectLst>
              </a:defRPr>
            </a:lvl4pPr>
            <a:lvl5pPr>
              <a:defRPr b="1">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85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A blue sky with clouds&#10;&#10;Description automatically generated">
            <a:extLst>
              <a:ext uri="{FF2B5EF4-FFF2-40B4-BE49-F238E27FC236}">
                <a16:creationId xmlns:a16="http://schemas.microsoft.com/office/drawing/2014/main" id="{3193E6C8-7230-E75A-ABC4-1A1FC1AA82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6C50345-37A4-D18F-CA82-28492EE1B215}"/>
              </a:ext>
            </a:extLst>
          </p:cNvPr>
          <p:cNvSpPr>
            <a:spLocks noGrp="1"/>
          </p:cNvSpPr>
          <p:nvPr>
            <p:ph idx="1"/>
          </p:nvPr>
        </p:nvSpPr>
        <p:spPr>
          <a:xfrm>
            <a:off x="181232" y="1013254"/>
            <a:ext cx="11831595" cy="5649741"/>
          </a:xfrm>
        </p:spPr>
        <p:txBody>
          <a:bodyPr/>
          <a:lstStyle>
            <a:lvl1pPr>
              <a:defRPr b="1">
                <a:effectLst>
                  <a:glow rad="63500">
                    <a:schemeClr val="bg1"/>
                  </a:glow>
                </a:effectLst>
              </a:defRPr>
            </a:lvl1pPr>
            <a:lvl2pPr marL="568325" indent="-228600">
              <a:buFont typeface="Calibri" panose="020F0502020204030204" pitchFamily="34" charset="0"/>
              <a:buChar char="−"/>
              <a:defRPr b="1">
                <a:effectLst>
                  <a:glow rad="63500">
                    <a:schemeClr val="bg1"/>
                  </a:glow>
                </a:effectLst>
              </a:defRPr>
            </a:lvl2pPr>
            <a:lvl3pPr>
              <a:defRPr b="1">
                <a:effectLst>
                  <a:glow rad="63500">
                    <a:schemeClr val="bg1"/>
                  </a:glow>
                </a:effectLst>
              </a:defRPr>
            </a:lvl3pPr>
            <a:lvl4pPr>
              <a:defRPr b="1">
                <a:effectLst>
                  <a:glow rad="63500">
                    <a:schemeClr val="bg1"/>
                  </a:glow>
                </a:effectLst>
              </a:defRPr>
            </a:lvl4pPr>
            <a:lvl5pPr>
              <a:defRPr b="1">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62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descr="A blue sky with clouds&#10;&#10;Description automatically generated">
            <a:extLst>
              <a:ext uri="{FF2B5EF4-FFF2-40B4-BE49-F238E27FC236}">
                <a16:creationId xmlns:a16="http://schemas.microsoft.com/office/drawing/2014/main" id="{7D44C85A-34AD-57C9-5E35-3A0FEE30B0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6C50345-37A4-D18F-CA82-28492EE1B215}"/>
              </a:ext>
            </a:extLst>
          </p:cNvPr>
          <p:cNvSpPr>
            <a:spLocks noGrp="1"/>
          </p:cNvSpPr>
          <p:nvPr>
            <p:ph idx="1"/>
          </p:nvPr>
        </p:nvSpPr>
        <p:spPr>
          <a:xfrm>
            <a:off x="181232" y="1013254"/>
            <a:ext cx="11831595" cy="5649741"/>
          </a:xfrm>
        </p:spPr>
        <p:txBody>
          <a:bodyPr/>
          <a:lstStyle>
            <a:lvl1pPr>
              <a:defRPr b="1">
                <a:effectLst>
                  <a:glow rad="63500">
                    <a:schemeClr val="bg1"/>
                  </a:glow>
                </a:effectLst>
              </a:defRPr>
            </a:lvl1pPr>
            <a:lvl2pPr marL="568325" indent="-228600">
              <a:buFont typeface="Calibri" panose="020F0502020204030204" pitchFamily="34" charset="0"/>
              <a:buChar char="−"/>
              <a:defRPr b="1">
                <a:effectLst>
                  <a:glow rad="63500">
                    <a:schemeClr val="bg1"/>
                  </a:glow>
                </a:effectLst>
              </a:defRPr>
            </a:lvl2pPr>
            <a:lvl3pPr>
              <a:defRPr b="1">
                <a:effectLst>
                  <a:glow rad="63500">
                    <a:schemeClr val="bg1"/>
                  </a:glow>
                </a:effectLst>
              </a:defRPr>
            </a:lvl3pPr>
            <a:lvl4pPr>
              <a:defRPr b="1">
                <a:effectLst>
                  <a:glow rad="63500">
                    <a:schemeClr val="bg1"/>
                  </a:glow>
                </a:effectLst>
              </a:defRPr>
            </a:lvl4pPr>
            <a:lvl5pPr>
              <a:defRPr b="1">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44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5" name="Picture 4" descr="A blue sky with clouds&#10;&#10;Description automatically generated">
            <a:extLst>
              <a:ext uri="{FF2B5EF4-FFF2-40B4-BE49-F238E27FC236}">
                <a16:creationId xmlns:a16="http://schemas.microsoft.com/office/drawing/2014/main" id="{00B70AE3-287C-D976-4F55-E02E30D49A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6C50345-37A4-D18F-CA82-28492EE1B215}"/>
              </a:ext>
            </a:extLst>
          </p:cNvPr>
          <p:cNvSpPr>
            <a:spLocks noGrp="1"/>
          </p:cNvSpPr>
          <p:nvPr>
            <p:ph idx="1"/>
          </p:nvPr>
        </p:nvSpPr>
        <p:spPr>
          <a:xfrm>
            <a:off x="181232" y="1013254"/>
            <a:ext cx="11831595" cy="5649741"/>
          </a:xfrm>
        </p:spPr>
        <p:txBody>
          <a:bodyPr/>
          <a:lstStyle>
            <a:lvl1pPr>
              <a:defRPr b="1">
                <a:effectLst>
                  <a:glow rad="63500">
                    <a:schemeClr val="bg1"/>
                  </a:glow>
                </a:effectLst>
              </a:defRPr>
            </a:lvl1pPr>
            <a:lvl2pPr marL="568325" indent="-228600">
              <a:buFont typeface="Calibri" panose="020F0502020204030204" pitchFamily="34" charset="0"/>
              <a:buChar char="−"/>
              <a:defRPr b="1">
                <a:effectLst>
                  <a:glow rad="63500">
                    <a:schemeClr val="bg1"/>
                  </a:glow>
                </a:effectLst>
              </a:defRPr>
            </a:lvl2pPr>
            <a:lvl3pPr>
              <a:defRPr b="1">
                <a:effectLst>
                  <a:glow rad="63500">
                    <a:schemeClr val="bg1"/>
                  </a:glow>
                </a:effectLst>
              </a:defRPr>
            </a:lvl3pPr>
            <a:lvl4pPr>
              <a:defRPr b="1">
                <a:effectLst>
                  <a:glow rad="63500">
                    <a:schemeClr val="bg1"/>
                  </a:glow>
                </a:effectLst>
              </a:defRPr>
            </a:lvl4pPr>
            <a:lvl5pPr>
              <a:defRPr b="1">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60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descr="A blue sky with clouds&#10;&#10;Description automatically generated">
            <a:extLst>
              <a:ext uri="{FF2B5EF4-FFF2-40B4-BE49-F238E27FC236}">
                <a16:creationId xmlns:a16="http://schemas.microsoft.com/office/drawing/2014/main" id="{F2AFCA81-676B-2089-6469-880F834F6A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6C50345-37A4-D18F-CA82-28492EE1B215}"/>
              </a:ext>
            </a:extLst>
          </p:cNvPr>
          <p:cNvSpPr>
            <a:spLocks noGrp="1"/>
          </p:cNvSpPr>
          <p:nvPr>
            <p:ph idx="1"/>
          </p:nvPr>
        </p:nvSpPr>
        <p:spPr>
          <a:xfrm>
            <a:off x="181232" y="1013254"/>
            <a:ext cx="11831595" cy="5649741"/>
          </a:xfrm>
        </p:spPr>
        <p:txBody>
          <a:bodyPr/>
          <a:lstStyle>
            <a:lvl1pPr>
              <a:defRPr b="1">
                <a:effectLst>
                  <a:glow rad="63500">
                    <a:schemeClr val="bg1"/>
                  </a:glow>
                </a:effectLst>
              </a:defRPr>
            </a:lvl1pPr>
            <a:lvl2pPr marL="568325" indent="-228600">
              <a:buFont typeface="Calibri" panose="020F0502020204030204" pitchFamily="34" charset="0"/>
              <a:buChar char="−"/>
              <a:defRPr b="1">
                <a:effectLst>
                  <a:glow rad="63500">
                    <a:schemeClr val="bg1"/>
                  </a:glow>
                </a:effectLst>
              </a:defRPr>
            </a:lvl2pPr>
            <a:lvl3pPr>
              <a:defRPr b="1">
                <a:effectLst>
                  <a:glow rad="63500">
                    <a:schemeClr val="bg1"/>
                  </a:glow>
                </a:effectLst>
              </a:defRPr>
            </a:lvl3pPr>
            <a:lvl4pPr>
              <a:defRPr b="1">
                <a:effectLst>
                  <a:glow rad="63500">
                    <a:schemeClr val="bg1"/>
                  </a:glow>
                </a:effectLst>
              </a:defRPr>
            </a:lvl4pPr>
            <a:lvl5pPr>
              <a:defRPr b="1">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44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descr="A blue sky with text over it&#10;&#10;Description automatically generated">
            <a:extLst>
              <a:ext uri="{FF2B5EF4-FFF2-40B4-BE49-F238E27FC236}">
                <a16:creationId xmlns:a16="http://schemas.microsoft.com/office/drawing/2014/main" id="{61E8F81E-2184-B069-3F04-806BD5D89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6C50345-37A4-D18F-CA82-28492EE1B215}"/>
              </a:ext>
            </a:extLst>
          </p:cNvPr>
          <p:cNvSpPr>
            <a:spLocks noGrp="1"/>
          </p:cNvSpPr>
          <p:nvPr>
            <p:ph idx="1"/>
          </p:nvPr>
        </p:nvSpPr>
        <p:spPr>
          <a:xfrm>
            <a:off x="181232" y="1585609"/>
            <a:ext cx="11831595" cy="5077386"/>
          </a:xfrm>
        </p:spPr>
        <p:txBody>
          <a:bodyPr/>
          <a:lstStyle>
            <a:lvl1pPr marL="457200" indent="-457200">
              <a:buFont typeface="+mj-lt"/>
              <a:buAutoNum type="alphaUcPeriod"/>
              <a:defRPr b="1">
                <a:effectLst>
                  <a:glow rad="63500">
                    <a:schemeClr val="bg1"/>
                  </a:glow>
                </a:effectLst>
              </a:defRPr>
            </a:lvl1pPr>
            <a:lvl2pPr marL="855663" indent="-398463">
              <a:buFont typeface="+mj-lt"/>
              <a:buAutoNum type="arabicPeriod"/>
              <a:defRPr b="1">
                <a:effectLst>
                  <a:glow rad="63500">
                    <a:schemeClr val="bg1"/>
                  </a:glow>
                </a:effectLst>
              </a:defRPr>
            </a:lvl2pPr>
            <a:lvl3pPr marL="1312863" indent="-398463">
              <a:buFont typeface="+mj-lt"/>
              <a:buAutoNum type="alphaLcParenR"/>
              <a:defRPr b="1">
                <a:effectLst>
                  <a:glow rad="63500">
                    <a:schemeClr val="bg1"/>
                  </a:glow>
                </a:effectLst>
              </a:defRPr>
            </a:lvl3pPr>
            <a:lvl4pPr>
              <a:defRPr b="1">
                <a:effectLst>
                  <a:glow rad="63500">
                    <a:schemeClr val="bg1"/>
                  </a:glow>
                </a:effectLst>
              </a:defRPr>
            </a:lvl4pPr>
            <a:lvl5pPr>
              <a:defRPr b="1">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811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65FE-D520-F769-C105-EBFF530B5D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602740-FE5E-F831-2EA6-C98C1A261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489CE-2AA9-42A2-D285-B56638CAC99A}"/>
              </a:ext>
            </a:extLst>
          </p:cNvPr>
          <p:cNvSpPr>
            <a:spLocks noGrp="1"/>
          </p:cNvSpPr>
          <p:nvPr>
            <p:ph type="dt" sz="half" idx="10"/>
          </p:nvPr>
        </p:nvSpPr>
        <p:spPr/>
        <p:txBody>
          <a:bodyPr/>
          <a:lstStyle/>
          <a:p>
            <a:fld id="{15C3949F-58FF-4F2C-8993-E63CAD3229F7}" type="datetimeFigureOut">
              <a:rPr lang="en-US" smtClean="0"/>
              <a:t>10/22/2023</a:t>
            </a:fld>
            <a:endParaRPr lang="en-US"/>
          </a:p>
        </p:txBody>
      </p:sp>
      <p:sp>
        <p:nvSpPr>
          <p:cNvPr id="5" name="Footer Placeholder 4">
            <a:extLst>
              <a:ext uri="{FF2B5EF4-FFF2-40B4-BE49-F238E27FC236}">
                <a16:creationId xmlns:a16="http://schemas.microsoft.com/office/drawing/2014/main" id="{22757A6F-AD43-C346-7EF2-EB9672B82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5D90A-CFC6-2B64-7040-89690B291CB0}"/>
              </a:ext>
            </a:extLst>
          </p:cNvPr>
          <p:cNvSpPr>
            <a:spLocks noGrp="1"/>
          </p:cNvSpPr>
          <p:nvPr>
            <p:ph type="sldNum" sz="quarter" idx="12"/>
          </p:nvPr>
        </p:nvSpPr>
        <p:spPr/>
        <p:txBody>
          <a:bodyPr/>
          <a:lstStyle/>
          <a:p>
            <a:fld id="{D4DD59A1-ADA7-4F47-9F1E-532493177D34}" type="slidenum">
              <a:rPr lang="en-US" smtClean="0"/>
              <a:t>‹#›</a:t>
            </a:fld>
            <a:endParaRPr lang="en-US"/>
          </a:p>
        </p:txBody>
      </p:sp>
    </p:spTree>
    <p:extLst>
      <p:ext uri="{BB962C8B-B14F-4D97-AF65-F5344CB8AC3E}">
        <p14:creationId xmlns:p14="http://schemas.microsoft.com/office/powerpoint/2010/main" val="364689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F14528-7045-1CB0-C856-73286E71C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53F1C1-60D0-8509-F15C-7B1DF662E0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5D48-AACA-2944-8F46-A9505A78B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3949F-58FF-4F2C-8993-E63CAD3229F7}" type="datetimeFigureOut">
              <a:rPr lang="en-US" smtClean="0"/>
              <a:t>10/22/2023</a:t>
            </a:fld>
            <a:endParaRPr lang="en-US"/>
          </a:p>
        </p:txBody>
      </p:sp>
      <p:sp>
        <p:nvSpPr>
          <p:cNvPr id="5" name="Footer Placeholder 4">
            <a:extLst>
              <a:ext uri="{FF2B5EF4-FFF2-40B4-BE49-F238E27FC236}">
                <a16:creationId xmlns:a16="http://schemas.microsoft.com/office/drawing/2014/main" id="{1A9AB448-587B-9A18-D873-011AE4C65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6D0251-1643-5118-8759-5259AF61E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D59A1-ADA7-4F47-9F1E-532493177D34}" type="slidenum">
              <a:rPr lang="en-US" smtClean="0"/>
              <a:t>‹#›</a:t>
            </a:fld>
            <a:endParaRPr lang="en-US"/>
          </a:p>
        </p:txBody>
      </p:sp>
    </p:spTree>
    <p:extLst>
      <p:ext uri="{BB962C8B-B14F-4D97-AF65-F5344CB8AC3E}">
        <p14:creationId xmlns:p14="http://schemas.microsoft.com/office/powerpoint/2010/main" val="2301655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537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6527FE9B-8352-3AC8-3299-BBF2762B4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748" y="2633748"/>
            <a:ext cx="4199313" cy="4199313"/>
          </a:xfrm>
          <a:prstGeom prst="rect">
            <a:avLst/>
          </a:prstGeom>
          <a:ln w="28575">
            <a:solidFill>
              <a:schemeClr val="tx1"/>
            </a:solidFill>
          </a:ln>
        </p:spPr>
      </p:pic>
      <p:sp>
        <p:nvSpPr>
          <p:cNvPr id="2" name="Content Placeholder 1">
            <a:extLst>
              <a:ext uri="{FF2B5EF4-FFF2-40B4-BE49-F238E27FC236}">
                <a16:creationId xmlns:a16="http://schemas.microsoft.com/office/drawing/2014/main" id="{34D0C93A-D9E7-0720-31A8-E1559A4DB3B4}"/>
              </a:ext>
            </a:extLst>
          </p:cNvPr>
          <p:cNvSpPr>
            <a:spLocks noGrp="1"/>
          </p:cNvSpPr>
          <p:nvPr>
            <p:ph idx="1"/>
          </p:nvPr>
        </p:nvSpPr>
        <p:spPr>
          <a:xfrm>
            <a:off x="181232" y="1013254"/>
            <a:ext cx="12111321" cy="5649741"/>
          </a:xfrm>
        </p:spPr>
        <p:txBody>
          <a:bodyPr>
            <a:normAutofit lnSpcReduction="10000"/>
          </a:bodyPr>
          <a:lstStyle/>
          <a:p>
            <a:r>
              <a:rPr lang="en-US" dirty="0"/>
              <a:t>History of the City</a:t>
            </a:r>
          </a:p>
          <a:p>
            <a:pPr lvl="1"/>
            <a:r>
              <a:rPr lang="en-US" dirty="0"/>
              <a:t>Rebuilt by Julius Caesar in 46 B.C. as a Roman Colony – the capital city of Achaia</a:t>
            </a:r>
          </a:p>
          <a:p>
            <a:r>
              <a:rPr lang="en-US" dirty="0"/>
              <a:t>Strategic Location of the City</a:t>
            </a:r>
          </a:p>
          <a:p>
            <a:pPr lvl="1"/>
            <a:r>
              <a:rPr lang="en-US" dirty="0"/>
              <a:t>Located on the isthmus connecting lower Greece and upper Greece (major trade route)</a:t>
            </a:r>
          </a:p>
          <a:p>
            <a:r>
              <a:rPr lang="en-US" dirty="0"/>
              <a:t>Business of the City</a:t>
            </a:r>
          </a:p>
          <a:p>
            <a:pPr lvl="1"/>
            <a:r>
              <a:rPr lang="en-US" dirty="0"/>
              <a:t>Center for manufacturing and mining; a major Grecian banking center</a:t>
            </a:r>
          </a:p>
          <a:p>
            <a:r>
              <a:rPr lang="en-US" dirty="0"/>
              <a:t>Population of the City</a:t>
            </a:r>
          </a:p>
          <a:p>
            <a:pPr lvl="1"/>
            <a:r>
              <a:rPr lang="en-US" dirty="0"/>
              <a:t>Highly transient and mixed population with the heavily trafficked ports</a:t>
            </a:r>
          </a:p>
          <a:p>
            <a:r>
              <a:rPr lang="en-US" dirty="0"/>
              <a:t>Spiritual Condition of the City</a:t>
            </a:r>
          </a:p>
          <a:p>
            <a:pPr lvl="1"/>
            <a:r>
              <a:rPr lang="en-US" dirty="0"/>
              <a:t>Widely known for its perverted idolatry, shameful immorality and abundant vices</a:t>
            </a:r>
          </a:p>
          <a:p>
            <a:pPr lvl="1"/>
            <a:r>
              <a:rPr lang="en-US" dirty="0"/>
              <a:t>The mixed population from everywhere brought all of their evils to this one city</a:t>
            </a:r>
          </a:p>
          <a:p>
            <a:pPr lvl="1"/>
            <a:r>
              <a:rPr lang="en-US" dirty="0"/>
              <a:t>The name “Corinthian” became synonymous with a life of drunken, immoral debauchery </a:t>
            </a:r>
          </a:p>
          <a:p>
            <a:pPr lvl="1"/>
            <a:r>
              <a:rPr lang="en-US" dirty="0"/>
              <a:t>The temple to the Greek goddess Aphrodite was an iniquitous site</a:t>
            </a:r>
          </a:p>
          <a:p>
            <a:pPr lvl="1"/>
            <a:endParaRPr lang="en-US" dirty="0"/>
          </a:p>
        </p:txBody>
      </p:sp>
    </p:spTree>
    <p:extLst>
      <p:ext uri="{BB962C8B-B14F-4D97-AF65-F5344CB8AC3E}">
        <p14:creationId xmlns:p14="http://schemas.microsoft.com/office/powerpoint/2010/main" val="18066014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4"/>
                                        </p:tgtEl>
                                      </p:cBhvr>
                                    </p:animEffect>
                                    <p:anim calcmode="lin" valueType="num">
                                      <p:cBhvr>
                                        <p:cTn id="31" dur="1000"/>
                                        <p:tgtEl>
                                          <p:spTgt spid="4"/>
                                        </p:tgtEl>
                                        <p:attrNameLst>
                                          <p:attrName>ppt_x</p:attrName>
                                        </p:attrNameLst>
                                      </p:cBhvr>
                                      <p:tavLst>
                                        <p:tav tm="0">
                                          <p:val>
                                            <p:strVal val="ppt_x"/>
                                          </p:val>
                                        </p:tav>
                                        <p:tav tm="100000">
                                          <p:val>
                                            <p:strVal val="ppt_x"/>
                                          </p:val>
                                        </p:tav>
                                      </p:tavLst>
                                    </p:anim>
                                    <p:anim calcmode="lin" valueType="num">
                                      <p:cBhvr>
                                        <p:cTn id="32" dur="1000"/>
                                        <p:tgtEl>
                                          <p:spTgt spid="4"/>
                                        </p:tgtEl>
                                        <p:attrNameLst>
                                          <p:attrName>ppt_y</p:attrName>
                                        </p:attrNameLst>
                                      </p:cBhvr>
                                      <p:tavLst>
                                        <p:tav tm="0">
                                          <p:val>
                                            <p:strVal val="ppt_y"/>
                                          </p:val>
                                        </p:tav>
                                        <p:tav tm="100000">
                                          <p:val>
                                            <p:strVal val="ppt_y+.1"/>
                                          </p:val>
                                        </p:tav>
                                      </p:tavLst>
                                    </p:anim>
                                    <p:set>
                                      <p:cBhvr>
                                        <p:cTn id="33" dur="1" fill="hold">
                                          <p:stCondLst>
                                            <p:cond delay="999"/>
                                          </p:stCondLst>
                                        </p:cTn>
                                        <p:tgtEl>
                                          <p:spTgt spid="4"/>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500"/>
                                        <p:tgtEl>
                                          <p:spTgt spid="2">
                                            <p:txEl>
                                              <p:pRg st="6" end="6"/>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500"/>
                                        <p:tgtEl>
                                          <p:spTgt spid="2">
                                            <p:txEl>
                                              <p:pRg st="8" end="8"/>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500"/>
                                        <p:tgtEl>
                                          <p:spTgt spid="2">
                                            <p:txEl>
                                              <p:pRg st="9" end="9"/>
                                            </p:txEl>
                                          </p:spTgt>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500"/>
                                        <p:tgtEl>
                                          <p:spTgt spid="2">
                                            <p:txEl>
                                              <p:pRg st="10" end="10"/>
                                            </p:txEl>
                                          </p:spTgt>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fade">
                                      <p:cBhvr>
                                        <p:cTn id="67" dur="500"/>
                                        <p:tgtEl>
                                          <p:spTgt spid="2">
                                            <p:txEl>
                                              <p:pRg st="11" end="11"/>
                                            </p:txEl>
                                          </p:spTgt>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Effect transition="in" filter="fade">
                                      <p:cBhvr>
                                        <p:cTn id="7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0C93A-D9E7-0720-31A8-E1559A4DB3B4}"/>
              </a:ext>
            </a:extLst>
          </p:cNvPr>
          <p:cNvSpPr>
            <a:spLocks noGrp="1"/>
          </p:cNvSpPr>
          <p:nvPr>
            <p:ph idx="1"/>
          </p:nvPr>
        </p:nvSpPr>
        <p:spPr/>
        <p:txBody>
          <a:bodyPr>
            <a:normAutofit/>
          </a:bodyPr>
          <a:lstStyle/>
          <a:p>
            <a:r>
              <a:rPr lang="en-US" dirty="0"/>
              <a:t>Paul came to Corinth on second missionary journey in 50 A.D. (Acts 18:1-18)</a:t>
            </a:r>
          </a:p>
          <a:p>
            <a:pPr lvl="1"/>
            <a:r>
              <a:rPr lang="en-US" dirty="0"/>
              <a:t>He wrote First &amp; Second Thessalonians from Corinth</a:t>
            </a:r>
          </a:p>
          <a:p>
            <a:r>
              <a:rPr lang="en-US" dirty="0"/>
              <a:t>Paul labored in Corinth for 18 months (Acts 18:11)</a:t>
            </a:r>
          </a:p>
          <a:p>
            <a:pPr lvl="1"/>
            <a:r>
              <a:rPr lang="en-US" dirty="0"/>
              <a:t>He joined with Aquila &amp; Priscilla in making tents (Acts 18:2-3)</a:t>
            </a:r>
          </a:p>
          <a:p>
            <a:pPr lvl="1"/>
            <a:r>
              <a:rPr lang="en-US" dirty="0"/>
              <a:t>He reasoned in the synagogue every Sabbath, persuading Jews &amp; Greeks (Acts 18:4)</a:t>
            </a:r>
          </a:p>
          <a:p>
            <a:pPr lvl="1"/>
            <a:r>
              <a:rPr lang="en-US" dirty="0"/>
              <a:t>He converted several to Christ (Acts 18:8, 17; 1 Cor. 1:14, 16)</a:t>
            </a:r>
          </a:p>
          <a:p>
            <a:pPr lvl="1"/>
            <a:r>
              <a:rPr lang="en-US" dirty="0"/>
              <a:t>Paul was brought to trial by the Jews before Gallio (Acts 18:12-16)</a:t>
            </a:r>
          </a:p>
          <a:p>
            <a:pPr lvl="1"/>
            <a:r>
              <a:rPr lang="en-US" dirty="0"/>
              <a:t>Gallio’s verdict opened doors for Paul to preach the gospel all over the Roman Empire</a:t>
            </a:r>
          </a:p>
          <a:p>
            <a:r>
              <a:rPr lang="en-US" dirty="0"/>
              <a:t>Paul left Corinth in early 52 A.D. to return to Antioch (Acts 18:18-22)</a:t>
            </a:r>
          </a:p>
          <a:p>
            <a:pPr lvl="1"/>
            <a:r>
              <a:rPr lang="en-US" dirty="0"/>
              <a:t>Apollos came and “greatly helped” the church (Acts 18:27)</a:t>
            </a:r>
          </a:p>
          <a:p>
            <a:pPr lvl="1"/>
            <a:r>
              <a:rPr lang="en-US" dirty="0"/>
              <a:t>Paul visited again on his third missionary journey (Acts 20:1-2)</a:t>
            </a:r>
          </a:p>
        </p:txBody>
      </p:sp>
    </p:spTree>
    <p:extLst>
      <p:ext uri="{BB962C8B-B14F-4D97-AF65-F5344CB8AC3E}">
        <p14:creationId xmlns:p14="http://schemas.microsoft.com/office/powerpoint/2010/main" val="12177514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500"/>
                                        <p:tgtEl>
                                          <p:spTgt spid="2">
                                            <p:txEl>
                                              <p:pRg st="8" end="8"/>
                                            </p:tx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fade">
                                      <p:cBhvr>
                                        <p:cTn id="50" dur="500"/>
                                        <p:tgtEl>
                                          <p:spTgt spid="2">
                                            <p:txEl>
                                              <p:pRg st="9" end="9"/>
                                            </p:txEl>
                                          </p:spTgt>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0C93A-D9E7-0720-31A8-E1559A4DB3B4}"/>
              </a:ext>
            </a:extLst>
          </p:cNvPr>
          <p:cNvSpPr>
            <a:spLocks noGrp="1"/>
          </p:cNvSpPr>
          <p:nvPr>
            <p:ph idx="1"/>
          </p:nvPr>
        </p:nvSpPr>
        <p:spPr/>
        <p:txBody>
          <a:bodyPr>
            <a:normAutofit/>
          </a:bodyPr>
          <a:lstStyle/>
          <a:p>
            <a:r>
              <a:rPr lang="en-US" dirty="0"/>
              <a:t>Paul worked in Ephesus for three years (Acts 19:8, 10; 20:31)</a:t>
            </a:r>
          </a:p>
          <a:p>
            <a:r>
              <a:rPr lang="en-US" dirty="0"/>
              <a:t>Paul began to receive troubling reports about the church in Corinth</a:t>
            </a:r>
          </a:p>
          <a:p>
            <a:pPr lvl="1"/>
            <a:r>
              <a:rPr lang="en-US" dirty="0"/>
              <a:t>Via oral reports from those of Chloe’s household (1 Cor. 1:11) </a:t>
            </a:r>
          </a:p>
          <a:p>
            <a:pPr lvl="1"/>
            <a:r>
              <a:rPr lang="en-US" dirty="0"/>
              <a:t>Via written questions to Paul from the church (1 Cor. 7:1)</a:t>
            </a:r>
          </a:p>
          <a:p>
            <a:r>
              <a:rPr lang="en-US" dirty="0"/>
              <a:t>Paul wrote our 1 Corinthians in 55 A.D. from Ephesus (1 Cor. 16:8)</a:t>
            </a:r>
          </a:p>
          <a:p>
            <a:r>
              <a:rPr lang="en-US" dirty="0"/>
              <a:t>Paul planned to personally visit them shortly to set the rest in order (1 Cor. 4:19, 21; 11:34; 16:2-5)</a:t>
            </a:r>
          </a:p>
        </p:txBody>
      </p:sp>
    </p:spTree>
    <p:extLst>
      <p:ext uri="{BB962C8B-B14F-4D97-AF65-F5344CB8AC3E}">
        <p14:creationId xmlns:p14="http://schemas.microsoft.com/office/powerpoint/2010/main" val="17048968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0C93A-D9E7-0720-31A8-E1559A4DB3B4}"/>
              </a:ext>
            </a:extLst>
          </p:cNvPr>
          <p:cNvSpPr>
            <a:spLocks noGrp="1"/>
          </p:cNvSpPr>
          <p:nvPr>
            <p:ph idx="1"/>
          </p:nvPr>
        </p:nvSpPr>
        <p:spPr/>
        <p:txBody>
          <a:bodyPr>
            <a:normAutofit/>
          </a:bodyPr>
          <a:lstStyle/>
          <a:p>
            <a:r>
              <a:rPr lang="en-US" dirty="0"/>
              <a:t>It is part of a series of letters to the church in Corinth (cf. 5:9)</a:t>
            </a:r>
          </a:p>
          <a:p>
            <a:r>
              <a:rPr lang="en-US" dirty="0"/>
              <a:t>It is part of a series of letters often called “The Salvation Epistles” (Romans, </a:t>
            </a:r>
            <a:br>
              <a:rPr lang="en-US" dirty="0"/>
            </a:br>
            <a:r>
              <a:rPr lang="en-US" dirty="0"/>
              <a:t>1 &amp; 2 Corinthians and Galatians)</a:t>
            </a:r>
          </a:p>
          <a:p>
            <a:r>
              <a:rPr lang="en-US" dirty="0"/>
              <a:t>Paul’s main purposes in writing 1 Corinthians was to:</a:t>
            </a:r>
          </a:p>
          <a:p>
            <a:pPr lvl="1"/>
            <a:r>
              <a:rPr lang="en-US" dirty="0"/>
              <a:t>Correct the errors being practiced and taught by the church in Corinth (chap. 1-6)</a:t>
            </a:r>
          </a:p>
          <a:p>
            <a:pPr lvl="1"/>
            <a:r>
              <a:rPr lang="en-US" dirty="0"/>
              <a:t>Answer the written questions the church had sent to him (chap. 7-16)</a:t>
            </a:r>
          </a:p>
        </p:txBody>
      </p:sp>
    </p:spTree>
    <p:extLst>
      <p:ext uri="{BB962C8B-B14F-4D97-AF65-F5344CB8AC3E}">
        <p14:creationId xmlns:p14="http://schemas.microsoft.com/office/powerpoint/2010/main" val="12850937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0C93A-D9E7-0720-31A8-E1559A4DB3B4}"/>
              </a:ext>
            </a:extLst>
          </p:cNvPr>
          <p:cNvSpPr>
            <a:spLocks noGrp="1"/>
          </p:cNvSpPr>
          <p:nvPr>
            <p:ph idx="1"/>
          </p:nvPr>
        </p:nvSpPr>
        <p:spPr>
          <a:xfrm>
            <a:off x="181232" y="1013254"/>
            <a:ext cx="11831595" cy="5183265"/>
          </a:xfrm>
        </p:spPr>
        <p:txBody>
          <a:bodyPr numCol="2">
            <a:normAutofit lnSpcReduction="10000"/>
          </a:bodyPr>
          <a:lstStyle/>
          <a:p>
            <a:r>
              <a:rPr lang="en-US" sz="2400" dirty="0"/>
              <a:t>Division in the church</a:t>
            </a:r>
          </a:p>
          <a:p>
            <a:r>
              <a:rPr lang="en-US" sz="2400" dirty="0"/>
              <a:t>A faction spirit, exalting preachers</a:t>
            </a:r>
          </a:p>
          <a:p>
            <a:r>
              <a:rPr lang="en-US" sz="2400" dirty="0"/>
              <a:t>Enamored by the wisdom of the world</a:t>
            </a:r>
          </a:p>
          <a:p>
            <a:r>
              <a:rPr lang="en-US" sz="2400" dirty="0"/>
              <a:t>Carnality among the members</a:t>
            </a:r>
          </a:p>
          <a:p>
            <a:r>
              <a:rPr lang="en-US" sz="2400" dirty="0"/>
              <a:t>Lack of growth</a:t>
            </a:r>
          </a:p>
          <a:p>
            <a:r>
              <a:rPr lang="en-US" sz="2400" dirty="0"/>
              <a:t>Sexual immorality </a:t>
            </a:r>
          </a:p>
          <a:p>
            <a:r>
              <a:rPr lang="en-US" sz="2400" dirty="0"/>
              <a:t>Lack of church discipline</a:t>
            </a:r>
          </a:p>
          <a:p>
            <a:r>
              <a:rPr lang="en-US" sz="2400" dirty="0"/>
              <a:t>Tolerating sin in the church</a:t>
            </a:r>
          </a:p>
          <a:p>
            <a:r>
              <a:rPr lang="en-US" sz="2400" dirty="0"/>
              <a:t>Going to law against a brother</a:t>
            </a:r>
          </a:p>
          <a:p>
            <a:r>
              <a:rPr lang="en-US" sz="2400" dirty="0"/>
              <a:t>Marriage problems</a:t>
            </a:r>
          </a:p>
          <a:p>
            <a:r>
              <a:rPr lang="en-US" sz="2400" dirty="0"/>
              <a:t>Confusion over marriage &amp; divorce issues</a:t>
            </a:r>
          </a:p>
          <a:p>
            <a:r>
              <a:rPr lang="en-US" sz="2400" dirty="0"/>
              <a:t>Eating meats offered to idols</a:t>
            </a:r>
          </a:p>
          <a:p>
            <a:r>
              <a:rPr lang="en-US" sz="2400" dirty="0"/>
              <a:t>Sinning against weaker brethren</a:t>
            </a:r>
          </a:p>
          <a:p>
            <a:r>
              <a:rPr lang="en-US" sz="2400" dirty="0"/>
              <a:t>Putting a stumbling block before brethren</a:t>
            </a:r>
          </a:p>
          <a:p>
            <a:r>
              <a:rPr lang="en-US" sz="2400" dirty="0"/>
              <a:t>Lusting after evil things</a:t>
            </a:r>
          </a:p>
          <a:p>
            <a:r>
              <a:rPr lang="en-US" sz="2400" dirty="0"/>
              <a:t>Murmuring against God</a:t>
            </a:r>
          </a:p>
          <a:p>
            <a:r>
              <a:rPr lang="en-US" sz="2400" dirty="0"/>
              <a:t>The woman’s covering and being holy</a:t>
            </a:r>
          </a:p>
          <a:p>
            <a:r>
              <a:rPr lang="en-US" sz="2400" dirty="0"/>
              <a:t>Perversion of the Lord’s Supper</a:t>
            </a:r>
          </a:p>
          <a:p>
            <a:r>
              <a:rPr lang="en-US" sz="2400" dirty="0"/>
              <a:t>Irregularities and disorder in public worship</a:t>
            </a:r>
          </a:p>
          <a:p>
            <a:r>
              <a:rPr lang="en-US" sz="2400" dirty="0"/>
              <a:t>Improper role of women in the church</a:t>
            </a:r>
          </a:p>
          <a:p>
            <a:r>
              <a:rPr lang="en-US" sz="2400" dirty="0"/>
              <a:t>Contention over and abuses of spiritual gifts</a:t>
            </a:r>
          </a:p>
          <a:p>
            <a:r>
              <a:rPr lang="en-US" sz="2400" dirty="0"/>
              <a:t>Creating confusion in the church</a:t>
            </a:r>
          </a:p>
          <a:p>
            <a:r>
              <a:rPr lang="en-US" sz="2400" dirty="0"/>
              <a:t>Mistaken view of the resurrection</a:t>
            </a:r>
          </a:p>
          <a:p>
            <a:r>
              <a:rPr lang="en-US" sz="2400" dirty="0"/>
              <a:t>Misunderstanding about the collection</a:t>
            </a:r>
          </a:p>
        </p:txBody>
      </p:sp>
    </p:spTree>
    <p:extLst>
      <p:ext uri="{BB962C8B-B14F-4D97-AF65-F5344CB8AC3E}">
        <p14:creationId xmlns:p14="http://schemas.microsoft.com/office/powerpoint/2010/main" val="42342573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500"/>
                                        <p:tgtEl>
                                          <p:spTgt spid="2">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fade">
                                      <p:cBhvr>
                                        <p:cTn id="52" dur="500"/>
                                        <p:tgtEl>
                                          <p:spTgt spid="2">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fade">
                                      <p:cBhvr>
                                        <p:cTn id="55" dur="500"/>
                                        <p:tgtEl>
                                          <p:spTgt spid="2">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fade">
                                      <p:cBhvr>
                                        <p:cTn id="58" dur="500"/>
                                        <p:tgtEl>
                                          <p:spTgt spid="2">
                                            <p:txEl>
                                              <p:pRg st="17" end="1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fade">
                                      <p:cBhvr>
                                        <p:cTn id="61" dur="500"/>
                                        <p:tgtEl>
                                          <p:spTgt spid="2">
                                            <p:txEl>
                                              <p:pRg st="18" end="18"/>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fade">
                                      <p:cBhvr>
                                        <p:cTn id="64" dur="500"/>
                                        <p:tgtEl>
                                          <p:spTgt spid="2">
                                            <p:txEl>
                                              <p:pRg st="19" end="19"/>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2">
                                            <p:txEl>
                                              <p:pRg st="20" end="20"/>
                                            </p:txEl>
                                          </p:spTgt>
                                        </p:tgtEl>
                                        <p:attrNameLst>
                                          <p:attrName>style.visibility</p:attrName>
                                        </p:attrNameLst>
                                      </p:cBhvr>
                                      <p:to>
                                        <p:strVal val="visible"/>
                                      </p:to>
                                    </p:set>
                                    <p:animEffect transition="in" filter="fade">
                                      <p:cBhvr>
                                        <p:cTn id="67" dur="500"/>
                                        <p:tgtEl>
                                          <p:spTgt spid="2">
                                            <p:txEl>
                                              <p:pRg st="20" end="20"/>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2">
                                            <p:txEl>
                                              <p:pRg st="21" end="21"/>
                                            </p:txEl>
                                          </p:spTgt>
                                        </p:tgtEl>
                                        <p:attrNameLst>
                                          <p:attrName>style.visibility</p:attrName>
                                        </p:attrNameLst>
                                      </p:cBhvr>
                                      <p:to>
                                        <p:strVal val="visible"/>
                                      </p:to>
                                    </p:set>
                                    <p:animEffect transition="in" filter="fade">
                                      <p:cBhvr>
                                        <p:cTn id="70" dur="500"/>
                                        <p:tgtEl>
                                          <p:spTgt spid="2">
                                            <p:txEl>
                                              <p:pRg st="21" end="2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
                                            <p:txEl>
                                              <p:pRg st="22" end="22"/>
                                            </p:txEl>
                                          </p:spTgt>
                                        </p:tgtEl>
                                        <p:attrNameLst>
                                          <p:attrName>style.visibility</p:attrName>
                                        </p:attrNameLst>
                                      </p:cBhvr>
                                      <p:to>
                                        <p:strVal val="visible"/>
                                      </p:to>
                                    </p:set>
                                    <p:animEffect transition="in" filter="fade">
                                      <p:cBhvr>
                                        <p:cTn id="73" dur="500"/>
                                        <p:tgtEl>
                                          <p:spTgt spid="2">
                                            <p:txEl>
                                              <p:pRg st="22" end="22"/>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2">
                                            <p:txEl>
                                              <p:pRg st="23" end="23"/>
                                            </p:txEl>
                                          </p:spTgt>
                                        </p:tgtEl>
                                        <p:attrNameLst>
                                          <p:attrName>style.visibility</p:attrName>
                                        </p:attrNameLst>
                                      </p:cBhvr>
                                      <p:to>
                                        <p:strVal val="visible"/>
                                      </p:to>
                                    </p:set>
                                    <p:animEffect transition="in" filter="fade">
                                      <p:cBhvr>
                                        <p:cTn id="76" dur="500"/>
                                        <p:tgtEl>
                                          <p:spTgt spid="2">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0C93A-D9E7-0720-31A8-E1559A4DB3B4}"/>
              </a:ext>
            </a:extLst>
          </p:cNvPr>
          <p:cNvSpPr>
            <a:spLocks noGrp="1"/>
          </p:cNvSpPr>
          <p:nvPr>
            <p:ph idx="1"/>
          </p:nvPr>
        </p:nvSpPr>
        <p:spPr/>
        <p:txBody>
          <a:bodyPr>
            <a:normAutofit/>
          </a:bodyPr>
          <a:lstStyle/>
          <a:p>
            <a:r>
              <a:rPr lang="en-US" dirty="0"/>
              <a:t>Found in the second verse of the book:</a:t>
            </a:r>
            <a:br>
              <a:rPr lang="en-US" dirty="0"/>
            </a:br>
            <a:r>
              <a:rPr lang="en-US" dirty="0"/>
              <a:t>“To the church of God which is at Corinth, to those who are sanctified in Christ Jesus, called to be saints, with all who in every place call on the name of Jesus Christ our Lord, both theirs and ours” (1 Cor. 1:2)</a:t>
            </a:r>
          </a:p>
          <a:p>
            <a:pPr lvl="1"/>
            <a:r>
              <a:rPr lang="en-US" dirty="0"/>
              <a:t>“The church of God which is at Corinth”</a:t>
            </a:r>
          </a:p>
          <a:p>
            <a:pPr lvl="1"/>
            <a:r>
              <a:rPr lang="en-US" dirty="0"/>
              <a:t>“Those who are sanctified in Christ Jesus, called to be saints” </a:t>
            </a:r>
          </a:p>
          <a:p>
            <a:pPr lvl="1"/>
            <a:r>
              <a:rPr lang="en-US" dirty="0"/>
              <a:t>“Call on the name of Jesus Christ our Lord”</a:t>
            </a:r>
          </a:p>
          <a:p>
            <a:r>
              <a:rPr lang="en-US" dirty="0"/>
              <a:t>The theme of 1 Corinthians: </a:t>
            </a:r>
            <a:r>
              <a:rPr lang="en-US" u="sng" dirty="0"/>
              <a:t>JESUS CHRIST IS LORD!</a:t>
            </a:r>
          </a:p>
          <a:p>
            <a:pPr lvl="1"/>
            <a:r>
              <a:rPr lang="en-US" dirty="0"/>
              <a:t>“Lord” found 6 times in first 10 verses (“Christ” found 10 times in first </a:t>
            </a:r>
            <a:r>
              <a:rPr lang="en-US"/>
              <a:t>10 verses)</a:t>
            </a:r>
            <a:endParaRPr lang="en-US" dirty="0"/>
          </a:p>
          <a:p>
            <a:pPr lvl="1"/>
            <a:r>
              <a:rPr lang="en-US" dirty="0"/>
              <a:t>“Lord” found 70 times in the book</a:t>
            </a:r>
          </a:p>
          <a:p>
            <a:pPr lvl="1"/>
            <a:endParaRPr lang="en-US" dirty="0"/>
          </a:p>
        </p:txBody>
      </p:sp>
    </p:spTree>
    <p:extLst>
      <p:ext uri="{BB962C8B-B14F-4D97-AF65-F5344CB8AC3E}">
        <p14:creationId xmlns:p14="http://schemas.microsoft.com/office/powerpoint/2010/main" val="37924368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0C93A-D9E7-0720-31A8-E1559A4DB3B4}"/>
              </a:ext>
            </a:extLst>
          </p:cNvPr>
          <p:cNvSpPr>
            <a:spLocks noGrp="1"/>
          </p:cNvSpPr>
          <p:nvPr>
            <p:ph idx="1"/>
          </p:nvPr>
        </p:nvSpPr>
        <p:spPr/>
        <p:txBody>
          <a:bodyPr>
            <a:normAutofit/>
          </a:bodyPr>
          <a:lstStyle/>
          <a:p>
            <a:r>
              <a:rPr lang="en-US" dirty="0"/>
              <a:t>Introduction (1:1-4)</a:t>
            </a:r>
          </a:p>
          <a:p>
            <a:pPr lvl="1"/>
            <a:r>
              <a:rPr lang="en-US" dirty="0"/>
              <a:t>Greetings and Salutations (1:1-3)</a:t>
            </a:r>
          </a:p>
          <a:p>
            <a:pPr lvl="1"/>
            <a:r>
              <a:rPr lang="en-US" dirty="0"/>
              <a:t>Prayer of Thanksgiving (1:4-9)</a:t>
            </a:r>
          </a:p>
          <a:p>
            <a:r>
              <a:rPr lang="en-US" dirty="0"/>
              <a:t>Problem of Division (1:10-4:21)</a:t>
            </a:r>
          </a:p>
          <a:p>
            <a:pPr lvl="1"/>
            <a:r>
              <a:rPr lang="en-US" dirty="0"/>
              <a:t>Critical Appeal for Unity (1:10-17)</a:t>
            </a:r>
          </a:p>
        </p:txBody>
      </p:sp>
    </p:spTree>
    <p:extLst>
      <p:ext uri="{BB962C8B-B14F-4D97-AF65-F5344CB8AC3E}">
        <p14:creationId xmlns:p14="http://schemas.microsoft.com/office/powerpoint/2010/main" val="25188101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753</Words>
  <Application>Microsoft Office PowerPoint</Application>
  <PresentationFormat>Widescreen</PresentationFormat>
  <Paragraphs>71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cp:revision>
  <dcterms:created xsi:type="dcterms:W3CDTF">2023-10-21T12:30:51Z</dcterms:created>
  <dcterms:modified xsi:type="dcterms:W3CDTF">2023-10-22T12:33:24Z</dcterms:modified>
</cp:coreProperties>
</file>