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254A-48E7-F581-6B9C-F8A803162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F4728-99A9-5EFD-5846-DBC0B92B9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74D2B-4C2C-4C19-4600-79C85A8F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A6FE9-6864-BF39-4A0B-E0A40398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A401A-4D31-DA78-2781-F46C36E3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map of land with water and text&#10;&#10;Description automatically generated">
            <a:extLst>
              <a:ext uri="{FF2B5EF4-FFF2-40B4-BE49-F238E27FC236}">
                <a16:creationId xmlns:a16="http://schemas.microsoft.com/office/drawing/2014/main" id="{CC64AE2F-77CF-F65A-D2E7-29E1C1FD9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2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7091-1253-0963-9360-96766440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47C17-384C-D1D5-2AB0-D4377220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6AB3F-C8C8-C0A9-AE71-91F89E08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46EA7-97CD-B570-0D7E-26449DD5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A916A-16BE-F455-15C1-BDFD89BB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7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5CF7-5814-9060-204C-4606BA81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6BD19-B6F6-5A3F-CC19-6155C92D5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352DA-6EE1-F967-1993-67AD43878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AB732-D632-2AB5-D5D0-7D872139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2B534-7A32-FD3B-80D5-7FD9D8AA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CD1BD-E2E4-1264-9696-B01E018A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24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15E5-358A-B205-6E91-F8465466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3B3D5-4A13-B3EC-B7CA-D100A5190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8DA21-E4D5-DA54-2D77-2AD40156A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AE877D-B1BE-0983-AC3A-C5C8737FE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3DE50-2054-B5A3-CD85-CA6714C5D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CC3DA2-F2AA-1A42-D164-9B08B08C5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6B9B0C-EA93-A17B-9E31-397771FA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BC74B-3C99-FB85-99B6-FAD4D775C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99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B68A-0934-E9F1-A1EC-F1407CCD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08C59-1EFE-5915-E090-941C3CD5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32FF1-1EC7-D459-5D5A-CC0637850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721FB-ED5C-E6AE-789C-2FDFB335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5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ACCBEB-0788-B06A-53A0-870B3C20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D6213-4838-EA26-819C-E7406746C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F4048-64A3-0D6E-DEF5-C7B1ECE5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87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A3D0-3B8F-5490-585E-54850FF2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F8142-A35E-FEFF-0B0B-4781FFFB1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3319A-C833-2644-EB43-9C9043DF8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561D0-5F5C-AB98-B866-E6CFD679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4DF48-EE7C-8733-9B90-193406E3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B64F7-3A26-10C4-1140-60C9AD6F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0F406-1824-45E2-480B-84096F85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1FC05-58E1-9669-8B7A-2CDAECDC76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0ADE5-8A36-541D-C86E-125B4E5C8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CC704-76DF-5E5E-56EC-343CAD6B3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535BF-29B9-75EB-E587-7375F389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3631A-4619-756C-93CE-A5609713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23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B0FF-0A72-24D7-69E9-819FA903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34047-E937-3154-EA40-93E0A886C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40C2-C2DF-EB52-D6C4-CCD2C7B1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F5135-1961-37FF-29B7-56067FF9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C3C6D-B5F6-DAC6-55FA-1FAB8598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79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681CC-152A-EF73-EAF5-7C9D19234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4908D1-9239-5E47-ED79-5C1B7AEB0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73058-5D86-3501-7575-0CEF6B31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34F9B-2E8C-5916-66A5-23421109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D442C-101A-B780-9DED-F93A9F1D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1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254A-48E7-F581-6B9C-F8A803162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F4728-99A9-5EFD-5846-DBC0B92B9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74D2B-4C2C-4C19-4600-79C85A8F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A6FE9-6864-BF39-4A0B-E0A40398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A401A-4D31-DA78-2781-F46C36E3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n aerial view of land with water&#10;&#10;Description automatically generated">
            <a:extLst>
              <a:ext uri="{FF2B5EF4-FFF2-40B4-BE49-F238E27FC236}">
                <a16:creationId xmlns:a16="http://schemas.microsoft.com/office/drawing/2014/main" id="{621BBC24-8D74-F1D9-A538-9DEC842D70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2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ap&#10;&#10;Description automatically generated">
            <a:extLst>
              <a:ext uri="{FF2B5EF4-FFF2-40B4-BE49-F238E27FC236}">
                <a16:creationId xmlns:a16="http://schemas.microsoft.com/office/drawing/2014/main" id="{2F87EAED-B127-A1EE-54FC-7C20EA345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47AFC-8D61-98FF-2BF8-CACAA4F6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426128"/>
            <a:ext cx="11954522" cy="543187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1027113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2451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CF617BBC-1240-6E5A-CFE2-2DFAD1E02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47AFC-8D61-98FF-2BF8-CACAA4F6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426128"/>
            <a:ext cx="11954522" cy="543187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50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&#10;&#10;Description automatically generated">
            <a:extLst>
              <a:ext uri="{FF2B5EF4-FFF2-40B4-BE49-F238E27FC236}">
                <a16:creationId xmlns:a16="http://schemas.microsoft.com/office/drawing/2014/main" id="{A3D0F5C9-9759-AA63-DDD3-AC77108D0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47AFC-8D61-98FF-2BF8-CACAA4F6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426128"/>
            <a:ext cx="11954522" cy="543187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73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B62A5683-3FBC-4052-9CD7-3B51E8E98F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47AFC-8D61-98FF-2BF8-CACAA4F6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426128"/>
            <a:ext cx="11954522" cy="543187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19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00F88B3-EEC4-0636-E137-ECD5911E5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47AFC-8D61-98FF-2BF8-CACAA4F6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426128"/>
            <a:ext cx="11954522" cy="543187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43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middle east&#10;&#10;Description automatically generated">
            <a:extLst>
              <a:ext uri="{FF2B5EF4-FFF2-40B4-BE49-F238E27FC236}">
                <a16:creationId xmlns:a16="http://schemas.microsoft.com/office/drawing/2014/main" id="{5448A92B-0045-B3F0-D25C-E45E069C9F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andscape&#10;&#10;Description automatically generated">
            <a:extLst>
              <a:ext uri="{FF2B5EF4-FFF2-40B4-BE49-F238E27FC236}">
                <a16:creationId xmlns:a16="http://schemas.microsoft.com/office/drawing/2014/main" id="{D45741F5-6597-0BD4-4496-BA4FA2093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47AFC-8D61-98FF-2BF8-CACAA4F6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426128"/>
            <a:ext cx="11954522" cy="5431872"/>
          </a:xfrm>
        </p:spPr>
        <p:txBody>
          <a:bodyPr>
            <a:normAutofit/>
          </a:bodyPr>
          <a:lstStyle>
            <a:lvl1pPr marL="339725" indent="-339725">
              <a:lnSpc>
                <a:spcPct val="100000"/>
              </a:lnSpc>
              <a:defRPr sz="3200" b="1">
                <a:effectLst>
                  <a:glow rad="63500">
                    <a:schemeClr val="bg1"/>
                  </a:glow>
                </a:effectLst>
              </a:defRPr>
            </a:lvl1pPr>
            <a:lvl2pPr marL="914400" indent="-341313">
              <a:lnSpc>
                <a:spcPct val="100000"/>
              </a:lnSpc>
              <a:buFont typeface="Calibri" panose="020F0502020204030204" pitchFamily="34" charset="0"/>
              <a:buChar char="−"/>
              <a:defRPr sz="2800" b="1">
                <a:effectLst>
                  <a:glow rad="63500">
                    <a:schemeClr val="bg1"/>
                  </a:glow>
                </a:effectLst>
              </a:defRPr>
            </a:lvl2pPr>
            <a:lvl3pPr>
              <a:lnSpc>
                <a:spcPct val="100000"/>
              </a:lnSpc>
              <a:defRPr sz="2400" b="1">
                <a:effectLst>
                  <a:glow rad="63500">
                    <a:schemeClr val="bg1"/>
                  </a:glow>
                </a:effectLst>
              </a:defRPr>
            </a:lvl3pPr>
            <a:lvl4pPr>
              <a:lnSpc>
                <a:spcPct val="100000"/>
              </a:lnSpc>
              <a:defRPr sz="2000" b="1">
                <a:effectLst>
                  <a:glow rad="63500">
                    <a:schemeClr val="bg1"/>
                  </a:glow>
                </a:effectLst>
              </a:defRPr>
            </a:lvl4pPr>
            <a:lvl5pPr>
              <a:lnSpc>
                <a:spcPct val="100000"/>
              </a:lnSpc>
              <a:defRPr sz="2000"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25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86615-0D38-5B1C-AC9E-3C950320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86EC3-6CD7-FDC7-6902-2BF99A46B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FF10A-01E8-7F9A-5F69-C4357ED6B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BD9D4-8802-44E6-8EBB-130EBBB12F5F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7EEDF-E813-F2A8-9858-C7557B287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E52B5-B711-A6A1-0E3E-0DB546231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87DD-C04B-44D1-8B4B-E738C1217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5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6" r:id="rId8"/>
    <p:sldLayoutId id="2147483665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65BBD-C10B-0892-8433-6DFE8A49D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Believe Jesus is the Son of God – John 1:12</a:t>
            </a:r>
          </a:p>
          <a:p>
            <a:r>
              <a:rPr lang="en-US" dirty="0"/>
              <a:t>Repent of your sins and turn toward God – Acts 3:19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baptized into Christ – Galatians 3:27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register you in heaven – Hebrews 12:23</a:t>
            </a:r>
          </a:p>
          <a:p>
            <a:r>
              <a:rPr lang="en-US" dirty="0"/>
              <a:t>Live faithfully according to His Scripture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301475570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bible&#10;&#10;Description automatically generated">
            <a:extLst>
              <a:ext uri="{FF2B5EF4-FFF2-40B4-BE49-F238E27FC236}">
                <a16:creationId xmlns:a16="http://schemas.microsoft.com/office/drawing/2014/main" id="{B96572AF-E0C2-4837-C9DB-CFCFB8161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09"/>
          <a:stretch/>
        </p:blipFill>
        <p:spPr>
          <a:xfrm>
            <a:off x="0" y="0"/>
            <a:ext cx="12192000" cy="1995055"/>
          </a:xfrm>
          <a:prstGeom prst="rect">
            <a:avLst/>
          </a:prstGeom>
        </p:spPr>
      </p:pic>
      <p:pic>
        <p:nvPicPr>
          <p:cNvPr id="7" name="Picture 6" descr="A map of the bible&#10;&#10;Description automatically generated">
            <a:extLst>
              <a:ext uri="{FF2B5EF4-FFF2-40B4-BE49-F238E27FC236}">
                <a16:creationId xmlns:a16="http://schemas.microsoft.com/office/drawing/2014/main" id="{B202C293-1CA9-71C9-07EA-CC4444BC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904"/>
          <a:stretch/>
        </p:blipFill>
        <p:spPr>
          <a:xfrm>
            <a:off x="0" y="0"/>
            <a:ext cx="12192000" cy="1240971"/>
          </a:xfrm>
          <a:prstGeom prst="rect">
            <a:avLst/>
          </a:prstGeom>
        </p:spPr>
      </p:pic>
      <p:pic>
        <p:nvPicPr>
          <p:cNvPr id="2" name="Picture 1" descr="A map of the bible&#10;&#10;Description automatically generated">
            <a:extLst>
              <a:ext uri="{FF2B5EF4-FFF2-40B4-BE49-F238E27FC236}">
                <a16:creationId xmlns:a16="http://schemas.microsoft.com/office/drawing/2014/main" id="{D5BA2FC9-CF3C-2196-E3A4-00EB2CBFE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94"/>
          <a:stretch/>
        </p:blipFill>
        <p:spPr>
          <a:xfrm>
            <a:off x="0" y="0"/>
            <a:ext cx="12192000" cy="3059084"/>
          </a:xfrm>
          <a:prstGeom prst="rect">
            <a:avLst/>
          </a:prstGeom>
        </p:spPr>
      </p:pic>
      <p:pic>
        <p:nvPicPr>
          <p:cNvPr id="3" name="Picture 2" descr="A map of the bible&#10;&#10;Description automatically generated">
            <a:extLst>
              <a:ext uri="{FF2B5EF4-FFF2-40B4-BE49-F238E27FC236}">
                <a16:creationId xmlns:a16="http://schemas.microsoft.com/office/drawing/2014/main" id="{D96CC352-89C4-02CA-C57A-8E906C362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0" y="0"/>
            <a:ext cx="12192000" cy="4114800"/>
          </a:xfrm>
          <a:prstGeom prst="rect">
            <a:avLst/>
          </a:prstGeom>
        </p:spPr>
      </p:pic>
      <p:pic>
        <p:nvPicPr>
          <p:cNvPr id="4" name="Picture 3" descr="A map of the bible&#10;&#10;Description automatically generated">
            <a:extLst>
              <a:ext uri="{FF2B5EF4-FFF2-40B4-BE49-F238E27FC236}">
                <a16:creationId xmlns:a16="http://schemas.microsoft.com/office/drawing/2014/main" id="{4CAE8620-D833-2947-5B0C-B9B4ACFDB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1"/>
          <a:stretch/>
        </p:blipFill>
        <p:spPr>
          <a:xfrm>
            <a:off x="0" y="0"/>
            <a:ext cx="12192000" cy="5070764"/>
          </a:xfrm>
          <a:prstGeom prst="rect">
            <a:avLst/>
          </a:prstGeom>
        </p:spPr>
      </p:pic>
      <p:pic>
        <p:nvPicPr>
          <p:cNvPr id="6" name="Picture 5" descr="A map of the bible&#10;&#10;Description automatically generated">
            <a:extLst>
              <a:ext uri="{FF2B5EF4-FFF2-40B4-BE49-F238E27FC236}">
                <a16:creationId xmlns:a16="http://schemas.microsoft.com/office/drawing/2014/main" id="{C7D08B1C-CD05-6248-4AC2-986D3C49A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17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32C14-40A8-3129-1D01-3E1D8C987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426128"/>
            <a:ext cx="12037380" cy="5338566"/>
          </a:xfrm>
        </p:spPr>
        <p:txBody>
          <a:bodyPr>
            <a:normAutofit fontScale="92500"/>
          </a:bodyPr>
          <a:lstStyle/>
          <a:p>
            <a:r>
              <a:rPr lang="en-US" dirty="0"/>
              <a:t>God promised Abraham a great NATION (Gen. 12:2; 17:5-6)</a:t>
            </a:r>
          </a:p>
          <a:p>
            <a:pPr lvl="1"/>
            <a:r>
              <a:rPr lang="en-US" dirty="0"/>
              <a:t>That was fulfilled when Israel came out of Egypt (Ex. 1:9; Num. 22:5)</a:t>
            </a:r>
          </a:p>
          <a:p>
            <a:r>
              <a:rPr lang="en-US" dirty="0"/>
              <a:t>God promised Abraham a great SEED (Gen. 12:2-3; 22:18)</a:t>
            </a:r>
          </a:p>
          <a:p>
            <a:pPr lvl="1"/>
            <a:r>
              <a:rPr lang="en-US" dirty="0"/>
              <a:t>The same promise was made to Isaac and Jacob/Israel (Gen. 26:4; 28:14)</a:t>
            </a:r>
          </a:p>
          <a:p>
            <a:pPr lvl="1"/>
            <a:r>
              <a:rPr lang="en-US" dirty="0"/>
              <a:t>The promise was fulfilled in Christ (Gal. 3:16; Acts 3:24-26)</a:t>
            </a:r>
          </a:p>
          <a:p>
            <a:pPr lvl="1"/>
            <a:r>
              <a:rPr lang="en-US" dirty="0"/>
              <a:t>The coming of Christ fulfilled the purpose of Israel (Gal. 3:8, 19-25; 4:1-7; Matt. 1:1)</a:t>
            </a:r>
          </a:p>
          <a:p>
            <a:r>
              <a:rPr lang="en-US" dirty="0"/>
              <a:t>God promised Abraham a great LAND (Gen. 12:1; 13:14-16)</a:t>
            </a:r>
          </a:p>
          <a:p>
            <a:pPr lvl="1"/>
            <a:r>
              <a:rPr lang="en-US" dirty="0"/>
              <a:t>The expanse of the land was specified (Gen. 15:18-21)</a:t>
            </a:r>
          </a:p>
          <a:p>
            <a:pPr lvl="1"/>
            <a:r>
              <a:rPr lang="en-US" dirty="0"/>
              <a:t>The promise of the land was conditional (Lev. 18:24-30; Deut. 28:58-63; 30:15-19; Josh. 23:13-16)</a:t>
            </a:r>
          </a:p>
          <a:p>
            <a:pPr lvl="1"/>
            <a:r>
              <a:rPr lang="en-US" dirty="0"/>
              <a:t>The promise of the land was an “everlasting possession” “forever” (Gen. 17:8; 13:15)</a:t>
            </a:r>
          </a:p>
          <a:p>
            <a:pPr lvl="1"/>
            <a:r>
              <a:rPr lang="en-US" dirty="0"/>
              <a:t>The promise of the land was fulfilled entirely (Josh. 21:43-45; 23:14; Neh. 9:7-8; 1 Kgs. 4:20-21)</a:t>
            </a:r>
          </a:p>
          <a:p>
            <a:pPr lvl="1"/>
            <a:r>
              <a:rPr lang="en-US" dirty="0"/>
              <a:t>The time came when all of the Jews lost the land (2 Kgs. 17:7-18; 25:1-21; Deut. 28:64-67)</a:t>
            </a:r>
          </a:p>
          <a:p>
            <a:r>
              <a:rPr lang="en-US" dirty="0"/>
              <a:t>God’s promises to Abraham have been fulfilled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60296"/>
      </p:ext>
    </p:extLst>
  </p:cSld>
  <p:clrMapOvr>
    <a:masterClrMapping/>
  </p:clrMapOvr>
  <p:transition spd="slow">
    <p:cover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F32F3-CA0A-D468-1127-46CB2777C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426128"/>
            <a:ext cx="12037380" cy="5431872"/>
          </a:xfrm>
        </p:spPr>
        <p:txBody>
          <a:bodyPr>
            <a:normAutofit fontScale="92500"/>
          </a:bodyPr>
          <a:lstStyle/>
          <a:p>
            <a:r>
              <a:rPr lang="en-US" dirty="0"/>
              <a:t>The Jews were conquered and carried away from their land as captives because they forsook the commands of God and turned to idolatry (2 Kgs. 22:15-17; 23:26-27)</a:t>
            </a:r>
          </a:p>
          <a:p>
            <a:r>
              <a:rPr lang="en-US" dirty="0"/>
              <a:t>The Jews were warned about this repeatedly by God’s prophets</a:t>
            </a:r>
          </a:p>
          <a:p>
            <a:r>
              <a:rPr lang="en-US" dirty="0"/>
              <a:t>The Jews were taken from the land because they disobeyed God (Jer. 32:21-35)</a:t>
            </a:r>
          </a:p>
          <a:p>
            <a:r>
              <a:rPr lang="en-US" dirty="0"/>
              <a:t>There was hope: Babylonian captivity would last 70 years (Jer. 25:11-12; 29:10)</a:t>
            </a:r>
          </a:p>
          <a:p>
            <a:r>
              <a:rPr lang="en-US" dirty="0"/>
              <a:t>After 70 years, God would restore the Jews to their land (Jer. 29:10-14; 32:36-44)</a:t>
            </a:r>
          </a:p>
          <a:p>
            <a:pPr lvl="1"/>
            <a:r>
              <a:rPr lang="en-US" dirty="0"/>
              <a:t>This is not some future (to us) restoration of the Jews to Palestine</a:t>
            </a:r>
          </a:p>
          <a:p>
            <a:pPr lvl="1"/>
            <a:r>
              <a:rPr lang="en-US" dirty="0"/>
              <a:t>Jeremiah lived at the time when Israel was going into captivity (29:20-23)</a:t>
            </a:r>
          </a:p>
          <a:p>
            <a:pPr lvl="1"/>
            <a:r>
              <a:rPr lang="en-US" dirty="0"/>
              <a:t>The promised restoration was from that captivity and has been fulfilled, returning them “to this place” (29:10) after 70 years (2 Chron. 36:21-23)</a:t>
            </a:r>
          </a:p>
          <a:p>
            <a:pPr lvl="1"/>
            <a:r>
              <a:rPr lang="en-US" dirty="0"/>
              <a:t>This promise of restoration was made repeatedly (Deut. 30:1-10; 1 Kgs. 8:46-52; Ezek. 36:17-28)</a:t>
            </a:r>
          </a:p>
          <a:p>
            <a:r>
              <a:rPr lang="en-US" dirty="0"/>
              <a:t>The prophecies of the O.T. prophets of Israel’s restoration have been fulfilled</a:t>
            </a:r>
          </a:p>
          <a:p>
            <a:pPr lvl="1"/>
            <a:r>
              <a:rPr lang="en-US" dirty="0"/>
              <a:t>Judah returned home after captivity – NO other prophecies of restoration are yet to be fulfilled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1630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F32F3-CA0A-D468-1127-46CB2777C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God promised that the Messiah would come as a King (Gen. 49:10; Isa. 9:6-7; Zech. 9:9; Luke 1:32-33)</a:t>
            </a:r>
          </a:p>
          <a:p>
            <a:r>
              <a:rPr lang="en-US" dirty="0"/>
              <a:t>God promised that the Messiah/King would set up His kingdom when He came </a:t>
            </a:r>
            <a:br>
              <a:rPr lang="en-US" dirty="0"/>
            </a:br>
            <a:r>
              <a:rPr lang="en-US" dirty="0"/>
              <a:t>(2 Sam. 7:12-13; Isa. 2:2-4; 9:6-7; Mic. 4:1-2; Dan. 2:44; Psa. 89:2-4, 35-37; 110:1-4)</a:t>
            </a:r>
          </a:p>
          <a:p>
            <a:r>
              <a:rPr lang="en-US" dirty="0"/>
              <a:t>The Messiah came and promised that His kingdom was “at hand” (Matt. 4:17)</a:t>
            </a:r>
          </a:p>
          <a:p>
            <a:pPr lvl="1"/>
            <a:r>
              <a:rPr lang="en-US" dirty="0"/>
              <a:t>He preached, “The time is fulfilled” (Mark 1:14-15)</a:t>
            </a:r>
          </a:p>
          <a:p>
            <a:pPr lvl="1"/>
            <a:r>
              <a:rPr lang="en-US" dirty="0"/>
              <a:t>He preached intently about His kingdom (Matt. 13:1-52; 20:1-16; John 18:36)</a:t>
            </a:r>
          </a:p>
          <a:p>
            <a:pPr lvl="1"/>
            <a:r>
              <a:rPr lang="en-US" dirty="0"/>
              <a:t>He preached entrance into His kingdom (John 3:3-5; Mark 1:15)</a:t>
            </a:r>
          </a:p>
          <a:p>
            <a:pPr lvl="1"/>
            <a:r>
              <a:rPr lang="en-US" dirty="0"/>
              <a:t>He preached that His kingdom was His church (Matt. 16:18-19)</a:t>
            </a:r>
          </a:p>
          <a:p>
            <a:r>
              <a:rPr lang="en-US" dirty="0"/>
              <a:t>None of God’s promises about establishing His kingdom failed or are yet future</a:t>
            </a:r>
          </a:p>
          <a:p>
            <a:r>
              <a:rPr lang="en-US" dirty="0"/>
              <a:t>Christ came and fulfilled every prophecy made concerning Him and His kingdom</a:t>
            </a:r>
          </a:p>
          <a:p>
            <a:pPr lvl="1"/>
            <a:r>
              <a:rPr lang="en-US" dirty="0"/>
              <a:t>Christ truly “fulfilled” the “Law and the Prophets” (Matt. 5:17-18)</a:t>
            </a:r>
          </a:p>
          <a:p>
            <a:pPr lvl="1"/>
            <a:r>
              <a:rPr lang="en-US" dirty="0"/>
              <a:t>Christ is now reigning as King (Acts 2:30-36)</a:t>
            </a:r>
          </a:p>
          <a:p>
            <a:pPr lvl="1"/>
            <a:r>
              <a:rPr lang="en-US" dirty="0"/>
              <a:t>Christ is reigning from heaven over His kingdom (Dan. 7:13-14; cf. Acts 2:1-47; Col. 1:13; Rev. 1:9)</a:t>
            </a:r>
          </a:p>
        </p:txBody>
      </p:sp>
    </p:spTree>
    <p:extLst>
      <p:ext uri="{BB962C8B-B14F-4D97-AF65-F5344CB8AC3E}">
        <p14:creationId xmlns:p14="http://schemas.microsoft.com/office/powerpoint/2010/main" val="4614157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F32F3-CA0A-D468-1127-46CB2777C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426128"/>
            <a:ext cx="11954522" cy="543187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5000"/>
              </a:lnSpc>
            </a:pPr>
            <a:r>
              <a:rPr lang="en-US" dirty="0"/>
              <a:t>Israel’s God-given purpose was to bring the Messiah into the world, but then they rejected their own Messiah when He came (John 1:11)</a:t>
            </a:r>
          </a:p>
          <a:p>
            <a:pPr>
              <a:lnSpc>
                <a:spcPct val="95000"/>
              </a:lnSpc>
            </a:pPr>
            <a:r>
              <a:rPr lang="en-US" dirty="0"/>
              <a:t>The Jews were responsible for the crucifixion of Christ (Matt. 27:1-2; Luke 24:19-20; John 19:11-15; Acts 3:13-15)</a:t>
            </a:r>
          </a:p>
          <a:p>
            <a:pPr>
              <a:lnSpc>
                <a:spcPct val="95000"/>
              </a:lnSpc>
            </a:pPr>
            <a:r>
              <a:rPr lang="en-US" dirty="0"/>
              <a:t>The claim that Christ could not establish His kingdom because the Jews rejected Him has no Scriptural basis (Isa. 53:3; Psa. 118:22-23)</a:t>
            </a:r>
          </a:p>
          <a:p>
            <a:pPr>
              <a:lnSpc>
                <a:spcPct val="95000"/>
              </a:lnSpc>
            </a:pPr>
            <a:r>
              <a:rPr lang="en-US" dirty="0"/>
              <a:t>Before His death, Christ taught that because the Jews rejected Him (as expected):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God would reject the Jewish nation (Israel)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God would take the kingdom from them (Matt. 21:43)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God would give the kingdom to another nation (Matt. 21:43)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God would “destroy” Israel (Matt. 21:41) and “grind him to powder” (21:44)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God would send out “his armies” (i.e., the Romans) to “destroy” the Jewish nation (Matt. 22:7)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Matthew 23:37-24:34 is all about the impending destruction of Jerusalem</a:t>
            </a:r>
          </a:p>
          <a:p>
            <a:pPr>
              <a:lnSpc>
                <a:spcPct val="95000"/>
              </a:lnSpc>
            </a:pPr>
            <a:r>
              <a:rPr lang="en-US" dirty="0"/>
              <a:t>In A.D. 70, the Roman armies came against Israel and destroyed Judaism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There is nothing unique or further planned for that land by God</a:t>
            </a:r>
          </a:p>
        </p:txBody>
      </p:sp>
    </p:spTree>
    <p:extLst>
      <p:ext uri="{BB962C8B-B14F-4D97-AF65-F5344CB8AC3E}">
        <p14:creationId xmlns:p14="http://schemas.microsoft.com/office/powerpoint/2010/main" val="332942326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F32F3-CA0A-D468-1127-46CB2777C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God’s kingdom today is “a spiritual house” and “a holy nation” (1 Pet. 2:5, 9)</a:t>
            </a:r>
          </a:p>
          <a:p>
            <a:r>
              <a:rPr lang="en-US" dirty="0"/>
              <a:t>Physical Israel (as a nation) was God’s instrument to bring a Savior into the world, so that God’s spiritual Israel (His church/kingdom) might be established</a:t>
            </a:r>
          </a:p>
          <a:p>
            <a:r>
              <a:rPr lang="en-US" dirty="0"/>
              <a:t>Now that the Messianic age is here and His mission was accomplished:</a:t>
            </a:r>
          </a:p>
          <a:p>
            <a:pPr lvl="1"/>
            <a:r>
              <a:rPr lang="en-US" dirty="0"/>
              <a:t>There is no special role for national Israel any longer (Gal. 3:24-25)</a:t>
            </a:r>
          </a:p>
          <a:p>
            <a:pPr lvl="1"/>
            <a:r>
              <a:rPr lang="en-US" dirty="0"/>
              <a:t>The Jews no longer hold a unique place in the eyes of God (Gal. 3:26-29)</a:t>
            </a:r>
          </a:p>
          <a:p>
            <a:pPr lvl="1"/>
            <a:r>
              <a:rPr lang="en-US" dirty="0"/>
              <a:t>The “middle wall of partition” between Jews and Gentiles has been broken down by the death of Christ (Eph. 2:11-17; Col. 2:14)</a:t>
            </a:r>
          </a:p>
          <a:p>
            <a:pPr lvl="1"/>
            <a:r>
              <a:rPr lang="en-US" dirty="0"/>
              <a:t>Now all men can be part of His nation/kingdom/church (Eph. 3:3-6; Mark 16:15)</a:t>
            </a:r>
          </a:p>
          <a:p>
            <a:r>
              <a:rPr lang="en-US" dirty="0"/>
              <a:t>God’s spiritual Israel is comprised of:			</a:t>
            </a:r>
          </a:p>
          <a:p>
            <a:pPr lvl="1"/>
            <a:r>
              <a:rPr lang="en-US" dirty="0"/>
              <a:t>Both Jews and Gentiles (Rom. 1:16)</a:t>
            </a:r>
          </a:p>
          <a:p>
            <a:pPr lvl="1"/>
            <a:r>
              <a:rPr lang="en-US" dirty="0"/>
              <a:t>Who have each obeyed the gospel plan of redemption (Acts 10:34-35)</a:t>
            </a:r>
          </a:p>
          <a:p>
            <a:pPr lvl="1"/>
            <a:r>
              <a:rPr lang="en-US" dirty="0"/>
              <a:t>Who are “the children of promise” through Christ (Rom. 9:8)</a:t>
            </a:r>
          </a:p>
          <a:p>
            <a:pPr lvl="1"/>
            <a:r>
              <a:rPr lang="en-US" dirty="0"/>
              <a:t>Who are “Abraham’s seed” through faith in Jesus Christ (Gal. 3:29)</a:t>
            </a:r>
          </a:p>
          <a:p>
            <a:pPr lvl="1"/>
            <a:r>
              <a:rPr lang="en-US" dirty="0"/>
              <a:t>Who are now “the Israel of God” in Christ Jesus (Gal. 6:15-16)</a:t>
            </a:r>
          </a:p>
          <a:p>
            <a:pPr lvl="1"/>
            <a:r>
              <a:rPr lang="en-US" dirty="0"/>
              <a:t>One who is not “a Jew…outwardly” (physically), but one “inwardly” (spiritually) (Rom. 2:28-29)</a:t>
            </a:r>
          </a:p>
        </p:txBody>
      </p:sp>
    </p:spTree>
    <p:extLst>
      <p:ext uri="{BB962C8B-B14F-4D97-AF65-F5344CB8AC3E}">
        <p14:creationId xmlns:p14="http://schemas.microsoft.com/office/powerpoint/2010/main" val="228550287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F32F3-CA0A-D468-1127-46CB2777C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“so all Israel will be saved” (Rom. 11:26)?</a:t>
            </a:r>
          </a:p>
          <a:p>
            <a:pPr lvl="1"/>
            <a:r>
              <a:rPr lang="en-US" dirty="0"/>
              <a:t>Keep it in context!</a:t>
            </a:r>
          </a:p>
          <a:p>
            <a:r>
              <a:rPr lang="en-US" dirty="0"/>
              <a:t>“All Israel will be saved” in the same way Gentiles shall be saved</a:t>
            </a:r>
          </a:p>
          <a:p>
            <a:pPr lvl="1"/>
            <a:r>
              <a:rPr lang="en-US" dirty="0"/>
              <a:t>By the power of the gospel of Jesus Christ (Rom. 1:16-17)</a:t>
            </a:r>
          </a:p>
          <a:p>
            <a:pPr lvl="1"/>
            <a:r>
              <a:rPr lang="en-US" dirty="0"/>
              <a:t>By obedience to the gospel of Jesus Christ (1:5; 6:17; 16:26)</a:t>
            </a:r>
          </a:p>
          <a:p>
            <a:r>
              <a:rPr lang="en-US" dirty="0"/>
              <a:t>God’s spiritual nation (kingdom/church) knows no geographical boundaries</a:t>
            </a:r>
          </a:p>
        </p:txBody>
      </p:sp>
    </p:spTree>
    <p:extLst>
      <p:ext uri="{BB962C8B-B14F-4D97-AF65-F5344CB8AC3E}">
        <p14:creationId xmlns:p14="http://schemas.microsoft.com/office/powerpoint/2010/main" val="3912760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st of religious texts&#10;&#10;Description automatically generated with medium confidence">
            <a:extLst>
              <a:ext uri="{FF2B5EF4-FFF2-40B4-BE49-F238E27FC236}">
                <a16:creationId xmlns:a16="http://schemas.microsoft.com/office/drawing/2014/main" id="{8FE1FF3F-9FCA-7947-0556-BE97ADEB0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86587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1268</Words>
  <Application>Microsoft Office PowerPoint</Application>
  <PresentationFormat>Widescreen</PresentationFormat>
  <Paragraphs>76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2023-10-13T19:57:49Z</dcterms:created>
  <dcterms:modified xsi:type="dcterms:W3CDTF">2023-10-15T21:02:31Z</dcterms:modified>
</cp:coreProperties>
</file>