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9" r:id="rId5"/>
    <p:sldId id="258"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map of land with water and text&#10;&#10;Description automatically generated">
            <a:extLst>
              <a:ext uri="{FF2B5EF4-FFF2-40B4-BE49-F238E27FC236}">
                <a16:creationId xmlns:a16="http://schemas.microsoft.com/office/drawing/2014/main" id="{CC64AE2F-77CF-F65A-D2E7-29E1C1FD9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9254A-48E7-F581-6B9C-F8A803162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F4728-99A9-5EFD-5846-DBC0B92B9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74D2B-4C2C-4C19-4600-79C85A8F0B7E}"/>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41DA6FE9-6864-BF39-4A0B-E0A403989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A401A-4D31-DA78-2781-F46C36E3FBE2}"/>
              </a:ext>
            </a:extLst>
          </p:cNvPr>
          <p:cNvSpPr>
            <a:spLocks noGrp="1"/>
          </p:cNvSpPr>
          <p:nvPr>
            <p:ph type="sldNum" sz="quarter" idx="12"/>
          </p:nvPr>
        </p:nvSpPr>
        <p:spPr/>
        <p:txBody>
          <a:bodyPr/>
          <a:lstStyle/>
          <a:p>
            <a:fld id="{C1DC87DD-C04B-44D1-8B4B-E738C1217A9C}" type="slidenum">
              <a:rPr lang="en-US" smtClean="0"/>
              <a:t>‹#›</a:t>
            </a:fld>
            <a:endParaRPr lang="en-US"/>
          </a:p>
        </p:txBody>
      </p:sp>
      <p:pic>
        <p:nvPicPr>
          <p:cNvPr id="8" name="Picture 7" descr="A map of land with water and land and text&#10;&#10;Description automatically generated">
            <a:extLst>
              <a:ext uri="{FF2B5EF4-FFF2-40B4-BE49-F238E27FC236}">
                <a16:creationId xmlns:a16="http://schemas.microsoft.com/office/drawing/2014/main" id="{2D36D0A9-6A75-A14F-2E65-691B84CAA3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612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5CF7-5814-9060-204C-4606BA816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6BD19-B6F6-5A3F-CC19-6155C92D5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1352DA-6EE1-F967-1993-67AD438785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AB732-D632-2AB5-D5D0-7D872139A16A}"/>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6" name="Footer Placeholder 5">
            <a:extLst>
              <a:ext uri="{FF2B5EF4-FFF2-40B4-BE49-F238E27FC236}">
                <a16:creationId xmlns:a16="http://schemas.microsoft.com/office/drawing/2014/main" id="{0132B534-7A32-FD3B-80D5-7FD9D8AAE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CD1BD-E2E4-1264-9696-B01E018AF0B5}"/>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424102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15E5-358A-B205-6E91-F8465466B7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3B3D5-4A13-B3EC-B7CA-D100A5190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8DA21-E4D5-DA54-2D77-2AD40156A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E877D-B1BE-0983-AC3A-C5C8737FE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63DE50-2054-B5A3-CD85-CA6714C5D0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C3DA2-F2AA-1A42-D164-9B08B08C5539}"/>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8" name="Footer Placeholder 7">
            <a:extLst>
              <a:ext uri="{FF2B5EF4-FFF2-40B4-BE49-F238E27FC236}">
                <a16:creationId xmlns:a16="http://schemas.microsoft.com/office/drawing/2014/main" id="{166B9B0C-EA93-A17B-9E31-397771FA8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BC74B-3C99-FB85-99B6-FAD4D775CB02}"/>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3375599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B68A-0934-E9F1-A1EC-F1407CCD5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08C59-1EFE-5915-E090-941C3CD5417D}"/>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4" name="Footer Placeholder 3">
            <a:extLst>
              <a:ext uri="{FF2B5EF4-FFF2-40B4-BE49-F238E27FC236}">
                <a16:creationId xmlns:a16="http://schemas.microsoft.com/office/drawing/2014/main" id="{85132FF1-1EC7-D459-5D5A-CC0637850A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6721FB-ED5C-E6AE-789C-2FDFB335A133}"/>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2568445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CCBEB-0788-B06A-53A0-870B3C20F20A}"/>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3" name="Footer Placeholder 2">
            <a:extLst>
              <a:ext uri="{FF2B5EF4-FFF2-40B4-BE49-F238E27FC236}">
                <a16:creationId xmlns:a16="http://schemas.microsoft.com/office/drawing/2014/main" id="{6B9D6213-4838-EA26-819C-E7406746CE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8F4048-64A3-0D6E-DEF5-C7B1ECE52210}"/>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351828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A3D0-3B8F-5490-585E-54850FF2D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AF8142-A35E-FEFF-0B0B-4781FFFB1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3319A-C833-2644-EB43-9C9043DF8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561D0-5F5C-AB98-B866-E6CFD6790240}"/>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6" name="Footer Placeholder 5">
            <a:extLst>
              <a:ext uri="{FF2B5EF4-FFF2-40B4-BE49-F238E27FC236}">
                <a16:creationId xmlns:a16="http://schemas.microsoft.com/office/drawing/2014/main" id="{58F4DF48-EE7C-8733-9B90-193406E38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B64F7-3A26-10C4-1140-60C9AD6F6C5E}"/>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29741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F406-1824-45E2-480B-84096F856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A1FC05-58E1-9669-8B7A-2CDAECDC7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0ADE5-8A36-541D-C86E-125B4E5C8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CC704-76DF-5E5E-56EC-343CAD6B3364}"/>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6" name="Footer Placeholder 5">
            <a:extLst>
              <a:ext uri="{FF2B5EF4-FFF2-40B4-BE49-F238E27FC236}">
                <a16:creationId xmlns:a16="http://schemas.microsoft.com/office/drawing/2014/main" id="{CE9535BF-29B9-75EB-E587-7375F3897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3631A-4619-756C-93CE-A560971333CA}"/>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2937523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B0FF-0A72-24D7-69E9-819FA9031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434047-E937-3154-EA40-93E0A886C0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B40C2-C2DF-EB52-D6C4-CCD2C7B18129}"/>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E4BF5135-1961-37FF-29B7-56067FF9C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C3C6D-B5F6-DAC6-55FA-1FAB85982D8B}"/>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306797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681CC-152A-EF73-EAF5-7C9D19234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4908D1-9239-5E47-ED79-5C1B7AEB0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73058-5D86-3501-7575-0CEF6B31F578}"/>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5FC34F9B-2E8C-5916-66A5-234211099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D442C-101A-B780-9DED-F93A9F1D738B}"/>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101651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254A-48E7-F581-6B9C-F8A803162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F4728-99A9-5EFD-5846-DBC0B92B9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74D2B-4C2C-4C19-4600-79C85A8F0B7E}"/>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41DA6FE9-6864-BF39-4A0B-E0A403989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A401A-4D31-DA78-2781-F46C36E3FBE2}"/>
              </a:ext>
            </a:extLst>
          </p:cNvPr>
          <p:cNvSpPr>
            <a:spLocks noGrp="1"/>
          </p:cNvSpPr>
          <p:nvPr>
            <p:ph type="sldNum" sz="quarter" idx="12"/>
          </p:nvPr>
        </p:nvSpPr>
        <p:spPr/>
        <p:txBody>
          <a:bodyPr/>
          <a:lstStyle/>
          <a:p>
            <a:fld id="{C1DC87DD-C04B-44D1-8B4B-E738C1217A9C}" type="slidenum">
              <a:rPr lang="en-US" smtClean="0"/>
              <a:t>‹#›</a:t>
            </a:fld>
            <a:endParaRPr lang="en-US"/>
          </a:p>
        </p:txBody>
      </p:sp>
      <p:pic>
        <p:nvPicPr>
          <p:cNvPr id="10" name="Picture 9" descr="An aerial view of land with water&#10;&#10;Description automatically generated">
            <a:extLst>
              <a:ext uri="{FF2B5EF4-FFF2-40B4-BE49-F238E27FC236}">
                <a16:creationId xmlns:a16="http://schemas.microsoft.com/office/drawing/2014/main" id="{621BBC24-8D74-F1D9-A538-9DEC842D70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862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close-up of a map&#10;&#10;Description automatically generated">
            <a:extLst>
              <a:ext uri="{FF2B5EF4-FFF2-40B4-BE49-F238E27FC236}">
                <a16:creationId xmlns:a16="http://schemas.microsoft.com/office/drawing/2014/main" id="{2F87EAED-B127-A1EE-54FC-7C20EA345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lstStyle>
            <a:lvl1pPr>
              <a:defRPr b="1">
                <a:effectLst>
                  <a:glow rad="63500">
                    <a:schemeClr val="bg1"/>
                  </a:glow>
                </a:effectLst>
              </a:defRPr>
            </a:lvl1pPr>
            <a:lvl2pPr marL="574675" indent="-228600">
              <a:buFont typeface="Calibri" panose="020F0502020204030204" pitchFamily="34" charset="0"/>
              <a:buChar char="−"/>
              <a:defRPr b="1">
                <a:effectLst>
                  <a:glow rad="63500">
                    <a:schemeClr val="bg1"/>
                  </a:glow>
                </a:effectLst>
              </a:defRPr>
            </a:lvl2pPr>
            <a:lvl3pPr marL="1027113" indent="-228600">
              <a:defRPr b="1">
                <a:effectLst>
                  <a:glow rad="63500">
                    <a:schemeClr val="bg1"/>
                  </a:glow>
                </a:effectLst>
              </a:defRPr>
            </a:lvl3pPr>
            <a:lvl4pPr>
              <a:defRPr b="1">
                <a:effectLst>
                  <a:glow rad="63500">
                    <a:schemeClr val="bg1"/>
                  </a:glow>
                </a:effectLst>
              </a:defRPr>
            </a:lvl4pPr>
            <a:lvl5pPr>
              <a:defRPr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45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CF617BBC-1240-6E5A-CFE2-2DFAD1E02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lstStyle>
            <a:lvl1pPr>
              <a:defRPr b="1">
                <a:effectLst>
                  <a:glow rad="63500">
                    <a:schemeClr val="bg1"/>
                  </a:glow>
                </a:effectLst>
              </a:defRPr>
            </a:lvl1pPr>
            <a:lvl2pPr marL="574675" indent="-228600">
              <a:buFont typeface="Calibri" panose="020F0502020204030204" pitchFamily="34" charset="0"/>
              <a:buChar char="−"/>
              <a:defRPr b="1">
                <a:effectLst>
                  <a:glow rad="63500">
                    <a:schemeClr val="bg1"/>
                  </a:glow>
                </a:effectLst>
              </a:defRPr>
            </a:lvl2pPr>
            <a:lvl3pPr>
              <a:defRPr b="1">
                <a:effectLst>
                  <a:glow rad="63500">
                    <a:schemeClr val="bg1"/>
                  </a:glow>
                </a:effectLst>
              </a:defRPr>
            </a:lvl3pPr>
            <a:lvl4pPr>
              <a:defRPr b="1">
                <a:effectLst>
                  <a:glow rad="63500">
                    <a:schemeClr val="bg1"/>
                  </a:glow>
                </a:effectLst>
              </a:defRPr>
            </a:lvl4pPr>
            <a:lvl5pPr>
              <a:defRPr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850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close-up of a person&#10;&#10;Description automatically generated">
            <a:extLst>
              <a:ext uri="{FF2B5EF4-FFF2-40B4-BE49-F238E27FC236}">
                <a16:creationId xmlns:a16="http://schemas.microsoft.com/office/drawing/2014/main" id="{A3D0F5C9-9759-AA63-DDD3-AC77108D0C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lstStyle>
            <a:lvl1pPr>
              <a:defRPr b="1">
                <a:effectLst>
                  <a:glow rad="63500">
                    <a:schemeClr val="bg1"/>
                  </a:glow>
                </a:effectLst>
              </a:defRPr>
            </a:lvl1pPr>
            <a:lvl2pPr marL="574675" indent="-228600">
              <a:buFont typeface="Calibri" panose="020F0502020204030204" pitchFamily="34" charset="0"/>
              <a:buChar char="−"/>
              <a:defRPr b="1">
                <a:effectLst>
                  <a:glow rad="63500">
                    <a:schemeClr val="bg1"/>
                  </a:glow>
                </a:effectLst>
              </a:defRPr>
            </a:lvl2pPr>
            <a:lvl3pPr>
              <a:defRPr b="1">
                <a:effectLst>
                  <a:glow rad="63500">
                    <a:schemeClr val="bg1"/>
                  </a:glow>
                </a:effectLst>
              </a:defRPr>
            </a:lvl3pPr>
            <a:lvl4pPr>
              <a:defRPr b="1">
                <a:effectLst>
                  <a:glow rad="63500">
                    <a:schemeClr val="bg1"/>
                  </a:glow>
                </a:effectLst>
              </a:defRPr>
            </a:lvl4pPr>
            <a:lvl5pPr>
              <a:defRPr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773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B62A5683-3FBC-4052-9CD7-3B51E8E98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lstStyle>
            <a:lvl1pPr>
              <a:defRPr b="1">
                <a:effectLst>
                  <a:glow rad="63500">
                    <a:schemeClr val="bg1"/>
                  </a:glow>
                </a:effectLst>
              </a:defRPr>
            </a:lvl1pPr>
            <a:lvl2pPr marL="574675" indent="-228600">
              <a:buFont typeface="Calibri" panose="020F0502020204030204" pitchFamily="34" charset="0"/>
              <a:buChar char="−"/>
              <a:defRPr b="1">
                <a:effectLst>
                  <a:glow rad="63500">
                    <a:schemeClr val="bg1"/>
                  </a:glow>
                </a:effectLst>
              </a:defRPr>
            </a:lvl2pPr>
            <a:lvl3pPr>
              <a:defRPr b="1">
                <a:effectLst>
                  <a:glow rad="63500">
                    <a:schemeClr val="bg1"/>
                  </a:glow>
                </a:effectLst>
              </a:defRPr>
            </a:lvl3pPr>
            <a:lvl4pPr>
              <a:defRPr b="1">
                <a:effectLst>
                  <a:glow rad="63500">
                    <a:schemeClr val="bg1"/>
                  </a:glow>
                </a:effectLst>
              </a:defRPr>
            </a:lvl4pPr>
            <a:lvl5pPr>
              <a:defRPr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19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A close-up of a person's face&#10;&#10;Description automatically generated">
            <a:extLst>
              <a:ext uri="{FF2B5EF4-FFF2-40B4-BE49-F238E27FC236}">
                <a16:creationId xmlns:a16="http://schemas.microsoft.com/office/drawing/2014/main" id="{300F88B3-EEC4-0636-E137-ECD5911E5B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lstStyle>
            <a:lvl1pPr>
              <a:defRPr b="1">
                <a:effectLst>
                  <a:glow rad="63500">
                    <a:schemeClr val="bg1"/>
                  </a:glow>
                </a:effectLst>
              </a:defRPr>
            </a:lvl1pPr>
            <a:lvl2pPr marL="574675" indent="-228600">
              <a:buFont typeface="Calibri" panose="020F0502020204030204" pitchFamily="34" charset="0"/>
              <a:buChar char="−"/>
              <a:defRPr b="1">
                <a:effectLst>
                  <a:glow rad="63500">
                    <a:schemeClr val="bg1"/>
                  </a:glow>
                </a:effectLst>
              </a:defRPr>
            </a:lvl2pPr>
            <a:lvl3pPr>
              <a:defRPr b="1">
                <a:effectLst>
                  <a:glow rad="63500">
                    <a:schemeClr val="bg1"/>
                  </a:glow>
                </a:effectLst>
              </a:defRPr>
            </a:lvl3pPr>
            <a:lvl4pPr>
              <a:defRPr b="1">
                <a:effectLst>
                  <a:glow rad="63500">
                    <a:schemeClr val="bg1"/>
                  </a:glow>
                </a:effectLst>
              </a:defRPr>
            </a:lvl4pPr>
            <a:lvl5pPr>
              <a:defRPr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743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close-up of a landscape&#10;&#10;Description automatically generated">
            <a:extLst>
              <a:ext uri="{FF2B5EF4-FFF2-40B4-BE49-F238E27FC236}">
                <a16:creationId xmlns:a16="http://schemas.microsoft.com/office/drawing/2014/main" id="{D45741F5-6597-0BD4-4496-BA4FA20933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lose-up of a map&#10;&#10;Description automatically generated">
            <a:extLst>
              <a:ext uri="{FF2B5EF4-FFF2-40B4-BE49-F238E27FC236}">
                <a16:creationId xmlns:a16="http://schemas.microsoft.com/office/drawing/2014/main" id="{B2D0A04D-8C5D-3506-23B2-6B09121A82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FC47AFC-8D61-98FF-2BF8-CACAA4F6485E}"/>
              </a:ext>
            </a:extLst>
          </p:cNvPr>
          <p:cNvSpPr>
            <a:spLocks noGrp="1"/>
          </p:cNvSpPr>
          <p:nvPr>
            <p:ph idx="1"/>
          </p:nvPr>
        </p:nvSpPr>
        <p:spPr>
          <a:xfrm>
            <a:off x="154620" y="1426128"/>
            <a:ext cx="11954522" cy="5431872"/>
          </a:xfrm>
        </p:spPr>
        <p:txBody>
          <a:bodyPr>
            <a:normAutofit/>
          </a:bodyPr>
          <a:lstStyle>
            <a:lvl1pPr marL="339725" indent="-339725">
              <a:lnSpc>
                <a:spcPct val="100000"/>
              </a:lnSpc>
              <a:defRPr sz="3200" b="1">
                <a:effectLst>
                  <a:glow rad="63500">
                    <a:schemeClr val="bg1"/>
                  </a:glow>
                </a:effectLst>
              </a:defRPr>
            </a:lvl1pPr>
            <a:lvl2pPr marL="914400" indent="-341313">
              <a:lnSpc>
                <a:spcPct val="100000"/>
              </a:lnSpc>
              <a:buFont typeface="Calibri" panose="020F0502020204030204" pitchFamily="34" charset="0"/>
              <a:buChar char="−"/>
              <a:defRPr sz="2800" b="1">
                <a:effectLst>
                  <a:glow rad="63500">
                    <a:schemeClr val="bg1"/>
                  </a:glow>
                </a:effectLst>
              </a:defRPr>
            </a:lvl2pPr>
            <a:lvl3pPr>
              <a:lnSpc>
                <a:spcPct val="100000"/>
              </a:lnSpc>
              <a:defRPr sz="2400" b="1">
                <a:effectLst>
                  <a:glow rad="63500">
                    <a:schemeClr val="bg1"/>
                  </a:glow>
                </a:effectLst>
              </a:defRPr>
            </a:lvl3pPr>
            <a:lvl4pPr>
              <a:lnSpc>
                <a:spcPct val="100000"/>
              </a:lnSpc>
              <a:defRPr sz="2000" b="1">
                <a:effectLst>
                  <a:glow rad="63500">
                    <a:schemeClr val="bg1"/>
                  </a:glow>
                </a:effectLst>
              </a:defRPr>
            </a:lvl4pPr>
            <a:lvl5pPr>
              <a:lnSpc>
                <a:spcPct val="100000"/>
              </a:lnSpc>
              <a:defRPr sz="2000" b="1">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25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7091-1253-0963-9360-96766440A2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47C17-384C-D1D5-2AB0-D43772204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06AB3F-C8C8-C0A9-AE71-91F89E08C66F}"/>
              </a:ext>
            </a:extLst>
          </p:cNvPr>
          <p:cNvSpPr>
            <a:spLocks noGrp="1"/>
          </p:cNvSpPr>
          <p:nvPr>
            <p:ph type="dt" sz="half" idx="10"/>
          </p:nvPr>
        </p:nvSpPr>
        <p:spPr/>
        <p:txBody>
          <a:body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9ED46EA7-97CD-B570-0D7E-26449DD53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A916A-16BE-F455-15C1-BDFD89BBA825}"/>
              </a:ext>
            </a:extLst>
          </p:cNvPr>
          <p:cNvSpPr>
            <a:spLocks noGrp="1"/>
          </p:cNvSpPr>
          <p:nvPr>
            <p:ph type="sldNum" sz="quarter" idx="12"/>
          </p:nvPr>
        </p:nvSpPr>
        <p:spPr/>
        <p:txBody>
          <a:bodyPr/>
          <a:lstStyle/>
          <a:p>
            <a:fld id="{C1DC87DD-C04B-44D1-8B4B-E738C1217A9C}" type="slidenum">
              <a:rPr lang="en-US" smtClean="0"/>
              <a:t>‹#›</a:t>
            </a:fld>
            <a:endParaRPr lang="en-US"/>
          </a:p>
        </p:txBody>
      </p:sp>
    </p:spTree>
    <p:extLst>
      <p:ext uri="{BB962C8B-B14F-4D97-AF65-F5344CB8AC3E}">
        <p14:creationId xmlns:p14="http://schemas.microsoft.com/office/powerpoint/2010/main" val="163317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86615-0D38-5B1C-AC9E-3C950320E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86EC3-6CD7-FDC7-6902-2BF99A46B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FF10A-01E8-7F9A-5F69-C4357ED6B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BD9D4-8802-44E6-8EBB-130EBBB12F5F}" type="datetimeFigureOut">
              <a:rPr lang="en-US" smtClean="0"/>
              <a:t>10/15/2023</a:t>
            </a:fld>
            <a:endParaRPr lang="en-US"/>
          </a:p>
        </p:txBody>
      </p:sp>
      <p:sp>
        <p:nvSpPr>
          <p:cNvPr id="5" name="Footer Placeholder 4">
            <a:extLst>
              <a:ext uri="{FF2B5EF4-FFF2-40B4-BE49-F238E27FC236}">
                <a16:creationId xmlns:a16="http://schemas.microsoft.com/office/drawing/2014/main" id="{AF87EEDF-E813-F2A8-9858-C7557B287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E52B5-B711-A6A1-0E3E-0DB546231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C87DD-C04B-44D1-8B4B-E738C1217A9C}" type="slidenum">
              <a:rPr lang="en-US" smtClean="0"/>
              <a:t>‹#›</a:t>
            </a:fld>
            <a:endParaRPr lang="en-US"/>
          </a:p>
        </p:txBody>
      </p:sp>
    </p:spTree>
    <p:extLst>
      <p:ext uri="{BB962C8B-B14F-4D97-AF65-F5344CB8AC3E}">
        <p14:creationId xmlns:p14="http://schemas.microsoft.com/office/powerpoint/2010/main" val="22487583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5231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bible&#10;&#10;Description automatically generated">
            <a:extLst>
              <a:ext uri="{FF2B5EF4-FFF2-40B4-BE49-F238E27FC236}">
                <a16:creationId xmlns:a16="http://schemas.microsoft.com/office/drawing/2014/main" id="{B96572AF-E0C2-4837-C9DB-CFCFB8161F07}"/>
              </a:ext>
            </a:extLst>
          </p:cNvPr>
          <p:cNvPicPr>
            <a:picLocks noChangeAspect="1"/>
          </p:cNvPicPr>
          <p:nvPr/>
        </p:nvPicPr>
        <p:blipFill rotWithShape="1">
          <a:blip r:embed="rId2">
            <a:extLst>
              <a:ext uri="{28A0092B-C50C-407E-A947-70E740481C1C}">
                <a14:useLocalDpi xmlns:a14="http://schemas.microsoft.com/office/drawing/2010/main" val="0"/>
              </a:ext>
            </a:extLst>
          </a:blip>
          <a:srcRect b="70909"/>
          <a:stretch/>
        </p:blipFill>
        <p:spPr>
          <a:xfrm>
            <a:off x="0" y="0"/>
            <a:ext cx="12192000" cy="1995055"/>
          </a:xfrm>
          <a:prstGeom prst="rect">
            <a:avLst/>
          </a:prstGeom>
        </p:spPr>
      </p:pic>
      <p:pic>
        <p:nvPicPr>
          <p:cNvPr id="7" name="Picture 6" descr="A map of the bible&#10;&#10;Description automatically generated">
            <a:extLst>
              <a:ext uri="{FF2B5EF4-FFF2-40B4-BE49-F238E27FC236}">
                <a16:creationId xmlns:a16="http://schemas.microsoft.com/office/drawing/2014/main" id="{B202C293-1CA9-71C9-07EA-CC4444BCD91C}"/>
              </a:ext>
            </a:extLst>
          </p:cNvPr>
          <p:cNvPicPr>
            <a:picLocks noChangeAspect="1"/>
          </p:cNvPicPr>
          <p:nvPr/>
        </p:nvPicPr>
        <p:blipFill rotWithShape="1">
          <a:blip r:embed="rId2">
            <a:extLst>
              <a:ext uri="{28A0092B-C50C-407E-A947-70E740481C1C}">
                <a14:useLocalDpi xmlns:a14="http://schemas.microsoft.com/office/drawing/2010/main" val="0"/>
              </a:ext>
            </a:extLst>
          </a:blip>
          <a:srcRect t="1" b="81904"/>
          <a:stretch/>
        </p:blipFill>
        <p:spPr>
          <a:xfrm>
            <a:off x="0" y="0"/>
            <a:ext cx="12192000" cy="1240971"/>
          </a:xfrm>
          <a:prstGeom prst="rect">
            <a:avLst/>
          </a:prstGeom>
        </p:spPr>
      </p:pic>
      <p:pic>
        <p:nvPicPr>
          <p:cNvPr id="2" name="Picture 1" descr="A map of the bible&#10;&#10;Description automatically generated">
            <a:extLst>
              <a:ext uri="{FF2B5EF4-FFF2-40B4-BE49-F238E27FC236}">
                <a16:creationId xmlns:a16="http://schemas.microsoft.com/office/drawing/2014/main" id="{D5BA2FC9-CF3C-2196-E3A4-00EB2CBFEB81}"/>
              </a:ext>
            </a:extLst>
          </p:cNvPr>
          <p:cNvPicPr>
            <a:picLocks noChangeAspect="1"/>
          </p:cNvPicPr>
          <p:nvPr/>
        </p:nvPicPr>
        <p:blipFill rotWithShape="1">
          <a:blip r:embed="rId2">
            <a:extLst>
              <a:ext uri="{28A0092B-C50C-407E-A947-70E740481C1C}">
                <a14:useLocalDpi xmlns:a14="http://schemas.microsoft.com/office/drawing/2010/main" val="0"/>
              </a:ext>
            </a:extLst>
          </a:blip>
          <a:srcRect b="55394"/>
          <a:stretch/>
        </p:blipFill>
        <p:spPr>
          <a:xfrm>
            <a:off x="0" y="0"/>
            <a:ext cx="12192000" cy="3059084"/>
          </a:xfrm>
          <a:prstGeom prst="rect">
            <a:avLst/>
          </a:prstGeom>
        </p:spPr>
      </p:pic>
      <p:pic>
        <p:nvPicPr>
          <p:cNvPr id="3" name="Picture 2" descr="A map of the bible&#10;&#10;Description automatically generated">
            <a:extLst>
              <a:ext uri="{FF2B5EF4-FFF2-40B4-BE49-F238E27FC236}">
                <a16:creationId xmlns:a16="http://schemas.microsoft.com/office/drawing/2014/main" id="{D96CC352-89C4-02CA-C57A-8E906C362DAD}"/>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0" y="0"/>
            <a:ext cx="12192000" cy="4114800"/>
          </a:xfrm>
          <a:prstGeom prst="rect">
            <a:avLst/>
          </a:prstGeom>
        </p:spPr>
      </p:pic>
      <p:pic>
        <p:nvPicPr>
          <p:cNvPr id="4" name="Picture 3" descr="A map of the bible&#10;&#10;Description automatically generated">
            <a:extLst>
              <a:ext uri="{FF2B5EF4-FFF2-40B4-BE49-F238E27FC236}">
                <a16:creationId xmlns:a16="http://schemas.microsoft.com/office/drawing/2014/main" id="{4CAE8620-D833-2947-5B0C-B9B4ACFDBFDE}"/>
              </a:ext>
            </a:extLst>
          </p:cNvPr>
          <p:cNvPicPr>
            <a:picLocks noChangeAspect="1"/>
          </p:cNvPicPr>
          <p:nvPr/>
        </p:nvPicPr>
        <p:blipFill rotWithShape="1">
          <a:blip r:embed="rId2">
            <a:extLst>
              <a:ext uri="{28A0092B-C50C-407E-A947-70E740481C1C}">
                <a14:useLocalDpi xmlns:a14="http://schemas.microsoft.com/office/drawing/2010/main" val="0"/>
              </a:ext>
            </a:extLst>
          </a:blip>
          <a:srcRect b="26061"/>
          <a:stretch/>
        </p:blipFill>
        <p:spPr>
          <a:xfrm>
            <a:off x="0" y="0"/>
            <a:ext cx="12192000" cy="5070764"/>
          </a:xfrm>
          <a:prstGeom prst="rect">
            <a:avLst/>
          </a:prstGeom>
        </p:spPr>
      </p:pic>
      <p:pic>
        <p:nvPicPr>
          <p:cNvPr id="6" name="Picture 5" descr="A map of the bible&#10;&#10;Description automatically generated">
            <a:extLst>
              <a:ext uri="{FF2B5EF4-FFF2-40B4-BE49-F238E27FC236}">
                <a16:creationId xmlns:a16="http://schemas.microsoft.com/office/drawing/2014/main" id="{C7D08B1C-CD05-6248-4AC2-986D3C49A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0017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6573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B32C14-40A8-3129-1D01-3E1D8C987742}"/>
              </a:ext>
            </a:extLst>
          </p:cNvPr>
          <p:cNvSpPr>
            <a:spLocks noGrp="1"/>
          </p:cNvSpPr>
          <p:nvPr>
            <p:ph idx="1"/>
          </p:nvPr>
        </p:nvSpPr>
        <p:spPr>
          <a:xfrm>
            <a:off x="154620" y="1426128"/>
            <a:ext cx="12037380" cy="5338566"/>
          </a:xfrm>
        </p:spPr>
        <p:txBody>
          <a:bodyPr>
            <a:normAutofit fontScale="92500"/>
          </a:bodyPr>
          <a:lstStyle/>
          <a:p>
            <a:r>
              <a:rPr lang="en-US" dirty="0"/>
              <a:t>God promised Abraham a great NATION (Gen. 12:2; 17:5-6)</a:t>
            </a:r>
          </a:p>
          <a:p>
            <a:pPr lvl="1"/>
            <a:r>
              <a:rPr lang="en-US" dirty="0"/>
              <a:t>That was fulfilled when Israel came out of Egypt (Ex. 1:9; Num. 22:5)</a:t>
            </a:r>
          </a:p>
          <a:p>
            <a:r>
              <a:rPr lang="en-US" dirty="0"/>
              <a:t>God promised Abraham a great SEED (Gen. 12:2-3; 22:18)</a:t>
            </a:r>
          </a:p>
          <a:p>
            <a:pPr lvl="1"/>
            <a:r>
              <a:rPr lang="en-US" dirty="0"/>
              <a:t>The same promise was made to Isaac and Jacob/Israel (Gen. 26:4; 28:14)</a:t>
            </a:r>
          </a:p>
          <a:p>
            <a:pPr lvl="1"/>
            <a:r>
              <a:rPr lang="en-US" dirty="0"/>
              <a:t>The promise was fulfilled in Christ (Gal. 3:16; Acts 3:24-26)</a:t>
            </a:r>
          </a:p>
          <a:p>
            <a:pPr lvl="1"/>
            <a:r>
              <a:rPr lang="en-US" dirty="0"/>
              <a:t>The coming of Christ fulfilled the purpose of Israel (Gal. 3:8, 19-25; 4:1-7; Matt. 1:1)</a:t>
            </a:r>
          </a:p>
          <a:p>
            <a:r>
              <a:rPr lang="en-US" dirty="0"/>
              <a:t>God promised Abraham a great LAND (Gen. 12:1; 13:14-16)</a:t>
            </a:r>
          </a:p>
          <a:p>
            <a:pPr lvl="1"/>
            <a:r>
              <a:rPr lang="en-US" dirty="0"/>
              <a:t>The expanse of the land was specified (Gen. 15:18-21)</a:t>
            </a:r>
          </a:p>
          <a:p>
            <a:pPr lvl="1"/>
            <a:r>
              <a:rPr lang="en-US" dirty="0"/>
              <a:t>The promise of the land was conditional (Lev. 18:24-30; Deut. 28:58-63; 30:15-19; Josh. 23:13-16)</a:t>
            </a:r>
          </a:p>
          <a:p>
            <a:pPr lvl="1"/>
            <a:r>
              <a:rPr lang="en-US" dirty="0"/>
              <a:t>The promise of the land was an “everlasting possession” “forever” (Gen. 17:8; 13:15)</a:t>
            </a:r>
          </a:p>
          <a:p>
            <a:pPr lvl="1"/>
            <a:r>
              <a:rPr lang="en-US" dirty="0"/>
              <a:t>The promise of the land was fulfilled entirely (Josh. 21:43-45; 23:14; Neh. 9:7-8; 1 Kgs. 4:20-21)</a:t>
            </a:r>
          </a:p>
          <a:p>
            <a:pPr lvl="1"/>
            <a:r>
              <a:rPr lang="en-US" dirty="0"/>
              <a:t>The time came when all of the Jews lost the land (2 Kgs. 17:7-18; 25:1-21; Deut. 28:64-67)</a:t>
            </a:r>
          </a:p>
          <a:p>
            <a:r>
              <a:rPr lang="en-US" dirty="0"/>
              <a:t>God’s promises to Abraham have been fulfilled</a:t>
            </a:r>
          </a:p>
          <a:p>
            <a:pPr lvl="1"/>
            <a:endParaRPr lang="en-US" dirty="0"/>
          </a:p>
          <a:p>
            <a:endParaRPr lang="en-US" dirty="0"/>
          </a:p>
        </p:txBody>
      </p:sp>
    </p:spTree>
    <p:extLst>
      <p:ext uri="{BB962C8B-B14F-4D97-AF65-F5344CB8AC3E}">
        <p14:creationId xmlns:p14="http://schemas.microsoft.com/office/powerpoint/2010/main" val="278026029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wipe(left)">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wipe(left)">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B32C14-40A8-3129-1D01-3E1D8C987742}"/>
              </a:ext>
            </a:extLst>
          </p:cNvPr>
          <p:cNvSpPr>
            <a:spLocks noGrp="1"/>
          </p:cNvSpPr>
          <p:nvPr>
            <p:ph idx="1"/>
          </p:nvPr>
        </p:nvSpPr>
        <p:spPr/>
        <p:txBody>
          <a:bodyPr>
            <a:normAutofit lnSpcReduction="10000"/>
          </a:bodyPr>
          <a:lstStyle/>
          <a:p>
            <a:r>
              <a:rPr lang="en-US" dirty="0"/>
              <a:t>But it says “forever” (Gen. 13:15)</a:t>
            </a:r>
          </a:p>
          <a:p>
            <a:pPr lvl="1"/>
            <a:r>
              <a:rPr lang="en-US" dirty="0"/>
              <a:t>The Hebrew word for “forever” can mean “long time, long duration, during the lifetime, as long as something lasts, age lasting, no end in sight, an indefinite period of time that stretches into the far future”</a:t>
            </a:r>
          </a:p>
          <a:p>
            <a:pPr lvl="1"/>
            <a:r>
              <a:rPr lang="en-US" dirty="0"/>
              <a:t>The word “forever” is used to describe:</a:t>
            </a:r>
          </a:p>
          <a:p>
            <a:pPr lvl="2"/>
            <a:r>
              <a:rPr lang="en-US" dirty="0"/>
              <a:t>“Egyptians…no more forever” (Ex. 14:13)</a:t>
            </a:r>
          </a:p>
          <a:p>
            <a:pPr lvl="2"/>
            <a:r>
              <a:rPr lang="en-US" dirty="0"/>
              <a:t>“Observe [Passover] forever” (Ex. 12:24)</a:t>
            </a:r>
          </a:p>
          <a:p>
            <a:pPr lvl="2"/>
            <a:r>
              <a:rPr lang="en-US" dirty="0"/>
              <a:t>Slaves “serve [masters] forever” (Ex. 21:6; Lev. 25:46)</a:t>
            </a:r>
          </a:p>
          <a:p>
            <a:pPr lvl="2"/>
            <a:r>
              <a:rPr lang="en-US" dirty="0"/>
              <a:t>“Keep the Sabbath…forever” (Ex. 31:16-17)</a:t>
            </a:r>
          </a:p>
          <a:p>
            <a:pPr lvl="2"/>
            <a:r>
              <a:rPr lang="en-US" dirty="0"/>
              <a:t>“Oil” for “lamps” used “forever” (Ex. 27:20-21)</a:t>
            </a:r>
          </a:p>
          <a:p>
            <a:pPr lvl="2"/>
            <a:r>
              <a:rPr lang="en-US" dirty="0"/>
              <a:t>The “garments” for the “priests” were “forever” (Ex. 28:40-43)</a:t>
            </a:r>
          </a:p>
          <a:p>
            <a:pPr lvl="2"/>
            <a:r>
              <a:rPr lang="en-US" dirty="0"/>
              <a:t>The “priesthood” of Aaron was “forever” (Ex. 29:9)</a:t>
            </a:r>
          </a:p>
          <a:p>
            <a:pPr lvl="2"/>
            <a:r>
              <a:rPr lang="en-US" dirty="0"/>
              <a:t>The “sacrifices” and “offerings” were “forever” (Lev. 6:22; 7:34)</a:t>
            </a:r>
          </a:p>
          <a:p>
            <a:pPr lvl="2"/>
            <a:r>
              <a:rPr lang="en-US" dirty="0"/>
              <a:t>The Day of Atonement was “forever” (Lev. 16:29, 31, 34)</a:t>
            </a:r>
          </a:p>
          <a:p>
            <a:pPr lvl="2"/>
            <a:r>
              <a:rPr lang="en-US" dirty="0"/>
              <a:t>The food laws were to be “forever” (Lev. 23:14)</a:t>
            </a:r>
          </a:p>
          <a:p>
            <a:pPr lvl="2"/>
            <a:r>
              <a:rPr lang="en-US" dirty="0"/>
              <a:t>“No work” on the “Sabbath” was “forever” (Lev. 23:30-31)</a:t>
            </a:r>
          </a:p>
          <a:p>
            <a:pPr lvl="2"/>
            <a:r>
              <a:rPr lang="en-US" dirty="0"/>
              <a:t>The Feast of Tabernacles was “forever” (Lev. 23:39-42)</a:t>
            </a:r>
          </a:p>
          <a:p>
            <a:pPr lvl="2"/>
            <a:endParaRPr lang="en-US" dirty="0"/>
          </a:p>
        </p:txBody>
      </p:sp>
    </p:spTree>
    <p:extLst>
      <p:ext uri="{BB962C8B-B14F-4D97-AF65-F5344CB8AC3E}">
        <p14:creationId xmlns:p14="http://schemas.microsoft.com/office/powerpoint/2010/main" val="1989662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wipe(left)">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wipe(left)">
                                      <p:cBhvr>
                                        <p:cTn id="67" dur="500"/>
                                        <p:tgtEl>
                                          <p:spTgt spid="4">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
                                            <p:txEl>
                                              <p:pRg st="13" end="13"/>
                                            </p:txEl>
                                          </p:spTgt>
                                        </p:tgtEl>
                                        <p:attrNameLst>
                                          <p:attrName>style.visibility</p:attrName>
                                        </p:attrNameLst>
                                      </p:cBhvr>
                                      <p:to>
                                        <p:strVal val="visible"/>
                                      </p:to>
                                    </p:set>
                                    <p:animEffect transition="in" filter="wipe(left)">
                                      <p:cBhvr>
                                        <p:cTn id="72" dur="500"/>
                                        <p:tgtEl>
                                          <p:spTgt spid="4">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
                                            <p:txEl>
                                              <p:pRg st="14" end="14"/>
                                            </p:txEl>
                                          </p:spTgt>
                                        </p:tgtEl>
                                        <p:attrNameLst>
                                          <p:attrName>style.visibility</p:attrName>
                                        </p:attrNameLst>
                                      </p:cBhvr>
                                      <p:to>
                                        <p:strVal val="visible"/>
                                      </p:to>
                                    </p:set>
                                    <p:animEffect transition="in" filter="wipe(left)">
                                      <p:cBhvr>
                                        <p:cTn id="77"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B32C14-40A8-3129-1D01-3E1D8C987742}"/>
              </a:ext>
            </a:extLst>
          </p:cNvPr>
          <p:cNvSpPr>
            <a:spLocks noGrp="1"/>
          </p:cNvSpPr>
          <p:nvPr>
            <p:ph idx="1"/>
          </p:nvPr>
        </p:nvSpPr>
        <p:spPr>
          <a:xfrm>
            <a:off x="154620" y="1426128"/>
            <a:ext cx="11954522" cy="5431872"/>
          </a:xfrm>
        </p:spPr>
        <p:txBody>
          <a:bodyPr>
            <a:normAutofit lnSpcReduction="10000"/>
          </a:bodyPr>
          <a:lstStyle/>
          <a:p>
            <a:r>
              <a:rPr lang="en-US" dirty="0"/>
              <a:t>But it says “forever” (Gen. 13:15)</a:t>
            </a:r>
          </a:p>
          <a:p>
            <a:pPr lvl="1"/>
            <a:r>
              <a:rPr lang="en-US" dirty="0"/>
              <a:t>The Hebrew word for “forever” can mean “long time, long duration, during the lifetime, as long as something lasts, age lasting, no end in sight, an indefinite period of time that stretches into the far future”</a:t>
            </a:r>
          </a:p>
          <a:p>
            <a:pPr lvl="1"/>
            <a:r>
              <a:rPr lang="en-US" dirty="0"/>
              <a:t>The word “forever” is used to describe:</a:t>
            </a:r>
          </a:p>
          <a:p>
            <a:pPr lvl="2"/>
            <a:r>
              <a:rPr lang="en-US" dirty="0"/>
              <a:t>The “memorial stones” from the Jordan were “forever” (Josh. 4:7)</a:t>
            </a:r>
          </a:p>
          <a:p>
            <a:pPr lvl="2"/>
            <a:r>
              <a:rPr lang="en-US" dirty="0"/>
              <a:t>The temple was “built” for God to “dwell in forever” (1 Kgs. 8:13)</a:t>
            </a:r>
          </a:p>
          <a:p>
            <a:pPr lvl="2"/>
            <a:r>
              <a:rPr lang="en-US" dirty="0"/>
              <a:t>“Smoke” from Edom’s destruction “shall ascend forever” (Isa. 34:10)</a:t>
            </a:r>
          </a:p>
          <a:p>
            <a:pPr lvl="2"/>
            <a:r>
              <a:rPr lang="en-US" dirty="0"/>
              <a:t>Jeremiah’s mother could have been pregnant with him “forever” (Jer. 20:17)</a:t>
            </a:r>
          </a:p>
          <a:p>
            <a:pPr lvl="2"/>
            <a:r>
              <a:rPr lang="en-US" dirty="0"/>
              <a:t>“Circumcision” as an “everlasting covenant…throughout their generations” (Gen. 17:13, 9)</a:t>
            </a:r>
          </a:p>
          <a:p>
            <a:pPr marL="1371600" lvl="3">
              <a:buSzPct val="80000"/>
              <a:buFont typeface="Wingdings" panose="05000000000000000000" pitchFamily="2" charset="2"/>
              <a:buChar char="§"/>
            </a:pPr>
            <a:r>
              <a:rPr lang="en-US" sz="2000" dirty="0"/>
              <a:t>When the circumcision “covenant” ended, “their generations” ended</a:t>
            </a:r>
          </a:p>
          <a:p>
            <a:pPr marL="1371600" lvl="3">
              <a:buSzPct val="80000"/>
              <a:buFont typeface="Wingdings" panose="05000000000000000000" pitchFamily="2" charset="2"/>
              <a:buChar char="§"/>
            </a:pPr>
            <a:r>
              <a:rPr lang="en-US" sz="2000" dirty="0"/>
              <a:t>Circumcision as a covenant ended with the new covenant (Rom. 2:28-29; Gal. 5:2-6)</a:t>
            </a:r>
          </a:p>
          <a:p>
            <a:pPr marL="1371600" lvl="3">
              <a:buSzPct val="80000"/>
              <a:buFont typeface="Wingdings" panose="05000000000000000000" pitchFamily="2" charset="2"/>
              <a:buChar char="§"/>
            </a:pPr>
            <a:r>
              <a:rPr lang="en-US" sz="2000" dirty="0"/>
              <a:t>Thus, the “generations” of the Jews came to an end, along with the “land promise” as </a:t>
            </a:r>
            <a:r>
              <a:rPr lang="en-US" sz="2000"/>
              <a:t>“forever”</a:t>
            </a:r>
            <a:endParaRPr lang="en-US" sz="2000" dirty="0"/>
          </a:p>
          <a:p>
            <a:r>
              <a:rPr lang="en-US" dirty="0"/>
              <a:t>The premillennial claim that the present-day crisis in Israel is connected with Biblical prophecies about that land is false </a:t>
            </a:r>
          </a:p>
          <a:p>
            <a:pPr lvl="1"/>
            <a:r>
              <a:rPr lang="en-US" dirty="0"/>
              <a:t>All prophecies concerning that land have been fulfilled – God has no further plans for it!</a:t>
            </a:r>
          </a:p>
          <a:p>
            <a:pPr lvl="1"/>
            <a:endParaRPr lang="en-US" dirty="0"/>
          </a:p>
        </p:txBody>
      </p:sp>
    </p:spTree>
    <p:extLst>
      <p:ext uri="{BB962C8B-B14F-4D97-AF65-F5344CB8AC3E}">
        <p14:creationId xmlns:p14="http://schemas.microsoft.com/office/powerpoint/2010/main" val="3580042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wipe(left)">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left)">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left)">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wipe(left)">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wipe(left)">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left)">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wipe(left)">
                                      <p:cBhvr>
                                        <p:cTn id="47" dur="500"/>
                                        <p:tgtEl>
                                          <p:spTgt spid="4">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12" end="12"/>
                                            </p:txEl>
                                          </p:spTgt>
                                        </p:tgtEl>
                                        <p:attrNameLst>
                                          <p:attrName>style.visibility</p:attrName>
                                        </p:attrNameLst>
                                      </p:cBhvr>
                                      <p:to>
                                        <p:strVal val="visible"/>
                                      </p:to>
                                    </p:set>
                                    <p:animEffect transition="in" filter="wipe(left)">
                                      <p:cBhvr>
                                        <p:cTn id="5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C65BBD-C10B-0892-8433-6DFE8A49D2A9}"/>
              </a:ext>
            </a:extLst>
          </p:cNvPr>
          <p:cNvSpPr>
            <a:spLocks noGrp="1"/>
          </p:cNvSpPr>
          <p:nvPr>
            <p:ph idx="1"/>
          </p:nvPr>
        </p:nvSpPr>
        <p:spPr/>
        <p:txBody>
          <a:bodyPr/>
          <a:lstStyle/>
          <a:p>
            <a:r>
              <a:rPr lang="en-US" dirty="0"/>
              <a:t>Believe Jesus is the Son of God – John 1:12</a:t>
            </a:r>
          </a:p>
          <a:p>
            <a:r>
              <a:rPr lang="en-US" dirty="0"/>
              <a:t>Repent of your sins and turn toward God – Acts 3:19</a:t>
            </a:r>
          </a:p>
          <a:p>
            <a:r>
              <a:rPr lang="en-US" dirty="0"/>
              <a:t>Confess your faith in Jesus Christ – Romans 10:9</a:t>
            </a:r>
          </a:p>
          <a:p>
            <a:r>
              <a:rPr lang="en-US" dirty="0"/>
              <a:t>Be baptized into Christ – Galatians 3:27</a:t>
            </a:r>
          </a:p>
          <a:p>
            <a:pPr lvl="1"/>
            <a:r>
              <a:rPr lang="en-US" dirty="0"/>
              <a:t>God will forgive all of your sins – Acts 2:38</a:t>
            </a:r>
          </a:p>
          <a:p>
            <a:pPr lvl="1"/>
            <a:r>
              <a:rPr lang="en-US" dirty="0"/>
              <a:t>God will add you to His church – Acts 2:47</a:t>
            </a:r>
          </a:p>
          <a:p>
            <a:pPr lvl="1"/>
            <a:r>
              <a:rPr lang="en-US" dirty="0"/>
              <a:t>God will register you in heaven – Hebrews 12:23</a:t>
            </a:r>
          </a:p>
          <a:p>
            <a:r>
              <a:rPr lang="en-US" dirty="0"/>
              <a:t>Live faithfully according to His Scripture – 1 John 1:7</a:t>
            </a:r>
          </a:p>
        </p:txBody>
      </p:sp>
    </p:spTree>
    <p:extLst>
      <p:ext uri="{BB962C8B-B14F-4D97-AF65-F5344CB8AC3E}">
        <p14:creationId xmlns:p14="http://schemas.microsoft.com/office/powerpoint/2010/main" val="301475570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left)">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794</Words>
  <Application>Microsoft Office PowerPoint</Application>
  <PresentationFormat>Widescreen</PresentationFormat>
  <Paragraphs>49</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2</cp:revision>
  <dcterms:created xsi:type="dcterms:W3CDTF">2023-10-13T19:57:49Z</dcterms:created>
  <dcterms:modified xsi:type="dcterms:W3CDTF">2023-10-15T12:32:22Z</dcterms:modified>
</cp:coreProperties>
</file>