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5D0D9-B9A4-63A7-32E2-0205F6B38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1DA830-14AF-1EBA-3769-7EADB9E9A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5E363-85A1-7085-D26A-DDA0ED19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D0DB-8ADC-44C3-BA6A-26D787C7B69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6815B-0DCC-8322-3C40-B06DED268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B20AF-D446-3AF5-5766-B61D902C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5608-1C38-4DB7-88B9-8BA382D54D1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white wav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2B564549-3AFD-9BC7-60A0-44878BFB72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2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74903A-3170-AF57-1003-61722E0D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D0DB-8ADC-44C3-BA6A-26D787C7B69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F06381-B635-EE5F-F1AC-4EBB5D73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6E42E-5E5B-3ECF-98DB-382508BA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5608-1C38-4DB7-88B9-8BA382D5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9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22125-3614-0850-A3C7-369F9627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17E5-08AE-E470-B1D2-9E4C305DD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7067A-63F8-F76F-50CC-BE5F13029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5AB7A-46B9-CC13-3EA4-9305FC9F4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D0DB-8ADC-44C3-BA6A-26D787C7B69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62EC5-F111-51BB-8BAD-CFDBD3168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77F41-2549-0461-22BF-319B15D9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5608-1C38-4DB7-88B9-8BA382D5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62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A69D5-9683-09F1-D9E0-688938E6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18EC9-B036-1584-BF71-0D92B32EE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C64EC-E1C7-C7EC-3F83-A06EDE275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BB5CD-5D3A-2258-0FCB-BF5EB8F0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D0DB-8ADC-44C3-BA6A-26D787C7B69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4ED97-D370-2188-B54F-74087E36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271A6-5048-7EB7-69C1-CBD70BA5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5608-1C38-4DB7-88B9-8BA382D5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9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8EF51-4F9D-F70B-CA57-F4DCD5122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BBF470-7276-E7C9-E0A9-3B37796CE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90C53-337C-9102-0F81-C21CFDEF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D0DB-8ADC-44C3-BA6A-26D787C7B69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B0A47-DB7A-3508-320A-64493B20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25BB-BA6C-401A-86BC-E5BDBFA6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5608-1C38-4DB7-88B9-8BA382D5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06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7AE06-5400-B65F-1774-50B4658E9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44B3B-0FC2-4A68-0CAB-5E2D61B0E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E0E65-E258-9AEF-56EB-16F5A5541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D0DB-8ADC-44C3-BA6A-26D787C7B69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892B1-D288-5B09-FEB0-FCA63DD0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B17EB-0633-362F-7018-B3AAA78C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5608-1C38-4DB7-88B9-8BA382D5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1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un and text on a blue background&#10;&#10;Description automatically generated">
            <a:extLst>
              <a:ext uri="{FF2B5EF4-FFF2-40B4-BE49-F238E27FC236}">
                <a16:creationId xmlns:a16="http://schemas.microsoft.com/office/drawing/2014/main" id="{BC45FF36-689E-0767-AC85-2208591B0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A2CA5-AA6C-D5EA-8EE7-22F5BFCB2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85" y="1220378"/>
            <a:ext cx="11848071" cy="5637622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185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sun rays&#10;&#10;Description automatically generated">
            <a:extLst>
              <a:ext uri="{FF2B5EF4-FFF2-40B4-BE49-F238E27FC236}">
                <a16:creationId xmlns:a16="http://schemas.microsoft.com/office/drawing/2014/main" id="{9DD553B4-1599-9295-F29E-B7E96CBD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A2CA5-AA6C-D5EA-8EE7-22F5BFCB2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85" y="1220378"/>
            <a:ext cx="11848071" cy="5637622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42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 and text on a blue background&#10;&#10;Description automatically generated">
            <a:extLst>
              <a:ext uri="{FF2B5EF4-FFF2-40B4-BE49-F238E27FC236}">
                <a16:creationId xmlns:a16="http://schemas.microsoft.com/office/drawing/2014/main" id="{CB201A75-8A67-1103-CC10-EB46E72A91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A2CA5-AA6C-D5EA-8EE7-22F5BFCB2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85" y="1220378"/>
            <a:ext cx="11848071" cy="5637622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194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un with text overlay&#10;&#10;Description automatically generated with medium confidence">
            <a:extLst>
              <a:ext uri="{FF2B5EF4-FFF2-40B4-BE49-F238E27FC236}">
                <a16:creationId xmlns:a16="http://schemas.microsoft.com/office/drawing/2014/main" id="{3ACA030E-5C72-B7F3-77FA-753D949E6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A2CA5-AA6C-D5EA-8EE7-22F5BFCB2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85" y="1220378"/>
            <a:ext cx="11848071" cy="5637622"/>
          </a:xfrm>
        </p:spPr>
        <p:txBody>
          <a:bodyPr>
            <a:normAutofit/>
          </a:bodyPr>
          <a:lstStyle>
            <a:lvl1pPr marL="339725" indent="-339725"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 marL="1027113" indent="-341313">
              <a:buFont typeface="Calibri" panose="020F0502020204030204" pitchFamily="34" charset="0"/>
              <a:buChar char="−"/>
              <a:defRPr sz="2800"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sz="2400"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879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7652-64C5-8E4E-4D26-8C1E740E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AB2D0-8A9C-A8DE-60B2-594EFC38F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D4538-9768-EEDC-F5D2-A7935A0F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D0DB-8ADC-44C3-BA6A-26D787C7B69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E742F-4D96-2AA5-E266-BD2BEC47C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64B6B-E698-F98C-37A5-5F10A3D1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5608-1C38-4DB7-88B9-8BA382D5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8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2522-0C9E-97BE-FF51-341717C4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EF4EA-CA40-38C3-99B0-FA38BB7D6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F3B10-517E-5295-B483-CAF705EC6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32A9D-945D-348B-049D-35B512DA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D0DB-8ADC-44C3-BA6A-26D787C7B69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A93F4-0143-6DA1-6B42-102082C5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A7767-1C85-9257-D161-B09DDA65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5608-1C38-4DB7-88B9-8BA382D5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2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41348-593D-ED81-2C96-EF0E4982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D1122-C4EB-9F7C-94EC-285475590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50DE6-47EF-42A9-98E1-5EFACE537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4A9B34-CE53-CD0A-832C-9E52C34DD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713F0-EDE4-7D92-7BBF-2CFE3228C0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547853-1810-7396-AAD0-FDEC3E6CF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D0DB-8ADC-44C3-BA6A-26D787C7B69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9FBD8-8FB3-7052-CCDC-AD8785A91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440B3-6311-0073-4234-6EA5E8DE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5608-1C38-4DB7-88B9-8BA382D5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0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5EE0-D52B-A516-3558-DD6DE4BCC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4286F3-5414-A8AF-B80D-3B44046A0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D0DB-8ADC-44C3-BA6A-26D787C7B69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1C9E91-77DB-3ED3-E84B-1AC4E9565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CAAC3-55A2-A3C5-EB9A-166E54E0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5608-1C38-4DB7-88B9-8BA382D5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2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CB45D-84A9-7DA2-209A-82906549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FCFB2-8B69-2AD5-CE89-813D7A09E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8624B-0F06-97A4-B3BE-3F1AD3C44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D0DB-8ADC-44C3-BA6A-26D787C7B69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86CC4-5F2B-8896-2E5F-7720FDA11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FE351-809F-693D-E61B-C7827E368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25608-1C38-4DB7-88B9-8BA382D5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3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BD274E-6DE2-9BC1-F3F5-4CDF629CF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100" dirty="0"/>
              <a:t>Comfort</a:t>
            </a:r>
          </a:p>
          <a:p>
            <a:pPr lvl="1"/>
            <a:r>
              <a:rPr lang="en-US" sz="2800" dirty="0"/>
              <a:t>Greek: </a:t>
            </a:r>
            <a:r>
              <a:rPr lang="en-US" sz="2800" i="1" dirty="0" err="1"/>
              <a:t>parakaleo</a:t>
            </a:r>
            <a:r>
              <a:rPr lang="en-US" sz="2800" i="1" dirty="0"/>
              <a:t> </a:t>
            </a:r>
            <a:r>
              <a:rPr lang="en-US" sz="2800" dirty="0"/>
              <a:t>= lit, “to call alongside”</a:t>
            </a:r>
          </a:p>
          <a:p>
            <a:pPr lvl="2"/>
            <a:r>
              <a:rPr lang="en-US" sz="2600" dirty="0"/>
              <a:t>“To ask to come and be present, to call to one’s side”</a:t>
            </a:r>
          </a:p>
          <a:p>
            <a:pPr lvl="2"/>
            <a:r>
              <a:rPr lang="en-US" sz="2600" dirty="0"/>
              <a:t>“To instill someone with courage or cheer, comfort, encourage”</a:t>
            </a:r>
          </a:p>
          <a:p>
            <a:pPr lvl="1"/>
            <a:r>
              <a:rPr lang="en-US" sz="2800" dirty="0"/>
              <a:t>Greek: </a:t>
            </a:r>
            <a:r>
              <a:rPr lang="en-US" sz="2800" i="1" dirty="0" err="1"/>
              <a:t>paramutheomai</a:t>
            </a:r>
            <a:r>
              <a:rPr lang="en-US" sz="2800" i="1" dirty="0"/>
              <a:t> </a:t>
            </a:r>
            <a:r>
              <a:rPr lang="en-US" sz="2800" dirty="0"/>
              <a:t>= lit, “to speak beside or to speak closely”</a:t>
            </a:r>
          </a:p>
          <a:p>
            <a:pPr lvl="2"/>
            <a:r>
              <a:rPr lang="en-US" sz="2600" dirty="0"/>
              <a:t>“</a:t>
            </a:r>
            <a:r>
              <a:rPr lang="en-US" sz="2600"/>
              <a:t>To soothe, </a:t>
            </a:r>
            <a:r>
              <a:rPr lang="en-US" sz="2600" dirty="0"/>
              <a:t>console, encourage, comfort”</a:t>
            </a:r>
          </a:p>
          <a:p>
            <a:r>
              <a:rPr lang="en-US" sz="3100" dirty="0"/>
              <a:t>One Another</a:t>
            </a:r>
          </a:p>
          <a:p>
            <a:pPr lvl="1"/>
            <a:r>
              <a:rPr lang="en-US" sz="2800" dirty="0"/>
              <a:t>Reciprocal pronoun (89 times in 81 verses in N.T.)</a:t>
            </a:r>
          </a:p>
          <a:p>
            <a:pPr lvl="1"/>
            <a:r>
              <a:rPr lang="en-US" sz="2800" dirty="0"/>
              <a:t>Two-way action engaged in mutually</a:t>
            </a:r>
          </a:p>
          <a:p>
            <a:pPr lvl="1"/>
            <a:r>
              <a:rPr lang="en-US" sz="2800" dirty="0"/>
              <a:t>Both parties are acting and both parties are benefitting…at same time</a:t>
            </a:r>
          </a:p>
          <a:p>
            <a:pPr lvl="1"/>
            <a:r>
              <a:rPr lang="en-US" sz="2800" dirty="0"/>
              <a:t>When “every part does its share” in the church, the whole body benefits (Eph. 4:16)</a:t>
            </a:r>
          </a:p>
          <a:p>
            <a:r>
              <a:rPr lang="en-US" sz="3100" dirty="0"/>
              <a:t>Comfort One Another (1 Thess. 4:18; 5:11)</a:t>
            </a:r>
          </a:p>
          <a:p>
            <a:pPr lvl="1"/>
            <a:r>
              <a:rPr lang="en-US" sz="2800" dirty="0"/>
              <a:t>Imperatives – command of God (not optional)</a:t>
            </a:r>
          </a:p>
          <a:p>
            <a:pPr lvl="1"/>
            <a:r>
              <a:rPr lang="en-US" sz="2800" dirty="0"/>
              <a:t>Second person plural – “you all everybody” do this (no exceptions)</a:t>
            </a:r>
          </a:p>
          <a:p>
            <a:pPr lvl="1"/>
            <a:r>
              <a:rPr lang="en-US" sz="2800" dirty="0"/>
              <a:t>Present tense – continued and constant action</a:t>
            </a:r>
          </a:p>
          <a:p>
            <a:pPr lvl="1"/>
            <a:r>
              <a:rPr lang="en-US" sz="2800" dirty="0"/>
              <a:t>Reciprocal – all brethren doing this to all other brethren</a:t>
            </a:r>
          </a:p>
          <a:p>
            <a:pPr lvl="1"/>
            <a:r>
              <a:rPr lang="en-US" sz="2800" dirty="0"/>
              <a:t>The divine goal of Christian comfort – all “walk worthy of God” (1 Thess. 2:11-12)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71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F3C92-DE98-1968-1BF1-1AAA753D0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Brethren who are suffering persecution (2 Cor. 1:3-7)</a:t>
            </a:r>
          </a:p>
          <a:p>
            <a:r>
              <a:rPr lang="en-US" dirty="0"/>
              <a:t>Brethren who are penitent of sinful living (2 Cor. 2:6-8)</a:t>
            </a:r>
          </a:p>
          <a:p>
            <a:r>
              <a:rPr lang="en-US" dirty="0"/>
              <a:t>Brethren who have suffered the loss of a loved one (1 Thess. 4:13-18; John 11:19, 31)</a:t>
            </a:r>
          </a:p>
          <a:p>
            <a:r>
              <a:rPr lang="en-US" dirty="0"/>
              <a:t>Brethren who are fainthearted and downcast (2 Cor. 7:5-6; 1 Thess. 5:14)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20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F3C92-DE98-1968-1BF1-1AAA753D0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All true comfort resides in the “God of all comfort” (2 Cor. 1:3)</a:t>
            </a:r>
          </a:p>
          <a:p>
            <a:r>
              <a:rPr lang="en-US" sz="2700" dirty="0"/>
              <a:t>Christians are God’s hands, God’s arms, God’s feet and God’s mouthpiece in taking comfort to His children (2 Cor. 1:3-7)</a:t>
            </a:r>
          </a:p>
          <a:p>
            <a:r>
              <a:rPr lang="en-US" sz="2700" dirty="0"/>
              <a:t>The Word of God is our greatest source of comfort (Rom. 15:4-5; 1 Th. 4:13-18)</a:t>
            </a:r>
          </a:p>
          <a:p>
            <a:r>
              <a:rPr lang="en-US" sz="2700" dirty="0"/>
              <a:t>Words about heaven are a great source of comfort (John 14:1-3; 1 Thess. 4:17)</a:t>
            </a:r>
          </a:p>
          <a:p>
            <a:r>
              <a:rPr lang="en-US" sz="2700" dirty="0"/>
              <a:t>“Just being there” is a tremendous source of comfort (Col. 4:7-15; Job 2:11-13; cf. 16:2; 42:11)</a:t>
            </a:r>
          </a:p>
          <a:p>
            <a:r>
              <a:rPr lang="en-US" sz="2700" dirty="0"/>
              <a:t>Being sympathetic (and empathetic) with our brethren is a source of comfort (John 11:33-38; Rom. 12:15; 1 Cor. 12:24-26)</a:t>
            </a:r>
          </a:p>
          <a:p>
            <a:r>
              <a:rPr lang="en-US" sz="2700" dirty="0"/>
              <a:t>The joy, growth and goodness of our brethren should be a source of comfort (Eph. 6:21-22; Col. 4:7-8; 1 Thess. 3:1-2, 6-7; 2 Cor. 7:4-13) </a:t>
            </a:r>
          </a:p>
        </p:txBody>
      </p:sp>
    </p:spTree>
    <p:extLst>
      <p:ext uri="{BB962C8B-B14F-4D97-AF65-F5344CB8AC3E}">
        <p14:creationId xmlns:p14="http://schemas.microsoft.com/office/powerpoint/2010/main" val="2637783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331973-564A-B068-40A2-D25E134FA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John 3:16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2 Peter 3:9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1 Timothy 6:12</a:t>
            </a:r>
          </a:p>
          <a:p>
            <a:pPr>
              <a:lnSpc>
                <a:spcPct val="100000"/>
              </a:lnSpc>
            </a:pPr>
            <a:r>
              <a:rPr lang="en-US" dirty="0"/>
              <a:t>Be baptized into Christ – John 3:5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Serve the Lord faithfully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1540525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497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2023-10-07T23:12:33Z</dcterms:created>
  <dcterms:modified xsi:type="dcterms:W3CDTF">2023-10-08T21:10:52Z</dcterms:modified>
</cp:coreProperties>
</file>