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1F4E79"/>
    <a:srgbClr val="E7D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D4DA-EB03-B8E6-A685-294B68A82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7398E-D108-45D8-CA0F-8B5102051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01B49-E61B-12DE-CBB3-8884103B4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7DF8-A932-447C-67F2-0C19C4C4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17AAE-7A6D-7B28-1CDA-D4C16308F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label with black text on a blue fabric&#10;&#10;Description automatically generated">
            <a:extLst>
              <a:ext uri="{FF2B5EF4-FFF2-40B4-BE49-F238E27FC236}">
                <a16:creationId xmlns:a16="http://schemas.microsoft.com/office/drawing/2014/main" id="{002D3C4B-866F-80B8-CD77-4B477CD48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8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F87D-A1FB-DAD3-B9AB-946C1EE8B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C6347-F09F-DCE3-7843-DBC5CAD0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AAE57-2A64-0E66-F7B3-083B1523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F27C7-0273-7EF6-C079-409CAEA5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1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54DB4-CA40-8DD7-FD15-F63B8C41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9D2E33-1635-A047-D817-155C0744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ADA04-145A-5D10-98DE-FFB69912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67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27BA5-59EB-AE98-9F58-706F6CFF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BF5C5-B321-0676-978F-558E87998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3F650-C56A-98AE-E25C-E8B0C1D94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61E3C-E60D-21CB-DCC1-D1513C96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CF627-6F61-526C-8DB0-070060B9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A0AAD-814B-95E8-A24E-E55A4DF5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88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A6230-41FD-C3E8-AD09-0A4039D54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84E378-7E17-860E-FFB8-B7608D105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92BF2-4533-2A28-B1C6-7EDCA5894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30E3F-29A6-B9BA-988B-7DBA4B6D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ABE9D-42C4-C9BF-426D-013B574F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3C4CD-4870-6B7E-B273-A37AC1F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76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79C9B-2634-C3DC-0AF2-89960203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9097F1-38AD-D348-17D4-917004BC9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2F6DC-001B-99EF-55CC-5A2E64425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AA98B-DB4D-785A-96FF-E391FEFD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44C9-C5B4-47CC-D931-6777EF355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43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727703-7EF0-029A-6DC0-CAB753AA4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F1A24-3237-36B9-0778-F552791C1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A68BF-0F98-5A76-AF1C-0C15B504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A3EA8-46D6-76FA-4111-D869EBF8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77106-1A5F-0B2A-6889-38CE8771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8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fabric with a rectangular object with a white label&#10;&#10;Description automatically generated">
            <a:extLst>
              <a:ext uri="{FF2B5EF4-FFF2-40B4-BE49-F238E27FC236}">
                <a16:creationId xmlns:a16="http://schemas.microsoft.com/office/drawing/2014/main" id="{65A7488C-BBB0-4D8D-D187-B66933B7AB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6138-CC35-77BC-AFBC-C0E65A6F9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7" y="2669058"/>
            <a:ext cx="11856308" cy="418894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35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fabric with a rectangular object&#10;&#10;Description automatically generated">
            <a:extLst>
              <a:ext uri="{FF2B5EF4-FFF2-40B4-BE49-F238E27FC236}">
                <a16:creationId xmlns:a16="http://schemas.microsoft.com/office/drawing/2014/main" id="{595A118C-27E3-3A02-E501-C54FD47C2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6138-CC35-77BC-AFBC-C0E65A6F9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7" y="2669058"/>
            <a:ext cx="11856308" cy="418894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514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fabric with a white label&#10;&#10;Description automatically generated">
            <a:extLst>
              <a:ext uri="{FF2B5EF4-FFF2-40B4-BE49-F238E27FC236}">
                <a16:creationId xmlns:a16="http://schemas.microsoft.com/office/drawing/2014/main" id="{3EB77249-B072-8884-18E6-7DF39EDBD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6138-CC35-77BC-AFBC-C0E65A6F9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7" y="2669058"/>
            <a:ext cx="11856308" cy="418894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914400" indent="-228600"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52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093E881-38C1-CA3C-A96C-93F8C0767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6138-CC35-77BC-AFBC-C0E65A6F9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7" y="2669058"/>
            <a:ext cx="11856308" cy="418894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33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fabric with a white label&#10;&#10;Description automatically generated">
            <a:extLst>
              <a:ext uri="{FF2B5EF4-FFF2-40B4-BE49-F238E27FC236}">
                <a16:creationId xmlns:a16="http://schemas.microsoft.com/office/drawing/2014/main" id="{1B65797E-BBF9-ED38-EE38-81418580E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6138-CC35-77BC-AFBC-C0E65A6F9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7" y="2669058"/>
            <a:ext cx="11856308" cy="4188941"/>
          </a:xfrm>
        </p:spPr>
        <p:txBody>
          <a:bodyPr>
            <a:normAutofit/>
          </a:bodyPr>
          <a:lstStyle>
            <a:lvl1pPr marL="339725" indent="-33972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57250" indent="-339725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31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B54C-E201-AD2D-66CD-B48A22DE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F103D-1C75-AC38-3AA9-2CF7984A0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AA9D5-1628-D88B-D078-245245A4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FF46D-56BE-C0BC-6FC4-C3CAFF7A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C26C6-2FAE-E21D-AE3D-A747A857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3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16E2A-352F-64E2-0808-C83028F5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BD769-D2D7-B7E2-915A-BF9883907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17E36-8740-CF0F-2469-509029627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E213F-80FF-AB51-BEA2-5B792D6C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6EEC5-5866-2A16-58C4-06932A2D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0A0A3-0DBF-17C6-0E49-3F03486C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0F5CC-CDAC-CFBD-FB98-1BA720B2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F0BAF-0ABB-374D-30CD-0B70CA3DD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A1366-B92A-9529-1D2A-2CF0F5B04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D07587-E702-09D5-A957-FE733F1BD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65247-1F8F-B49A-9BDB-0D79C8386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44B6D-D67D-09D7-470B-6F7DFF970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5A9B56-9899-B9F3-77AC-904AE1EB7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80D68-6B8E-BAC5-7521-3A266FBC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5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2B649-17D4-F39F-B5B6-2579F9AA2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E9FFB-1AB2-36BC-802D-3E307CAA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28412-DCF1-7BE0-E1AC-90A491A3C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0BEA-6549-4945-898D-0C611CE65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E0AD-D3BA-BC2E-5DCC-C6AFEDAAA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7A446-93EC-47AF-DF0C-0554FBB2A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B1C34-A1AA-47B3-94B8-17A00669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0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>
            <a:normAutofit/>
          </a:bodyPr>
          <a:lstStyle/>
          <a:p>
            <a:r>
              <a:rPr lang="en-US" dirty="0"/>
              <a:t>“Through good works” = “ensuring that outward appearance is in line with and conducive to the example and impact that godly living is to have on others”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4B4071-A0E4-CF6E-9739-DBDAE96AEFC1}"/>
              </a:ext>
            </a:extLst>
          </p:cNvPr>
          <p:cNvSpPr/>
          <p:nvPr/>
        </p:nvSpPr>
        <p:spPr>
          <a:xfrm>
            <a:off x="4403124" y="4128034"/>
            <a:ext cx="3631923" cy="433633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“Chaste” (1 Pet. 3:2; Tit. 2:5) = Greek word means: “pure, holy; attribute of the divinity and everything belonging to it; modest; innocent”</a:t>
            </a:r>
          </a:p>
          <a:p>
            <a:r>
              <a:rPr lang="en-US" dirty="0"/>
              <a:t>Cambridge English Dictionary for “Modesty” = “the quality, in women, of dressing or behaving in a way that is intended to avoid attracting sexual interest”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</p:spTree>
    <p:extLst>
      <p:ext uri="{BB962C8B-B14F-4D97-AF65-F5344CB8AC3E}">
        <p14:creationId xmlns:p14="http://schemas.microsoft.com/office/powerpoint/2010/main" val="8947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>
            <a:normAutofit/>
          </a:bodyPr>
          <a:lstStyle/>
          <a:p>
            <a:r>
              <a:rPr lang="en-US" dirty="0"/>
              <a:t>God’s word choices alone emphasize:</a:t>
            </a:r>
          </a:p>
          <a:p>
            <a:pPr lvl="1"/>
            <a:r>
              <a:rPr lang="en-US" dirty="0"/>
              <a:t>God does not want us to attract attention to ourselves but to Him</a:t>
            </a:r>
          </a:p>
          <a:p>
            <a:pPr lvl="1"/>
            <a:r>
              <a:rPr lang="en-US" dirty="0"/>
              <a:t>God expects modest apparel that comes from a modest heart</a:t>
            </a:r>
          </a:p>
          <a:p>
            <a:pPr lvl="1"/>
            <a:r>
              <a:rPr lang="en-US" dirty="0"/>
              <a:t>He said that the “outward adornment” would reflect the “hidden person of the heart” (1 Pet. 3:3-4)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</p:spTree>
    <p:extLst>
      <p:ext uri="{BB962C8B-B14F-4D97-AF65-F5344CB8AC3E}">
        <p14:creationId xmlns:p14="http://schemas.microsoft.com/office/powerpoint/2010/main" val="23048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Adam &amp; Eve (Gen. 2:25; 3:7-11, 21)</a:t>
            </a:r>
          </a:p>
          <a:p>
            <a:pPr lvl="1"/>
            <a:r>
              <a:rPr lang="en-US" dirty="0"/>
              <a:t>When God created them, “they were both naked…and were not ashamed” (2:25)</a:t>
            </a:r>
          </a:p>
          <a:p>
            <a:pPr lvl="1"/>
            <a:r>
              <a:rPr lang="en-US" dirty="0"/>
              <a:t>As soon as they sinned, “they knew that they were naked” (3:7)</a:t>
            </a:r>
          </a:p>
          <a:p>
            <a:pPr lvl="1"/>
            <a:r>
              <a:rPr lang="en-US" dirty="0"/>
              <a:t>“They sewed fig leaves together and made themselves loincloths” (3:7)</a:t>
            </a:r>
          </a:p>
          <a:p>
            <a:pPr marL="914400" lvl="2"/>
            <a:r>
              <a:rPr lang="en-US" sz="2200" dirty="0"/>
              <a:t>Hebrew: “loin-covering, belt, sash, girdle, apron”</a:t>
            </a:r>
          </a:p>
          <a:p>
            <a:pPr lvl="1"/>
            <a:r>
              <a:rPr lang="en-US" dirty="0"/>
              <a:t>They “hid” from Lord because: “I was afraid because I was naked” (3:8, 10)</a:t>
            </a:r>
          </a:p>
          <a:p>
            <a:pPr lvl="1"/>
            <a:r>
              <a:rPr lang="en-US" dirty="0"/>
              <a:t>The Lord made them “tunics of skin and clothed them” (3:21)</a:t>
            </a:r>
          </a:p>
          <a:p>
            <a:pPr marL="914400" lvl="2"/>
            <a:r>
              <a:rPr lang="en-US" sz="2200" dirty="0"/>
              <a:t>Hebrew for “tunic” = “long, shirt-like garment, generally with sleeves, covered from shoulders to the knees, but seldom to the ankles”</a:t>
            </a:r>
          </a:p>
          <a:p>
            <a:pPr lvl="1"/>
            <a:r>
              <a:rPr lang="en-US" dirty="0"/>
              <a:t>From the very beginning, God set the tone, standard and example</a:t>
            </a:r>
          </a:p>
        </p:txBody>
      </p:sp>
      <p:pic>
        <p:nvPicPr>
          <p:cNvPr id="5" name="Picture 4" descr="A blue fabric with black text&#10;&#10;Description automatically generated">
            <a:extLst>
              <a:ext uri="{FF2B5EF4-FFF2-40B4-BE49-F238E27FC236}">
                <a16:creationId xmlns:a16="http://schemas.microsoft.com/office/drawing/2014/main" id="{F0E4E571-B0C8-6191-7EF9-D862F1700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1" b="77101"/>
          <a:stretch/>
        </p:blipFill>
        <p:spPr>
          <a:xfrm>
            <a:off x="5168348" y="0"/>
            <a:ext cx="7023652" cy="1570383"/>
          </a:xfrm>
          <a:prstGeom prst="rect">
            <a:avLst/>
          </a:prstGeom>
        </p:spPr>
      </p:pic>
      <p:pic>
        <p:nvPicPr>
          <p:cNvPr id="8" name="Picture 7" descr="A blue fabric with black text&#10;&#10;Description automatically generated">
            <a:extLst>
              <a:ext uri="{FF2B5EF4-FFF2-40B4-BE49-F238E27FC236}">
                <a16:creationId xmlns:a16="http://schemas.microsoft.com/office/drawing/2014/main" id="{7F246831-CBB1-5EFE-B6AF-50F7E7C88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 t="25507" r="25163" b="64203"/>
          <a:stretch/>
        </p:blipFill>
        <p:spPr>
          <a:xfrm>
            <a:off x="1928190" y="1749286"/>
            <a:ext cx="7195931" cy="7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priests (Ex. 28:40-43) – 2,500 years later</a:t>
            </a:r>
          </a:p>
          <a:p>
            <a:pPr lvl="1"/>
            <a:r>
              <a:rPr lang="en-US" dirty="0"/>
              <a:t>Priests had “tunics” made for them, to “sanctify” them in God’s eyes (28:40-41)</a:t>
            </a:r>
          </a:p>
          <a:p>
            <a:pPr lvl="1"/>
            <a:r>
              <a:rPr lang="en-US" dirty="0"/>
              <a:t>Even with tunics, they needed “trousers to cover their nakedness” (28:42)</a:t>
            </a:r>
          </a:p>
          <a:p>
            <a:pPr lvl="1"/>
            <a:r>
              <a:rPr lang="en-US" dirty="0"/>
              <a:t>This was a “loin-cloth” from “the loins to the thighs,” for under the tunic (28:42)</a:t>
            </a:r>
          </a:p>
          <a:p>
            <a:pPr lvl="1"/>
            <a:r>
              <a:rPr lang="en-US" dirty="0"/>
              <a:t>God did not want their “nakedness” to be “exposed” (20:26)</a:t>
            </a:r>
          </a:p>
          <a:p>
            <a:pPr lvl="1"/>
            <a:r>
              <a:rPr lang="en-US" dirty="0"/>
              <a:t>They were to wear these garments lest they “incur guilt and die” (28:43)</a:t>
            </a:r>
          </a:p>
        </p:txBody>
      </p:sp>
      <p:pic>
        <p:nvPicPr>
          <p:cNvPr id="5" name="Picture 4" descr="A blue fabric with black text&#10;&#10;Description automatically generated">
            <a:extLst>
              <a:ext uri="{FF2B5EF4-FFF2-40B4-BE49-F238E27FC236}">
                <a16:creationId xmlns:a16="http://schemas.microsoft.com/office/drawing/2014/main" id="{F0E4E571-B0C8-6191-7EF9-D862F1700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1" b="77101"/>
          <a:stretch/>
        </p:blipFill>
        <p:spPr>
          <a:xfrm>
            <a:off x="5168348" y="0"/>
            <a:ext cx="7023652" cy="1570383"/>
          </a:xfrm>
          <a:prstGeom prst="rect">
            <a:avLst/>
          </a:prstGeom>
        </p:spPr>
      </p:pic>
      <p:pic>
        <p:nvPicPr>
          <p:cNvPr id="8" name="Picture 7" descr="A blue fabric with black text&#10;&#10;Description automatically generated">
            <a:extLst>
              <a:ext uri="{FF2B5EF4-FFF2-40B4-BE49-F238E27FC236}">
                <a16:creationId xmlns:a16="http://schemas.microsoft.com/office/drawing/2014/main" id="{7F246831-CBB1-5EFE-B6AF-50F7E7C88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 t="25507" r="25163" b="64203"/>
          <a:stretch/>
        </p:blipFill>
        <p:spPr>
          <a:xfrm>
            <a:off x="1928190" y="1749286"/>
            <a:ext cx="7195931" cy="7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70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6" y="2669058"/>
            <a:ext cx="12027243" cy="4188941"/>
          </a:xfrm>
        </p:spPr>
        <p:txBody>
          <a:bodyPr>
            <a:normAutofit/>
          </a:bodyPr>
          <a:lstStyle/>
          <a:p>
            <a:r>
              <a:rPr lang="en-US" dirty="0"/>
              <a:t>Humiliated captives (Isa. 47:1-3; 20:4) – 750 years later</a:t>
            </a:r>
          </a:p>
          <a:p>
            <a:pPr lvl="1"/>
            <a:r>
              <a:rPr lang="en-US" dirty="0"/>
              <a:t>Isaiah prophesied of Babylon’s fall to the Persians (47:1-6)</a:t>
            </a:r>
          </a:p>
          <a:p>
            <a:pPr marL="914400" lvl="2"/>
            <a:r>
              <a:rPr lang="en-US" sz="2300" dirty="0"/>
              <a:t>The citizens’ “shame” would be “uncovered” in their “nakedness”</a:t>
            </a:r>
          </a:p>
          <a:p>
            <a:pPr marL="914400" lvl="2"/>
            <a:r>
              <a:rPr lang="en-US" sz="2300" dirty="0"/>
              <a:t>“Nakedness” included when they would “uncover the thigh” </a:t>
            </a:r>
          </a:p>
          <a:p>
            <a:pPr lvl="1"/>
            <a:r>
              <a:rPr lang="en-US" dirty="0"/>
              <a:t>Isaiah also prophesied of Egypt and Ethiopia going into captivity (20:1-6)</a:t>
            </a:r>
          </a:p>
          <a:p>
            <a:pPr marL="914400" lvl="2"/>
            <a:r>
              <a:rPr lang="en-US" sz="2300" dirty="0"/>
              <a:t>They would be led away “naked…with their buttocks uncovered, to [their] shame” (20:4)</a:t>
            </a:r>
          </a:p>
          <a:p>
            <a:pPr marL="574675" lvl="1"/>
            <a:r>
              <a:rPr lang="en-US" dirty="0"/>
              <a:t>Uncovering the thigh or exposing the bottom brought “shame”</a:t>
            </a:r>
          </a:p>
        </p:txBody>
      </p:sp>
      <p:pic>
        <p:nvPicPr>
          <p:cNvPr id="5" name="Picture 4" descr="A blue fabric with black text&#10;&#10;Description automatically generated">
            <a:extLst>
              <a:ext uri="{FF2B5EF4-FFF2-40B4-BE49-F238E27FC236}">
                <a16:creationId xmlns:a16="http://schemas.microsoft.com/office/drawing/2014/main" id="{F0E4E571-B0C8-6191-7EF9-D862F1700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1" b="77101"/>
          <a:stretch/>
        </p:blipFill>
        <p:spPr>
          <a:xfrm>
            <a:off x="5168348" y="0"/>
            <a:ext cx="7023652" cy="1570383"/>
          </a:xfrm>
          <a:prstGeom prst="rect">
            <a:avLst/>
          </a:prstGeom>
        </p:spPr>
      </p:pic>
      <p:pic>
        <p:nvPicPr>
          <p:cNvPr id="8" name="Picture 7" descr="A blue fabric with black text&#10;&#10;Description automatically generated">
            <a:extLst>
              <a:ext uri="{FF2B5EF4-FFF2-40B4-BE49-F238E27FC236}">
                <a16:creationId xmlns:a16="http://schemas.microsoft.com/office/drawing/2014/main" id="{7F246831-CBB1-5EFE-B6AF-50F7E7C88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 t="25507" r="25163" b="64203"/>
          <a:stretch/>
        </p:blipFill>
        <p:spPr>
          <a:xfrm>
            <a:off x="1928190" y="1749286"/>
            <a:ext cx="7195931" cy="7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33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6" y="2669058"/>
            <a:ext cx="12027243" cy="4188941"/>
          </a:xfrm>
        </p:spPr>
        <p:txBody>
          <a:bodyPr>
            <a:normAutofit/>
          </a:bodyPr>
          <a:lstStyle/>
          <a:p>
            <a:r>
              <a:rPr lang="en-US" dirty="0"/>
              <a:t>Developing young lady (Ezek. 16:6-8) – 150 years later</a:t>
            </a:r>
          </a:p>
          <a:p>
            <a:pPr lvl="1"/>
            <a:r>
              <a:rPr lang="en-US" dirty="0"/>
              <a:t>God speaks of Jerusalem figuratively as a young maiden</a:t>
            </a:r>
          </a:p>
          <a:p>
            <a:pPr lvl="1"/>
            <a:r>
              <a:rPr lang="en-US" dirty="0"/>
              <a:t>“Breasts were formed…you were naked and bare…” (16:7)</a:t>
            </a:r>
          </a:p>
          <a:p>
            <a:pPr lvl="1"/>
            <a:r>
              <a:rPr lang="en-US" dirty="0"/>
              <a:t>“I spread My wing over you and covered your nakedness” (16:8)</a:t>
            </a:r>
          </a:p>
          <a:p>
            <a:r>
              <a:rPr lang="en-US" dirty="0"/>
              <a:t>Peter in the fishing boat (Jn. 21:7) – 600 years later; 4,000+ years after Gen. 3</a:t>
            </a:r>
          </a:p>
          <a:p>
            <a:pPr lvl="1"/>
            <a:r>
              <a:rPr lang="en-US" dirty="0"/>
              <a:t>The word “naked” not always mean completely unclothed (cf. Jas. 2:15)</a:t>
            </a:r>
          </a:p>
          <a:p>
            <a:pPr lvl="1"/>
            <a:r>
              <a:rPr lang="en-US" dirty="0"/>
              <a:t>The Greek word includes: “scantily or inadequately clothed”</a:t>
            </a:r>
          </a:p>
          <a:p>
            <a:pPr lvl="1"/>
            <a:r>
              <a:rPr lang="en-US" dirty="0"/>
              <a:t>To go see Jesus, “he put on his outer garment…and plunged into the sea”</a:t>
            </a:r>
          </a:p>
          <a:p>
            <a:pPr lvl="1"/>
            <a:r>
              <a:rPr lang="en-US" dirty="0"/>
              <a:t>Without his robe on, he was not properly or appropriately dressed </a:t>
            </a:r>
          </a:p>
        </p:txBody>
      </p:sp>
      <p:pic>
        <p:nvPicPr>
          <p:cNvPr id="5" name="Picture 4" descr="A blue fabric with black text&#10;&#10;Description automatically generated">
            <a:extLst>
              <a:ext uri="{FF2B5EF4-FFF2-40B4-BE49-F238E27FC236}">
                <a16:creationId xmlns:a16="http://schemas.microsoft.com/office/drawing/2014/main" id="{F0E4E571-B0C8-6191-7EF9-D862F1700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1" b="77101"/>
          <a:stretch/>
        </p:blipFill>
        <p:spPr>
          <a:xfrm>
            <a:off x="5168348" y="0"/>
            <a:ext cx="7023652" cy="1570383"/>
          </a:xfrm>
          <a:prstGeom prst="rect">
            <a:avLst/>
          </a:prstGeom>
        </p:spPr>
      </p:pic>
      <p:pic>
        <p:nvPicPr>
          <p:cNvPr id="8" name="Picture 7" descr="A blue fabric with black text&#10;&#10;Description automatically generated">
            <a:extLst>
              <a:ext uri="{FF2B5EF4-FFF2-40B4-BE49-F238E27FC236}">
                <a16:creationId xmlns:a16="http://schemas.microsoft.com/office/drawing/2014/main" id="{7F246831-CBB1-5EFE-B6AF-50F7E7C88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 t="25507" r="25163" b="64203"/>
          <a:stretch/>
        </p:blipFill>
        <p:spPr>
          <a:xfrm>
            <a:off x="1928190" y="1749286"/>
            <a:ext cx="7195931" cy="7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69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bodies were created by God in His image (Gen. 1:26-27)</a:t>
            </a:r>
          </a:p>
          <a:p>
            <a:pPr lvl="1"/>
            <a:r>
              <a:rPr lang="en-US" dirty="0"/>
              <a:t>Our bodies belong to God, by right of purchase (1 Cor. 6:20)</a:t>
            </a:r>
          </a:p>
          <a:p>
            <a:pPr lvl="1"/>
            <a:r>
              <a:rPr lang="en-US" dirty="0"/>
              <a:t>Our bodies belong to God, by means of His personal indwelling (1 Cor. 6:19)</a:t>
            </a:r>
          </a:p>
          <a:p>
            <a:pPr lvl="1"/>
            <a:r>
              <a:rPr lang="en-US" dirty="0"/>
              <a:t>God values our bodies! They must be used to glorify Him in all things (6:20)!</a:t>
            </a:r>
          </a:p>
          <a:p>
            <a:r>
              <a:rPr lang="en-US" dirty="0"/>
              <a:t>God emphasizes that clothing identifies one’s heart (1 Pet. 3:3-4)</a:t>
            </a:r>
          </a:p>
          <a:p>
            <a:pPr lvl="1"/>
            <a:r>
              <a:rPr lang="en-US" dirty="0"/>
              <a:t>A showy spirit finds an outlet through outward appearance (1 Tim. 2:9-10)</a:t>
            </a:r>
          </a:p>
          <a:p>
            <a:pPr lvl="1"/>
            <a:r>
              <a:rPr lang="en-US" dirty="0"/>
              <a:t>A “harlot” has a certain “attire” selected by her “crafty heart” (Prov. 7:10)</a:t>
            </a:r>
          </a:p>
          <a:p>
            <a:pPr lvl="1"/>
            <a:r>
              <a:rPr lang="en-US" dirty="0"/>
              <a:t>A Christian’s clothing, therefore, should profess godliness (1 Tim. 2:9-10)</a:t>
            </a:r>
          </a:p>
        </p:txBody>
      </p:sp>
      <p:pic>
        <p:nvPicPr>
          <p:cNvPr id="4" name="Picture 3" descr="A blue fabric with black text&#10;&#10;Description automatically generated">
            <a:extLst>
              <a:ext uri="{FF2B5EF4-FFF2-40B4-BE49-F238E27FC236}">
                <a16:creationId xmlns:a16="http://schemas.microsoft.com/office/drawing/2014/main" id="{9ADB975B-CEE5-9CCA-E399-03866D40A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b="77182"/>
          <a:stretch/>
        </p:blipFill>
        <p:spPr>
          <a:xfrm>
            <a:off x="5872898" y="0"/>
            <a:ext cx="6319101" cy="1564849"/>
          </a:xfrm>
          <a:prstGeom prst="rect">
            <a:avLst/>
          </a:prstGeom>
        </p:spPr>
      </p:pic>
      <p:pic>
        <p:nvPicPr>
          <p:cNvPr id="7" name="Picture 6" descr="A blue fabric with black text&#10;&#10;Description automatically generated">
            <a:extLst>
              <a:ext uri="{FF2B5EF4-FFF2-40B4-BE49-F238E27FC236}">
                <a16:creationId xmlns:a16="http://schemas.microsoft.com/office/drawing/2014/main" id="{55A08FE9-2FD1-7738-A821-45B98CFA4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25292" r="11005" b="64536"/>
          <a:stretch/>
        </p:blipFill>
        <p:spPr>
          <a:xfrm>
            <a:off x="1904214" y="1734532"/>
            <a:ext cx="8946038" cy="6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8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God’s modesty is not determined by or fluctuate with culture (Rom. 12:1-2)</a:t>
            </a:r>
          </a:p>
          <a:p>
            <a:pPr lvl="1"/>
            <a:r>
              <a:rPr lang="en-US" dirty="0"/>
              <a:t>Culture does not decide right and wrong!  God does!  In ALL things!</a:t>
            </a:r>
          </a:p>
          <a:p>
            <a:pPr lvl="1"/>
            <a:r>
              <a:rPr lang="en-US" dirty="0"/>
              <a:t>God clearly and universally defines what He considers “nakedness” – exposure of private parts from chest to thighs/knees</a:t>
            </a:r>
          </a:p>
          <a:p>
            <a:pPr lvl="1"/>
            <a:r>
              <a:rPr lang="en-US" dirty="0"/>
              <a:t>Our clothing must conform to God’s standard, not the world’s (Rom. 12:2)</a:t>
            </a:r>
          </a:p>
          <a:p>
            <a:pPr lvl="1"/>
            <a:r>
              <a:rPr lang="en-US" dirty="0"/>
              <a:t>Some people are “not at all ashamed” and do not “know how to blush” (Jer. 6:15)</a:t>
            </a:r>
          </a:p>
        </p:txBody>
      </p:sp>
      <p:pic>
        <p:nvPicPr>
          <p:cNvPr id="4" name="Picture 3" descr="A blue fabric with black text&#10;&#10;Description automatically generated">
            <a:extLst>
              <a:ext uri="{FF2B5EF4-FFF2-40B4-BE49-F238E27FC236}">
                <a16:creationId xmlns:a16="http://schemas.microsoft.com/office/drawing/2014/main" id="{9ADB975B-CEE5-9CCA-E399-03866D40A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b="77182"/>
          <a:stretch/>
        </p:blipFill>
        <p:spPr>
          <a:xfrm>
            <a:off x="5872898" y="0"/>
            <a:ext cx="6319101" cy="1564849"/>
          </a:xfrm>
          <a:prstGeom prst="rect">
            <a:avLst/>
          </a:prstGeom>
        </p:spPr>
      </p:pic>
      <p:pic>
        <p:nvPicPr>
          <p:cNvPr id="7" name="Picture 6" descr="A blue fabric with black text&#10;&#10;Description automatically generated">
            <a:extLst>
              <a:ext uri="{FF2B5EF4-FFF2-40B4-BE49-F238E27FC236}">
                <a16:creationId xmlns:a16="http://schemas.microsoft.com/office/drawing/2014/main" id="{55A08FE9-2FD1-7738-A821-45B98CFA4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25292" r="11005" b="64536"/>
          <a:stretch/>
        </p:blipFill>
        <p:spPr>
          <a:xfrm>
            <a:off x="1904214" y="1734532"/>
            <a:ext cx="8946038" cy="6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3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7" y="2669058"/>
            <a:ext cx="12027242" cy="4188941"/>
          </a:xfrm>
        </p:spPr>
        <p:txBody>
          <a:bodyPr>
            <a:normAutofit lnSpcReduction="10000"/>
          </a:bodyPr>
          <a:lstStyle/>
          <a:p>
            <a:pPr>
              <a:lnSpc>
                <a:spcPct val="95000"/>
              </a:lnSpc>
            </a:pPr>
            <a:r>
              <a:rPr lang="en-US" dirty="0"/>
              <a:t>Wearing immodest clothing can affect others spiritually and lead them to sin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It can stimulate the sin of “lust” in others (Matt. 5:28; 1 John 2:16)</a:t>
            </a:r>
          </a:p>
          <a:p>
            <a:pPr lvl="2">
              <a:lnSpc>
                <a:spcPct val="95000"/>
              </a:lnSpc>
            </a:pPr>
            <a:r>
              <a:rPr lang="en-US" sz="2100" dirty="0"/>
              <a:t>God created humans as sexual beings with sexual desires and attraction</a:t>
            </a:r>
          </a:p>
          <a:p>
            <a:pPr lvl="2">
              <a:lnSpc>
                <a:spcPct val="95000"/>
              </a:lnSpc>
            </a:pPr>
            <a:r>
              <a:rPr lang="en-US" sz="2100" dirty="0"/>
              <a:t>Sexual attraction is natural (read Song of Solomon), BUT lust is a choice and must be controlled</a:t>
            </a:r>
          </a:p>
          <a:p>
            <a:pPr lvl="2">
              <a:lnSpc>
                <a:spcPct val="95000"/>
              </a:lnSpc>
            </a:pPr>
            <a:r>
              <a:rPr lang="en-US" sz="2100" dirty="0"/>
              <a:t>You can’t control someone lusting, but you can control if your attire makes you sexually appealing 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It can cause someone to “stumble” and die spiritually (Jas. 1:14-15)</a:t>
            </a:r>
          </a:p>
          <a:p>
            <a:pPr lvl="2">
              <a:lnSpc>
                <a:spcPct val="95000"/>
              </a:lnSpc>
            </a:pPr>
            <a:r>
              <a:rPr lang="en-US" sz="2100" dirty="0"/>
              <a:t>God will hold the one who stimulates lust/stumbling accountable (Matt. 18:6-7; Rom. 14:13, 21)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It can lead to other sins (2 Sam. 11:1-27)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We must “look out for the interests of others” (Phil. 2:4)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“Do not arouse or awaken love until” it is time (Song of Sol. 2:7; 3:5; 8:4)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We should dress to be “very precious in the sight of God” (1 Pet. 3:4)</a:t>
            </a:r>
          </a:p>
        </p:txBody>
      </p:sp>
      <p:pic>
        <p:nvPicPr>
          <p:cNvPr id="4" name="Picture 3" descr="A blue fabric with black text&#10;&#10;Description automatically generated">
            <a:extLst>
              <a:ext uri="{FF2B5EF4-FFF2-40B4-BE49-F238E27FC236}">
                <a16:creationId xmlns:a16="http://schemas.microsoft.com/office/drawing/2014/main" id="{9ADB975B-CEE5-9CCA-E399-03866D40A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b="77182"/>
          <a:stretch/>
        </p:blipFill>
        <p:spPr>
          <a:xfrm>
            <a:off x="5872898" y="0"/>
            <a:ext cx="6319101" cy="1564849"/>
          </a:xfrm>
          <a:prstGeom prst="rect">
            <a:avLst/>
          </a:prstGeom>
        </p:spPr>
      </p:pic>
      <p:pic>
        <p:nvPicPr>
          <p:cNvPr id="7" name="Picture 6" descr="A blue fabric with black text&#10;&#10;Description automatically generated">
            <a:extLst>
              <a:ext uri="{FF2B5EF4-FFF2-40B4-BE49-F238E27FC236}">
                <a16:creationId xmlns:a16="http://schemas.microsoft.com/office/drawing/2014/main" id="{55A08FE9-2FD1-7738-A821-45B98CFA4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25292" r="11005" b="64536"/>
          <a:stretch/>
        </p:blipFill>
        <p:spPr>
          <a:xfrm>
            <a:off x="1904214" y="1734532"/>
            <a:ext cx="8946038" cy="6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51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/>
          <a:lstStyle/>
          <a:p>
            <a:r>
              <a:rPr lang="en-US" dirty="0"/>
              <a:t>“Adorn” (present tense verb) = Greek word means: “to arrange; to put in order; to cause to have an attractive appearance”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2AB71-3EA8-C1C4-E465-7AE41AC8AF8A}"/>
              </a:ext>
            </a:extLst>
          </p:cNvPr>
          <p:cNvSpPr/>
          <p:nvPr/>
        </p:nvSpPr>
        <p:spPr>
          <a:xfrm>
            <a:off x="6815579" y="2818613"/>
            <a:ext cx="1112363" cy="433633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1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Bodies should only be used to satisfy one’s husband or wife</a:t>
            </a:r>
          </a:p>
          <a:p>
            <a:pPr lvl="1"/>
            <a:r>
              <a:rPr lang="en-US" dirty="0"/>
              <a:t>God has designed our bodies for all sexual fulfillment in marriage (Gen. 2:24; Heb. 13:4)</a:t>
            </a:r>
          </a:p>
          <a:p>
            <a:pPr lvl="1"/>
            <a:r>
              <a:rPr lang="en-US" dirty="0"/>
              <a:t>The bodies of the husband and wife are to be enjoyed only in marriage (Prov. 5:15-23; Song of Sol. 4:1-5:1; 7:1-9)</a:t>
            </a:r>
          </a:p>
          <a:p>
            <a:pPr lvl="1"/>
            <a:r>
              <a:rPr lang="en-US" dirty="0"/>
              <a:t>The bodies of husband and wife belong to each other in marriage (1 Cor. 7:2-4)</a:t>
            </a:r>
          </a:p>
          <a:p>
            <a:pPr lvl="1"/>
            <a:r>
              <a:rPr lang="en-US" dirty="0"/>
              <a:t>We must save our bodies (from view, touch and enjoyment) from all others and for our spouse alone (Job 31:1; Matt. 5:28)</a:t>
            </a:r>
          </a:p>
        </p:txBody>
      </p:sp>
      <p:pic>
        <p:nvPicPr>
          <p:cNvPr id="4" name="Picture 3" descr="A blue fabric with black text&#10;&#10;Description automatically generated">
            <a:extLst>
              <a:ext uri="{FF2B5EF4-FFF2-40B4-BE49-F238E27FC236}">
                <a16:creationId xmlns:a16="http://schemas.microsoft.com/office/drawing/2014/main" id="{9ADB975B-CEE5-9CCA-E399-03866D40A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b="77182"/>
          <a:stretch/>
        </p:blipFill>
        <p:spPr>
          <a:xfrm>
            <a:off x="5872898" y="0"/>
            <a:ext cx="6319101" cy="1564849"/>
          </a:xfrm>
          <a:prstGeom prst="rect">
            <a:avLst/>
          </a:prstGeom>
        </p:spPr>
      </p:pic>
      <p:pic>
        <p:nvPicPr>
          <p:cNvPr id="7" name="Picture 6" descr="A blue fabric with black text&#10;&#10;Description automatically generated">
            <a:extLst>
              <a:ext uri="{FF2B5EF4-FFF2-40B4-BE49-F238E27FC236}">
                <a16:creationId xmlns:a16="http://schemas.microsoft.com/office/drawing/2014/main" id="{55A08FE9-2FD1-7738-A821-45B98CFA4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25292" r="11005" b="64536"/>
          <a:stretch/>
        </p:blipFill>
        <p:spPr>
          <a:xfrm>
            <a:off x="1904214" y="1734532"/>
            <a:ext cx="8946038" cy="6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2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Parents, especially fathers, must be responsible, God-pleasing parents</a:t>
            </a:r>
          </a:p>
          <a:p>
            <a:pPr lvl="1"/>
            <a:r>
              <a:rPr lang="en-US" dirty="0"/>
              <a:t>You are responsible to:</a:t>
            </a:r>
          </a:p>
          <a:p>
            <a:pPr lvl="2"/>
            <a:r>
              <a:rPr lang="en-US" sz="2200" dirty="0"/>
              <a:t>“train” your child in “the way he should go” (Prov. 22:6)</a:t>
            </a:r>
          </a:p>
          <a:p>
            <a:pPr lvl="2"/>
            <a:r>
              <a:rPr lang="en-US" sz="2200" dirty="0"/>
              <a:t>“bring them up in the discipline and instruction of the Lord” (Eph. 6:4)</a:t>
            </a:r>
          </a:p>
          <a:p>
            <a:pPr lvl="2"/>
            <a:r>
              <a:rPr lang="en-US" sz="2200" dirty="0"/>
              <a:t>teach them “from childhood…the Holy Scriptures” (2 Tim. 3:15)</a:t>
            </a:r>
          </a:p>
          <a:p>
            <a:pPr lvl="1"/>
            <a:r>
              <a:rPr lang="en-US" dirty="0"/>
              <a:t>Train them to:</a:t>
            </a:r>
          </a:p>
          <a:p>
            <a:pPr lvl="2"/>
            <a:r>
              <a:rPr lang="en-US" sz="2200" dirty="0"/>
              <a:t>Want to please God more than anyone else (John 8:29; Acts 5:29)</a:t>
            </a:r>
          </a:p>
          <a:p>
            <a:pPr lvl="2"/>
            <a:r>
              <a:rPr lang="en-US" sz="2200" dirty="0"/>
              <a:t>Respect their bodies and save them for marriage (1 Cor. 6:19-20)</a:t>
            </a:r>
          </a:p>
          <a:p>
            <a:pPr lvl="2"/>
            <a:r>
              <a:rPr lang="en-US" sz="2200" dirty="0"/>
              <a:t>Flee youthful lusts (2 Tim. 2:22)</a:t>
            </a:r>
          </a:p>
          <a:p>
            <a:pPr lvl="2"/>
            <a:r>
              <a:rPr lang="en-US" sz="2200" dirty="0"/>
              <a:t>Pursue righteousness, godliness and holiness (1 Tim. 6:11; Heb. 12:14)</a:t>
            </a:r>
          </a:p>
          <a:p>
            <a:pPr lvl="2"/>
            <a:r>
              <a:rPr lang="en-US" sz="2200" dirty="0"/>
              <a:t>Develop a pure heart and keep themselves pure (2 Tim. 2:22; 1 Tim. 5:22)</a:t>
            </a:r>
          </a:p>
          <a:p>
            <a:pPr lvl="2"/>
            <a:r>
              <a:rPr lang="en-US" sz="2200" dirty="0"/>
              <a:t>Dress modestly and divert their eyes (1 Tim. 2:9-10; Job 31:1)</a:t>
            </a:r>
          </a:p>
          <a:p>
            <a:pPr lvl="1"/>
            <a:endParaRPr lang="en-US" dirty="0"/>
          </a:p>
        </p:txBody>
      </p:sp>
      <p:pic>
        <p:nvPicPr>
          <p:cNvPr id="4" name="Picture 3" descr="A blue fabric with black text&#10;&#10;Description automatically generated">
            <a:extLst>
              <a:ext uri="{FF2B5EF4-FFF2-40B4-BE49-F238E27FC236}">
                <a16:creationId xmlns:a16="http://schemas.microsoft.com/office/drawing/2014/main" id="{9ADB975B-CEE5-9CCA-E399-03866D40A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b="77182"/>
          <a:stretch/>
        </p:blipFill>
        <p:spPr>
          <a:xfrm>
            <a:off x="5872898" y="0"/>
            <a:ext cx="6319101" cy="1564849"/>
          </a:xfrm>
          <a:prstGeom prst="rect">
            <a:avLst/>
          </a:prstGeom>
        </p:spPr>
      </p:pic>
      <p:pic>
        <p:nvPicPr>
          <p:cNvPr id="7" name="Picture 6" descr="A blue fabric with black text&#10;&#10;Description automatically generated">
            <a:extLst>
              <a:ext uri="{FF2B5EF4-FFF2-40B4-BE49-F238E27FC236}">
                <a16:creationId xmlns:a16="http://schemas.microsoft.com/office/drawing/2014/main" id="{55A08FE9-2FD1-7738-A821-45B98CFA4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25292" r="11005" b="64536"/>
          <a:stretch/>
        </p:blipFill>
        <p:spPr>
          <a:xfrm>
            <a:off x="1904214" y="1734532"/>
            <a:ext cx="8946038" cy="6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76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7" y="2669059"/>
            <a:ext cx="11856308" cy="32321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Parents, especially fathers, must be responsible, God-pleasing parents</a:t>
            </a:r>
          </a:p>
          <a:p>
            <a:pPr lvl="1"/>
            <a:r>
              <a:rPr lang="en-US" dirty="0"/>
              <a:t>START YOUNG!</a:t>
            </a:r>
          </a:p>
          <a:p>
            <a:pPr lvl="2"/>
            <a:r>
              <a:rPr lang="en-US" sz="2200" dirty="0"/>
              <a:t>Develop habits &amp; rules when they’re little that you want to have in place when they’re older</a:t>
            </a:r>
          </a:p>
          <a:p>
            <a:pPr lvl="2"/>
            <a:r>
              <a:rPr lang="en-US" sz="2200" dirty="0"/>
              <a:t>Satan is going to “war against their soul” when they’re teenagers (1 Pet. 2:11)</a:t>
            </a:r>
          </a:p>
          <a:p>
            <a:pPr lvl="2"/>
            <a:r>
              <a:rPr lang="en-US" sz="2200" dirty="0"/>
              <a:t>Get them ready for that when they are young</a:t>
            </a:r>
          </a:p>
          <a:p>
            <a:pPr lvl="1"/>
            <a:r>
              <a:rPr lang="en-US" dirty="0"/>
              <a:t>Fathers/Husbands, be a MAN!  </a:t>
            </a:r>
          </a:p>
          <a:p>
            <a:pPr lvl="2"/>
            <a:r>
              <a:rPr lang="en-US" sz="2200" dirty="0"/>
              <a:t>Be a GODLY MAN!  Stand up for modesty in your home!</a:t>
            </a:r>
          </a:p>
          <a:p>
            <a:pPr lvl="2"/>
            <a:r>
              <a:rPr lang="en-US" sz="2200" dirty="0"/>
              <a:t>You know what guys look at!  Why do you want guys to gawk at your ladies that way?</a:t>
            </a:r>
          </a:p>
          <a:p>
            <a:pPr lvl="2"/>
            <a:r>
              <a:rPr lang="en-US" sz="2200" dirty="0"/>
              <a:t>Strive to prevent sin, heartache, even dangerous situations before they can happen</a:t>
            </a:r>
          </a:p>
          <a:p>
            <a:pPr lvl="1"/>
            <a:endParaRPr lang="en-US" dirty="0"/>
          </a:p>
        </p:txBody>
      </p:sp>
      <p:pic>
        <p:nvPicPr>
          <p:cNvPr id="4" name="Picture 3" descr="A blue fabric with black text&#10;&#10;Description automatically generated">
            <a:extLst>
              <a:ext uri="{FF2B5EF4-FFF2-40B4-BE49-F238E27FC236}">
                <a16:creationId xmlns:a16="http://schemas.microsoft.com/office/drawing/2014/main" id="{9ADB975B-CEE5-9CCA-E399-03866D40A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b="77182"/>
          <a:stretch/>
        </p:blipFill>
        <p:spPr>
          <a:xfrm>
            <a:off x="5872898" y="0"/>
            <a:ext cx="6319101" cy="1564849"/>
          </a:xfrm>
          <a:prstGeom prst="rect">
            <a:avLst/>
          </a:prstGeom>
        </p:spPr>
      </p:pic>
      <p:pic>
        <p:nvPicPr>
          <p:cNvPr id="7" name="Picture 6" descr="A blue fabric with black text&#10;&#10;Description automatically generated">
            <a:extLst>
              <a:ext uri="{FF2B5EF4-FFF2-40B4-BE49-F238E27FC236}">
                <a16:creationId xmlns:a16="http://schemas.microsoft.com/office/drawing/2014/main" id="{55A08FE9-2FD1-7738-A821-45B98CFA4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25292" r="11005" b="64536"/>
          <a:stretch/>
        </p:blipFill>
        <p:spPr>
          <a:xfrm>
            <a:off x="1904214" y="1734532"/>
            <a:ext cx="8946038" cy="6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81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Is what I am wearing “modest,” appropriate and respectful by God’s standards?</a:t>
            </a:r>
          </a:p>
          <a:p>
            <a:r>
              <a:rPr lang="en-US" dirty="0"/>
              <a:t>Is what I am wearing too short, too low, too showy, too tight, too see-through, too revealing, too provocative?</a:t>
            </a:r>
          </a:p>
          <a:p>
            <a:r>
              <a:rPr lang="en-US" dirty="0"/>
              <a:t>What can be seen when I move, sit, bend, reach, etc.?</a:t>
            </a:r>
          </a:p>
          <a:p>
            <a:r>
              <a:rPr lang="en-US" dirty="0"/>
              <a:t>Will I need to spend time pulling up/down when it starts showing “too much”?</a:t>
            </a:r>
          </a:p>
          <a:p>
            <a:r>
              <a:rPr lang="en-US" dirty="0"/>
              <a:t>Is what I am wearing “professing godliness” and “good works”?</a:t>
            </a:r>
          </a:p>
          <a:p>
            <a:r>
              <a:rPr lang="en-US" dirty="0"/>
              <a:t>Does what I am wearing promote and portray purity and holiness?</a:t>
            </a:r>
          </a:p>
          <a:p>
            <a:r>
              <a:rPr lang="en-US" dirty="0"/>
              <a:t>Will what I am wearing hurt my influence for Jesus?</a:t>
            </a:r>
          </a:p>
        </p:txBody>
      </p:sp>
      <p:pic>
        <p:nvPicPr>
          <p:cNvPr id="5" name="Picture 4" descr="A close-up of a blue fabric&#10;&#10;Description automatically generated">
            <a:extLst>
              <a:ext uri="{FF2B5EF4-FFF2-40B4-BE49-F238E27FC236}">
                <a16:creationId xmlns:a16="http://schemas.microsoft.com/office/drawing/2014/main" id="{0D64E558-5DF2-835D-1C07-14EE02E93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25842" r="13789" b="64398"/>
          <a:stretch/>
        </p:blipFill>
        <p:spPr>
          <a:xfrm>
            <a:off x="1838227" y="1772239"/>
            <a:ext cx="8672660" cy="66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8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Am I wearing this to draw attention to myself or to my body?</a:t>
            </a:r>
          </a:p>
          <a:p>
            <a:r>
              <a:rPr lang="en-US" sz="2600" dirty="0"/>
              <a:t>Do my clothes draw attention to areas of my body that God wants covered?</a:t>
            </a:r>
          </a:p>
          <a:p>
            <a:r>
              <a:rPr lang="en-US" sz="2600" dirty="0"/>
              <a:t>Am I showing anything that only my husband/wife should see?</a:t>
            </a:r>
          </a:p>
          <a:p>
            <a:r>
              <a:rPr lang="en-US" sz="2600" dirty="0"/>
              <a:t>Could the devil use what I am wearing for his purposes to tempt others?</a:t>
            </a:r>
          </a:p>
          <a:p>
            <a:r>
              <a:rPr lang="en-US" sz="2600" dirty="0"/>
              <a:t>Will what I am wearing cause others to stumble or lust after me?</a:t>
            </a:r>
          </a:p>
          <a:p>
            <a:r>
              <a:rPr lang="en-US" sz="2600" dirty="0"/>
              <a:t>Will what I am wearing glorify God or glorify me and my body (not glorifying God)?</a:t>
            </a:r>
          </a:p>
          <a:p>
            <a:r>
              <a:rPr lang="en-US" sz="2600" dirty="0"/>
              <a:t>If I got to choose what to wear on Judgment Day before Jesus, would I wear this?</a:t>
            </a:r>
          </a:p>
        </p:txBody>
      </p:sp>
      <p:pic>
        <p:nvPicPr>
          <p:cNvPr id="5" name="Picture 4" descr="A close-up of a blue fabric&#10;&#10;Description automatically generated">
            <a:extLst>
              <a:ext uri="{FF2B5EF4-FFF2-40B4-BE49-F238E27FC236}">
                <a16:creationId xmlns:a16="http://schemas.microsoft.com/office/drawing/2014/main" id="{0D64E558-5DF2-835D-1C07-14EE02E93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25842" r="13789" b="64398"/>
          <a:stretch/>
        </p:blipFill>
        <p:spPr>
          <a:xfrm>
            <a:off x="1838227" y="1772239"/>
            <a:ext cx="8672660" cy="66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5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7" y="2669058"/>
            <a:ext cx="11568578" cy="4188941"/>
          </a:xfrm>
        </p:spPr>
        <p:txBody>
          <a:bodyPr>
            <a:normAutofit/>
          </a:bodyPr>
          <a:lstStyle/>
          <a:p>
            <a:r>
              <a:rPr lang="en-US" dirty="0"/>
              <a:t>Believe that Jesus is the Son of God – John 1:12</a:t>
            </a:r>
          </a:p>
          <a:p>
            <a:r>
              <a:rPr lang="en-US" dirty="0"/>
              <a:t>Repent of your sins and turn toward God – Acts 3:19</a:t>
            </a:r>
          </a:p>
          <a:p>
            <a:r>
              <a:rPr lang="en-US" dirty="0"/>
              <a:t>Confess your faith in Jesus Christ – Romans 10:9</a:t>
            </a:r>
          </a:p>
          <a:p>
            <a:r>
              <a:rPr lang="en-US" dirty="0"/>
              <a:t>Be baptized into Christ and put on Christ – Galatians 3:27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enroll you in heaven – Hebrews 12:23</a:t>
            </a:r>
          </a:p>
          <a:p>
            <a:r>
              <a:rPr lang="en-US" dirty="0"/>
              <a:t>Keep on </a:t>
            </a:r>
            <a:r>
              <a:rPr lang="en-US"/>
              <a:t>walking properly in </a:t>
            </a:r>
            <a:r>
              <a:rPr lang="en-US" dirty="0"/>
              <a:t>Christ – Romans 13:11-14</a:t>
            </a:r>
          </a:p>
        </p:txBody>
      </p:sp>
      <p:pic>
        <p:nvPicPr>
          <p:cNvPr id="4" name="Picture 3" descr="A blue fabric with black text&#10;&#10;Description automatically generated">
            <a:extLst>
              <a:ext uri="{FF2B5EF4-FFF2-40B4-BE49-F238E27FC236}">
                <a16:creationId xmlns:a16="http://schemas.microsoft.com/office/drawing/2014/main" id="{56BDF69A-5EDF-8727-7E70-8786D44FC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4880" r="13866" b="64399"/>
          <a:stretch/>
        </p:blipFill>
        <p:spPr>
          <a:xfrm>
            <a:off x="1828800" y="1706252"/>
            <a:ext cx="8672660" cy="7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/>
          <a:lstStyle/>
          <a:p>
            <a:r>
              <a:rPr lang="en-US" dirty="0"/>
              <a:t>“Modest” = Greek word means: “orderly; well-arranged; respectable, honorable; decent; appropriate”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81A36-3E8F-74E4-3BDB-D38073679B05}"/>
              </a:ext>
            </a:extLst>
          </p:cNvPr>
          <p:cNvSpPr/>
          <p:nvPr/>
        </p:nvSpPr>
        <p:spPr>
          <a:xfrm>
            <a:off x="10337004" y="2818613"/>
            <a:ext cx="1390543" cy="433633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>
            <a:normAutofit/>
          </a:bodyPr>
          <a:lstStyle/>
          <a:p>
            <a:r>
              <a:rPr lang="en-US" dirty="0"/>
              <a:t>“Apparel” = Greek word means: “keeping something in check; arranging in order; reserve, restraint; outward attire that reflects/exhibits one’s inward character”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00D850-40C3-6C14-AF65-150A414B070E}"/>
              </a:ext>
            </a:extLst>
          </p:cNvPr>
          <p:cNvSpPr/>
          <p:nvPr/>
        </p:nvSpPr>
        <p:spPr>
          <a:xfrm>
            <a:off x="298047" y="3261556"/>
            <a:ext cx="1482115" cy="433633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 err="1"/>
              <a:t>Shamefastness</a:t>
            </a:r>
            <a:r>
              <a:rPr lang="en-US" dirty="0"/>
              <a:t>” = Greek word means: “a sense of shame; retain ability to blush; modesty which is ‘fast’ or rooted in the character; reverence; self-respect; bashful; shame which shrinks from overpassing the limits of womanly reserve and modesty”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161B78-51FD-8396-3963-70703BBA0300}"/>
              </a:ext>
            </a:extLst>
          </p:cNvPr>
          <p:cNvSpPr/>
          <p:nvPr/>
        </p:nvSpPr>
        <p:spPr>
          <a:xfrm>
            <a:off x="2652140" y="3241367"/>
            <a:ext cx="2605660" cy="433633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4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>
            <a:normAutofit/>
          </a:bodyPr>
          <a:lstStyle/>
          <a:p>
            <a:r>
              <a:rPr lang="en-US" dirty="0"/>
              <a:t>“Moderation” = Greek word means: “soundness of mind; good judgment, self-control; esp. as a woman’s virtue: decency, chastity; habitual inner self-government, with its constant rein on all the passions and desires”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CCC0BE-ADA2-1695-06B9-16173D8D07C2}"/>
              </a:ext>
            </a:extLst>
          </p:cNvPr>
          <p:cNvSpPr/>
          <p:nvPr/>
        </p:nvSpPr>
        <p:spPr>
          <a:xfrm>
            <a:off x="5963054" y="3241367"/>
            <a:ext cx="2183865" cy="433633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7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>
            <a:normAutofit/>
          </a:bodyPr>
          <a:lstStyle/>
          <a:p>
            <a:r>
              <a:rPr lang="en-US" dirty="0"/>
              <a:t>“Proper” = Greek word means: “to be becoming, fitting, appropriate; to be seemly/suitable; to be right”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EDA223-16BD-1439-2DDD-28B0DB589C1C}"/>
              </a:ext>
            </a:extLst>
          </p:cNvPr>
          <p:cNvSpPr/>
          <p:nvPr/>
        </p:nvSpPr>
        <p:spPr>
          <a:xfrm>
            <a:off x="8576288" y="3704917"/>
            <a:ext cx="1258376" cy="433633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>
            <a:normAutofit/>
          </a:bodyPr>
          <a:lstStyle/>
          <a:p>
            <a:r>
              <a:rPr lang="en-US" dirty="0"/>
              <a:t>“Profess” = Greek word means: “(1) to declare to do something with implication of obligation to carry out what is stated; (2) to claim to be well-accomplished in something; lay claim to, undertake”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34C95-9D25-C508-569B-C7F89FC0C4E9}"/>
              </a:ext>
            </a:extLst>
          </p:cNvPr>
          <p:cNvSpPr/>
          <p:nvPr/>
        </p:nvSpPr>
        <p:spPr>
          <a:xfrm>
            <a:off x="823343" y="4126098"/>
            <a:ext cx="1832308" cy="433633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FE306-C277-F927-F11A-C432BD2FB6B7}"/>
              </a:ext>
            </a:extLst>
          </p:cNvPr>
          <p:cNvSpPr/>
          <p:nvPr/>
        </p:nvSpPr>
        <p:spPr>
          <a:xfrm>
            <a:off x="164757" y="2763624"/>
            <a:ext cx="11856308" cy="1921498"/>
          </a:xfrm>
          <a:prstGeom prst="roundRect">
            <a:avLst/>
          </a:prstGeom>
          <a:solidFill>
            <a:srgbClr val="1F4E79">
              <a:alpha val="65098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43984-022A-6449-7746-A686A32F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4766820"/>
            <a:ext cx="11321592" cy="2091180"/>
          </a:xfrm>
        </p:spPr>
        <p:txBody>
          <a:bodyPr>
            <a:normAutofit/>
          </a:bodyPr>
          <a:lstStyle/>
          <a:p>
            <a:r>
              <a:rPr lang="en-US" dirty="0"/>
              <a:t>“Godliness” = Greek word means: “the fear of or reverence towards God; piety”</a:t>
            </a:r>
          </a:p>
        </p:txBody>
      </p:sp>
      <p:pic>
        <p:nvPicPr>
          <p:cNvPr id="4" name="Picture 3" descr="A close-up of a blue fabric&#10;&#10;Description automatically generated">
            <a:extLst>
              <a:ext uri="{FF2B5EF4-FFF2-40B4-BE49-F238E27FC236}">
                <a16:creationId xmlns:a16="http://schemas.microsoft.com/office/drawing/2014/main" id="{931EFE9A-C652-27FC-F822-E2B2A772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b="77101"/>
          <a:stretch/>
        </p:blipFill>
        <p:spPr>
          <a:xfrm>
            <a:off x="5257800" y="0"/>
            <a:ext cx="6934200" cy="1570383"/>
          </a:xfrm>
          <a:prstGeom prst="rect">
            <a:avLst/>
          </a:prstGeom>
        </p:spPr>
      </p:pic>
      <p:pic>
        <p:nvPicPr>
          <p:cNvPr id="6" name="Picture 5" descr="A close-up of a blue fabric&#10;&#10;Description automatically generated">
            <a:extLst>
              <a:ext uri="{FF2B5EF4-FFF2-40B4-BE49-F238E27FC236}">
                <a16:creationId xmlns:a16="http://schemas.microsoft.com/office/drawing/2014/main" id="{44DEACD7-5261-F08B-013C-BF9842F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5507" r="22227" b="64638"/>
          <a:stretch/>
        </p:blipFill>
        <p:spPr>
          <a:xfrm>
            <a:off x="1948070" y="1749287"/>
            <a:ext cx="7533860" cy="67586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351D8F-AC0D-35AB-3C62-A2F11513802A}"/>
              </a:ext>
            </a:extLst>
          </p:cNvPr>
          <p:cNvSpPr txBox="1">
            <a:spLocks/>
          </p:cNvSpPr>
          <p:nvPr/>
        </p:nvSpPr>
        <p:spPr>
          <a:xfrm>
            <a:off x="164757" y="2763624"/>
            <a:ext cx="11856308" cy="200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5762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“In like manner also, that the women adorn themselves in modest apparel, with </a:t>
            </a:r>
            <a:r>
              <a:rPr lang="en-US" sz="3200" dirty="0" err="1"/>
              <a:t>shamefastness</a:t>
            </a:r>
            <a:r>
              <a:rPr lang="en-US" sz="3200" dirty="0"/>
              <a:t> and moderation, not with braided hair or gold or pearls or costly clothing, but, which is proper for women professing godliness, through good works.” (1 Timothy 2:9-10)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0B65ED-32C5-908F-FDD1-5846F9917C55}"/>
              </a:ext>
            </a:extLst>
          </p:cNvPr>
          <p:cNvSpPr/>
          <p:nvPr/>
        </p:nvSpPr>
        <p:spPr>
          <a:xfrm>
            <a:off x="2652143" y="4128034"/>
            <a:ext cx="1725303" cy="433633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6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2553</Words>
  <Application>Microsoft Office PowerPoint</Application>
  <PresentationFormat>Widescreen</PresentationFormat>
  <Paragraphs>129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cp:lastPrinted>2023-10-01T12:41:50Z</cp:lastPrinted>
  <dcterms:created xsi:type="dcterms:W3CDTF">2023-09-30T23:09:16Z</dcterms:created>
  <dcterms:modified xsi:type="dcterms:W3CDTF">2023-10-01T13:25:43Z</dcterms:modified>
</cp:coreProperties>
</file>