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60" r:id="rId13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450B"/>
    <a:srgbClr val="893709"/>
    <a:srgbClr val="A72D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Sproule" userId="c8dad340-932d-4df5-ab3a-be7029586225" providerId="ADAL" clId="{0FB9C494-C12D-407F-BD2F-8AF503ACFFC4}"/>
    <pc:docChg chg="undo custSel addSld delSld modSld sldOrd">
      <pc:chgData name="David Sproule" userId="c8dad340-932d-4df5-ab3a-be7029586225" providerId="ADAL" clId="{0FB9C494-C12D-407F-BD2F-8AF503ACFFC4}" dt="2023-09-17T19:44:48.549" v="285"/>
      <pc:docMkLst>
        <pc:docMk/>
      </pc:docMkLst>
      <pc:sldChg chg="modSp mod">
        <pc:chgData name="David Sproule" userId="c8dad340-932d-4df5-ab3a-be7029586225" providerId="ADAL" clId="{0FB9C494-C12D-407F-BD2F-8AF503ACFFC4}" dt="2023-09-17T19:07:41.114" v="3" actId="20577"/>
        <pc:sldMkLst>
          <pc:docMk/>
          <pc:sldMk cId="839501631" sldId="256"/>
        </pc:sldMkLst>
        <pc:spChg chg="mod">
          <ac:chgData name="David Sproule" userId="c8dad340-932d-4df5-ab3a-be7029586225" providerId="ADAL" clId="{0FB9C494-C12D-407F-BD2F-8AF503ACFFC4}" dt="2023-09-17T19:07:41.114" v="3" actId="20577"/>
          <ac:spMkLst>
            <pc:docMk/>
            <pc:sldMk cId="839501631" sldId="256"/>
            <ac:spMk id="2" creationId="{89C1CA97-E4A6-FCA5-7C5A-237577017A9E}"/>
          </ac:spMkLst>
        </pc:spChg>
      </pc:sldChg>
      <pc:sldChg chg="modSp modAnim">
        <pc:chgData name="David Sproule" userId="c8dad340-932d-4df5-ab3a-be7029586225" providerId="ADAL" clId="{0FB9C494-C12D-407F-BD2F-8AF503ACFFC4}" dt="2023-09-17T19:09:24.956" v="81"/>
        <pc:sldMkLst>
          <pc:docMk/>
          <pc:sldMk cId="3614113530" sldId="257"/>
        </pc:sldMkLst>
        <pc:spChg chg="mod">
          <ac:chgData name="David Sproule" userId="c8dad340-932d-4df5-ab3a-be7029586225" providerId="ADAL" clId="{0FB9C494-C12D-407F-BD2F-8AF503ACFFC4}" dt="2023-09-17T19:09:13.730" v="80" actId="20577"/>
          <ac:spMkLst>
            <pc:docMk/>
            <pc:sldMk cId="3614113530" sldId="257"/>
            <ac:spMk id="3" creationId="{0CAF674A-D9D8-8295-02DB-BA63870D8C77}"/>
          </ac:spMkLst>
        </pc:spChg>
      </pc:sldChg>
      <pc:sldChg chg="modSp">
        <pc:chgData name="David Sproule" userId="c8dad340-932d-4df5-ab3a-be7029586225" providerId="ADAL" clId="{0FB9C494-C12D-407F-BD2F-8AF503ACFFC4}" dt="2023-09-17T19:40:03.032" v="284"/>
        <pc:sldMkLst>
          <pc:docMk/>
          <pc:sldMk cId="3080452997" sldId="260"/>
        </pc:sldMkLst>
        <pc:spChg chg="mod">
          <ac:chgData name="David Sproule" userId="c8dad340-932d-4df5-ab3a-be7029586225" providerId="ADAL" clId="{0FB9C494-C12D-407F-BD2F-8AF503ACFFC4}" dt="2023-09-17T19:40:03.032" v="284"/>
          <ac:spMkLst>
            <pc:docMk/>
            <pc:sldMk cId="3080452997" sldId="260"/>
            <ac:spMk id="5" creationId="{EF268A04-2D7B-DB26-B2E0-E5D3D38E20F0}"/>
          </ac:spMkLst>
        </pc:spChg>
      </pc:sldChg>
      <pc:sldChg chg="modSp mod modAnim">
        <pc:chgData name="David Sproule" userId="c8dad340-932d-4df5-ab3a-be7029586225" providerId="ADAL" clId="{0FB9C494-C12D-407F-BD2F-8AF503ACFFC4}" dt="2023-09-17T19:10:15.813" v="111"/>
        <pc:sldMkLst>
          <pc:docMk/>
          <pc:sldMk cId="3965647468" sldId="261"/>
        </pc:sldMkLst>
        <pc:spChg chg="mod">
          <ac:chgData name="David Sproule" userId="c8dad340-932d-4df5-ab3a-be7029586225" providerId="ADAL" clId="{0FB9C494-C12D-407F-BD2F-8AF503ACFFC4}" dt="2023-09-17T19:10:13.550" v="110" actId="255"/>
          <ac:spMkLst>
            <pc:docMk/>
            <pc:sldMk cId="3965647468" sldId="261"/>
            <ac:spMk id="3" creationId="{0CAF674A-D9D8-8295-02DB-BA63870D8C77}"/>
          </ac:spMkLst>
        </pc:spChg>
      </pc:sldChg>
      <pc:sldChg chg="modSp mod modAnim">
        <pc:chgData name="David Sproule" userId="c8dad340-932d-4df5-ab3a-be7029586225" providerId="ADAL" clId="{0FB9C494-C12D-407F-BD2F-8AF503ACFFC4}" dt="2023-09-17T19:09:38.238" v="86" actId="20577"/>
        <pc:sldMkLst>
          <pc:docMk/>
          <pc:sldMk cId="2325916823" sldId="267"/>
        </pc:sldMkLst>
        <pc:spChg chg="mod">
          <ac:chgData name="David Sproule" userId="c8dad340-932d-4df5-ab3a-be7029586225" providerId="ADAL" clId="{0FB9C494-C12D-407F-BD2F-8AF503ACFFC4}" dt="2023-09-17T19:09:38.238" v="86" actId="20577"/>
          <ac:spMkLst>
            <pc:docMk/>
            <pc:sldMk cId="2325916823" sldId="267"/>
            <ac:spMk id="3" creationId="{0CAF674A-D9D8-8295-02DB-BA63870D8C77}"/>
          </ac:spMkLst>
        </pc:spChg>
      </pc:sldChg>
      <pc:sldChg chg="del">
        <pc:chgData name="David Sproule" userId="c8dad340-932d-4df5-ab3a-be7029586225" providerId="ADAL" clId="{0FB9C494-C12D-407F-BD2F-8AF503ACFFC4}" dt="2023-09-17T19:10:25.689" v="114" actId="47"/>
        <pc:sldMkLst>
          <pc:docMk/>
          <pc:sldMk cId="1868483" sldId="271"/>
        </pc:sldMkLst>
      </pc:sldChg>
      <pc:sldChg chg="modSp mod modAnim">
        <pc:chgData name="David Sproule" userId="c8dad340-932d-4df5-ab3a-be7029586225" providerId="ADAL" clId="{0FB9C494-C12D-407F-BD2F-8AF503ACFFC4}" dt="2023-09-17T19:17:51.036" v="198" actId="14100"/>
        <pc:sldMkLst>
          <pc:docMk/>
          <pc:sldMk cId="1032129005" sldId="272"/>
        </pc:sldMkLst>
        <pc:spChg chg="mod">
          <ac:chgData name="David Sproule" userId="c8dad340-932d-4df5-ab3a-be7029586225" providerId="ADAL" clId="{0FB9C494-C12D-407F-BD2F-8AF503ACFFC4}" dt="2023-09-17T19:17:51.036" v="198" actId="14100"/>
          <ac:spMkLst>
            <pc:docMk/>
            <pc:sldMk cId="1032129005" sldId="272"/>
            <ac:spMk id="3" creationId="{0CAF674A-D9D8-8295-02DB-BA63870D8C77}"/>
          </ac:spMkLst>
        </pc:spChg>
      </pc:sldChg>
      <pc:sldChg chg="modSp add mod modAnim">
        <pc:chgData name="David Sproule" userId="c8dad340-932d-4df5-ab3a-be7029586225" providerId="ADAL" clId="{0FB9C494-C12D-407F-BD2F-8AF503ACFFC4}" dt="2023-09-17T19:19:51.325" v="211"/>
        <pc:sldMkLst>
          <pc:docMk/>
          <pc:sldMk cId="1286891872" sldId="273"/>
        </pc:sldMkLst>
        <pc:spChg chg="mod">
          <ac:chgData name="David Sproule" userId="c8dad340-932d-4df5-ab3a-be7029586225" providerId="ADAL" clId="{0FB9C494-C12D-407F-BD2F-8AF503ACFFC4}" dt="2023-09-17T19:19:17.235" v="209" actId="115"/>
          <ac:spMkLst>
            <pc:docMk/>
            <pc:sldMk cId="1286891872" sldId="273"/>
            <ac:spMk id="3" creationId="{0CAF674A-D9D8-8295-02DB-BA63870D8C77}"/>
          </ac:spMkLst>
        </pc:spChg>
      </pc:sldChg>
      <pc:sldChg chg="modSp add mod modAnim">
        <pc:chgData name="David Sproule" userId="c8dad340-932d-4df5-ab3a-be7029586225" providerId="ADAL" clId="{0FB9C494-C12D-407F-BD2F-8AF503ACFFC4}" dt="2023-09-17T19:44:48.549" v="285"/>
        <pc:sldMkLst>
          <pc:docMk/>
          <pc:sldMk cId="678471584" sldId="274"/>
        </pc:sldMkLst>
        <pc:spChg chg="mod">
          <ac:chgData name="David Sproule" userId="c8dad340-932d-4df5-ab3a-be7029586225" providerId="ADAL" clId="{0FB9C494-C12D-407F-BD2F-8AF503ACFFC4}" dt="2023-09-17T19:21:38.602" v="225" actId="14"/>
          <ac:spMkLst>
            <pc:docMk/>
            <pc:sldMk cId="678471584" sldId="274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0FB9C494-C12D-407F-BD2F-8AF503ACFFC4}" dt="2023-09-17T19:35:15.677" v="251"/>
        <pc:sldMkLst>
          <pc:docMk/>
          <pc:sldMk cId="652091806" sldId="275"/>
        </pc:sldMkLst>
        <pc:spChg chg="mod">
          <ac:chgData name="David Sproule" userId="c8dad340-932d-4df5-ab3a-be7029586225" providerId="ADAL" clId="{0FB9C494-C12D-407F-BD2F-8AF503ACFFC4}" dt="2023-09-17T19:31:28.720" v="249" actId="5793"/>
          <ac:spMkLst>
            <pc:docMk/>
            <pc:sldMk cId="652091806" sldId="275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0FB9C494-C12D-407F-BD2F-8AF503ACFFC4}" dt="2023-09-17T19:36:20.822" v="259"/>
        <pc:sldMkLst>
          <pc:docMk/>
          <pc:sldMk cId="3114349412" sldId="276"/>
        </pc:sldMkLst>
        <pc:spChg chg="mod">
          <ac:chgData name="David Sproule" userId="c8dad340-932d-4df5-ab3a-be7029586225" providerId="ADAL" clId="{0FB9C494-C12D-407F-BD2F-8AF503ACFFC4}" dt="2023-09-17T19:35:56.729" v="257" actId="115"/>
          <ac:spMkLst>
            <pc:docMk/>
            <pc:sldMk cId="3114349412" sldId="276"/>
            <ac:spMk id="3" creationId="{0CAF674A-D9D8-8295-02DB-BA63870D8C77}"/>
          </ac:spMkLst>
        </pc:spChg>
      </pc:sldChg>
      <pc:sldChg chg="modSp add ord modAnim">
        <pc:chgData name="David Sproule" userId="c8dad340-932d-4df5-ab3a-be7029586225" providerId="ADAL" clId="{0FB9C494-C12D-407F-BD2F-8AF503ACFFC4}" dt="2023-09-17T19:37:28.948" v="265"/>
        <pc:sldMkLst>
          <pc:docMk/>
          <pc:sldMk cId="3687728230" sldId="277"/>
        </pc:sldMkLst>
        <pc:spChg chg="mod">
          <ac:chgData name="David Sproule" userId="c8dad340-932d-4df5-ab3a-be7029586225" providerId="ADAL" clId="{0FB9C494-C12D-407F-BD2F-8AF503ACFFC4}" dt="2023-09-17T19:37:19.065" v="264" actId="20577"/>
          <ac:spMkLst>
            <pc:docMk/>
            <pc:sldMk cId="3687728230" sldId="277"/>
            <ac:spMk id="3" creationId="{0CAF674A-D9D8-8295-02DB-BA63870D8C77}"/>
          </ac:spMkLst>
        </pc:spChg>
      </pc:sldChg>
      <pc:sldChg chg="modSp add modAnim">
        <pc:chgData name="David Sproule" userId="c8dad340-932d-4df5-ab3a-be7029586225" providerId="ADAL" clId="{0FB9C494-C12D-407F-BD2F-8AF503ACFFC4}" dt="2023-09-17T19:39:51.526" v="283"/>
        <pc:sldMkLst>
          <pc:docMk/>
          <pc:sldMk cId="2314747844" sldId="278"/>
        </pc:sldMkLst>
        <pc:spChg chg="mod">
          <ac:chgData name="David Sproule" userId="c8dad340-932d-4df5-ab3a-be7029586225" providerId="ADAL" clId="{0FB9C494-C12D-407F-BD2F-8AF503ACFFC4}" dt="2023-09-17T19:39:25.969" v="281" actId="115"/>
          <ac:spMkLst>
            <pc:docMk/>
            <pc:sldMk cId="2314747844" sldId="278"/>
            <ac:spMk id="3" creationId="{0CAF674A-D9D8-8295-02DB-BA63870D8C7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silhouette of a person and sheep&#10;&#10;Description automatically generated with low confidence">
            <a:extLst>
              <a:ext uri="{FF2B5EF4-FFF2-40B4-BE49-F238E27FC236}">
                <a16:creationId xmlns:a16="http://schemas.microsoft.com/office/drawing/2014/main" id="{C14731D3-B99E-591E-3539-3EA153F1F3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BD7CD5-3234-20C8-DF23-2553635DE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854" y="5892071"/>
            <a:ext cx="9630032" cy="830005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4108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03728-F503-CA18-6F8B-CD84A920F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EAA521-6B61-E424-99BA-F6192B7A53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D79213-D11A-B502-6AC4-AD16A165B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DA554-D091-1EBE-EB36-C54CC33CB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C0445-D40D-D058-F89C-45F477B57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95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D3B0DB-98A3-174B-57C0-227D9B1D8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DCFD0-DDBE-6BDA-5F92-613E62A7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A986B-44DD-A2DA-4023-A0251923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58816-3D6B-B3FE-E751-01B852D87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2DF8D1-3787-A3DE-6691-9DD588E0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2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, screenshot, mammal, silhouette&#10;&#10;Description automatically generated">
            <a:extLst>
              <a:ext uri="{FF2B5EF4-FFF2-40B4-BE49-F238E27FC236}">
                <a16:creationId xmlns:a16="http://schemas.microsoft.com/office/drawing/2014/main" id="{C2827F6D-4026-734B-92A0-2C4492A1D6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D54D40D-C58E-0940-FC7A-D22DA8A57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373" y="700575"/>
            <a:ext cx="11681254" cy="601362"/>
          </a:xfrm>
          <a:solidFill>
            <a:srgbClr val="AD450B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77DE-B66E-2921-6F88-AE39E97F5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401417"/>
            <a:ext cx="11810731" cy="5456583"/>
          </a:xfrm>
        </p:spPr>
        <p:txBody>
          <a:bodyPr/>
          <a:lstStyle>
            <a:lvl1pPr marL="396875" indent="-396875">
              <a:buFont typeface="+mj-lt"/>
              <a:buAutoNum type="arabicPeriod"/>
              <a:defRPr b="1">
                <a:effectLst/>
              </a:defRPr>
            </a:lvl1pPr>
            <a:lvl2pPr marL="804863" indent="-407988">
              <a:buFont typeface="+mj-lt"/>
              <a:buAutoNum type="alphaLcPeriod"/>
              <a:defRPr b="1">
                <a:effectLst/>
              </a:defRPr>
            </a:lvl2pPr>
            <a:lvl3pPr marL="1262063" indent="-457200">
              <a:buFont typeface="+mj-lt"/>
              <a:buAutoNum type="romanLcPeriod"/>
              <a:defRPr b="1">
                <a:effectLst/>
              </a:defRPr>
            </a:lvl3pPr>
            <a:lvl4pPr>
              <a:defRPr b="1">
                <a:effectLst/>
              </a:defRPr>
            </a:lvl4pPr>
            <a:lvl5pPr>
              <a:defRPr b="1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04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F9BB-F9F5-328B-1703-72D7875B4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314D39-59F3-44D6-7232-57AA26DED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3FABE1-A2F3-D6AB-3D67-C5BF9DBAE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829B6-2BAD-15D0-7125-EB30F888F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049972-030E-4B44-8DD1-BECD405F8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75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C5793-ACF0-5912-D562-5F049400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A8A9E-B115-8950-F6B1-F215187FF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9D5372-1488-B801-D249-920EECC046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1D4829-384A-8244-BC5B-EC699C1BB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E13588-F651-0F37-0CFB-F6ABC4EA2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71DC1-F2B3-E3FF-C945-4E12DD7EC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0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6B1D-13BB-EA34-6E07-610205BBB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D35EB4-542A-6260-A575-5EA0CA276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FA8D5-CA11-BE8B-2608-2E61E8732E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65C326-3546-5B2B-B936-A07A947547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9724C4-5E14-03CB-3687-F3F7092187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450143-62D7-AF9B-0040-9F347CBF8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C01D39-98D3-9B83-7B9C-A367CFB1F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2C9F75-B047-9CCA-386E-7302BEC66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438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B9EBE-6496-7D8C-EDED-3EF4823B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6FE9FB-1814-D78C-98ED-2BB308D50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2E3368-5742-F564-480D-02A13D98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1FD3C-5B9D-DF75-9BB9-035084E66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4D3C8F-3AB6-BB20-7B6C-947448A4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7A1BA3-EC0A-5EDF-D08E-946748703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2196D-DA6D-FB34-90A2-2E4501DA4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78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FC81B-4E75-2029-ACBA-9AC2C91BC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C15D9-71FC-17D5-541E-2F7EE125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E1D9FD-9494-0CB0-5C9D-0A91B37860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D844C9-A257-0F41-AE06-32266DBCC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51EFB-C8B2-5CC7-D6DD-0973D9CA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A79AA-8A07-CE15-919F-77444AD5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17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277F6C-E77B-35D1-6828-F8B3D5916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505BC3-2B75-6266-DC6D-687AADF99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D4906-8092-CA30-759E-3F8FFC9C00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15FB3-9D90-1305-7E9D-AA19C2BD6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CB9924-4765-93D7-A524-76C32B674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011B6-AA39-8090-0F19-BFF07E69A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37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94ACD5-DBF9-F48C-3A42-0F2170E8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264C16-23D8-6A6D-DD1E-B43941B2CB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EA02E5-84F5-AF1C-2245-C828BAA657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B1E6F-1179-4A18-837E-A04DA3872D1D}" type="datetimeFigureOut">
              <a:rPr lang="en-US" smtClean="0"/>
              <a:t>9/17/2023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ED895-4487-F26F-C662-0C8F414EF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F073-4473-99B0-6ABC-8620F2E9D7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6DF6-61A6-486E-9126-15C4DE77F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83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CA97-E4A6-FCA5-7C5A-237577017A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49" y="5714998"/>
            <a:ext cx="9630032" cy="101379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1000"/>
              </a:spcAft>
            </a:pPr>
            <a:r>
              <a:rPr lang="en-US" sz="2800" u="sng" dirty="0"/>
              <a:t>Lesson 9</a:t>
            </a:r>
            <a:r>
              <a:rPr lang="en-US" sz="2800" dirty="0"/>
              <a:t>:</a:t>
            </a:r>
            <a:br>
              <a:rPr lang="en-US" sz="2800" dirty="0"/>
            </a:br>
            <a:r>
              <a:rPr lang="en-US" dirty="0"/>
              <a:t>Leadership Skills for Today’s Leaders (Part 2)</a:t>
            </a:r>
          </a:p>
        </p:txBody>
      </p:sp>
    </p:spTree>
    <p:extLst>
      <p:ext uri="{BB962C8B-B14F-4D97-AF65-F5344CB8AC3E}">
        <p14:creationId xmlns:p14="http://schemas.microsoft.com/office/powerpoint/2010/main" val="83950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7. </a:t>
            </a:r>
            <a:r>
              <a:rPr lang="en-US" u="sng" dirty="0"/>
              <a:t>Time Management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Time management for leaders’ </a:t>
            </a:r>
            <a:r>
              <a:rPr lang="en-US" u="sng" dirty="0"/>
              <a:t>personal</a:t>
            </a:r>
            <a:r>
              <a:rPr lang="en-US" dirty="0"/>
              <a:t> lives</a:t>
            </a:r>
            <a:endParaRPr lang="en-US" sz="2000" dirty="0"/>
          </a:p>
          <a:p>
            <a:pPr lvl="1"/>
            <a:r>
              <a:rPr lang="en-US" dirty="0"/>
              <a:t>Time management for </a:t>
            </a:r>
            <a:r>
              <a:rPr lang="en-US" u="sng" dirty="0"/>
              <a:t>shepherding</a:t>
            </a:r>
          </a:p>
          <a:p>
            <a:pPr lvl="1"/>
            <a:r>
              <a:rPr lang="en-US" dirty="0"/>
              <a:t>Time management for conducting and attending </a:t>
            </a:r>
            <a:r>
              <a:rPr lang="en-US" u="sng" dirty="0"/>
              <a:t>meetings</a:t>
            </a:r>
            <a:endParaRPr lang="en-US" sz="2000" u="sng" dirty="0"/>
          </a:p>
          <a:p>
            <a:pPr lvl="1"/>
            <a:r>
              <a:rPr lang="en-US" dirty="0"/>
              <a:t>Time </a:t>
            </a:r>
            <a:r>
              <a:rPr lang="en-US" u="sng" dirty="0"/>
              <a:t>robbers</a:t>
            </a:r>
            <a:endParaRPr lang="en-US" sz="2000" u="sng" dirty="0"/>
          </a:p>
        </p:txBody>
      </p:sp>
    </p:spTree>
    <p:extLst>
      <p:ext uri="{BB962C8B-B14F-4D97-AF65-F5344CB8AC3E}">
        <p14:creationId xmlns:p14="http://schemas.microsoft.com/office/powerpoint/2010/main" val="36877282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8. </a:t>
            </a:r>
            <a:r>
              <a:rPr lang="en-US" u="sng" dirty="0"/>
              <a:t>Organizational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Organization is a Bible principle.</a:t>
            </a:r>
            <a:endParaRPr lang="en-US" sz="2000" dirty="0"/>
          </a:p>
          <a:p>
            <a:pPr lvl="1"/>
            <a:r>
              <a:rPr lang="en-US" dirty="0"/>
              <a:t>Organizational skills are inherent in one of the appellations applied to elders.</a:t>
            </a:r>
            <a:endParaRPr lang="en-US" sz="2000" dirty="0"/>
          </a:p>
          <a:p>
            <a:pPr lvl="2"/>
            <a:r>
              <a:rPr lang="en-US" dirty="0"/>
              <a:t>Elders (Acts 20:17) are called “overseers” (Acts 20:28).</a:t>
            </a:r>
          </a:p>
          <a:p>
            <a:pPr marL="739775" lvl="1" indent="-336550">
              <a:buFont typeface="+mj-lt"/>
              <a:buAutoNum type="alphaLcPeriod" startAt="3"/>
            </a:pPr>
            <a:r>
              <a:rPr lang="en-US" dirty="0"/>
              <a:t>What do organizational skills involve?</a:t>
            </a:r>
            <a:endParaRPr lang="en-US" sz="20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Analyze</a:t>
            </a:r>
            <a:r>
              <a:rPr lang="en-US" dirty="0"/>
              <a:t>” the situation.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Visualize</a:t>
            </a:r>
            <a:r>
              <a:rPr lang="en-US" dirty="0"/>
              <a:t>” what can be done.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Organize</a:t>
            </a:r>
            <a:r>
              <a:rPr lang="en-US" dirty="0"/>
              <a:t>” the ways and means to get the job done.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Deputize</a:t>
            </a:r>
            <a:r>
              <a:rPr lang="en-US" dirty="0"/>
              <a:t>” by appointing various ones to function.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Climatize</a:t>
            </a:r>
            <a:r>
              <a:rPr lang="en-US" dirty="0"/>
              <a:t>” the church by informing and motivating.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Energize</a:t>
            </a:r>
            <a:r>
              <a:rPr lang="en-US" dirty="0"/>
              <a:t>” those delegated to serve.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Supervise</a:t>
            </a:r>
            <a:r>
              <a:rPr lang="en-US" dirty="0"/>
              <a:t>” by keeping a constant vigil on the work program.</a:t>
            </a:r>
            <a:endParaRPr lang="en-US" sz="1800" dirty="0"/>
          </a:p>
          <a:p>
            <a:pPr lvl="2"/>
            <a:r>
              <a:rPr lang="en-US" dirty="0"/>
              <a:t>“</a:t>
            </a:r>
            <a:r>
              <a:rPr lang="en-US" u="sng" dirty="0"/>
              <a:t>Recognize</a:t>
            </a:r>
            <a:r>
              <a:rPr lang="en-US" dirty="0"/>
              <a:t>” the efforts of the workers.</a:t>
            </a:r>
            <a:endParaRPr lang="en-US" sz="1800" dirty="0"/>
          </a:p>
          <a:p>
            <a:pPr lvl="1">
              <a:buFont typeface="+mj-lt"/>
              <a:buAutoNum type="alphaLcPeriod" startAt="4"/>
            </a:pPr>
            <a:r>
              <a:rPr lang="en-US" dirty="0"/>
              <a:t>Some constructive suggestions to make the organized work function.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47478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F268A04-2D7B-DB26-B2E0-E5D3D38E20F0}"/>
              </a:ext>
            </a:extLst>
          </p:cNvPr>
          <p:cNvSpPr txBox="1">
            <a:spLocks/>
          </p:cNvSpPr>
          <p:nvPr/>
        </p:nvSpPr>
        <p:spPr>
          <a:xfrm>
            <a:off x="1154783" y="1773055"/>
            <a:ext cx="9882433" cy="2695252"/>
          </a:xfrm>
          <a:prstGeom prst="rect">
            <a:avLst/>
          </a:prstGeom>
          <a:noFill/>
          <a:ln w="57150">
            <a:solidFill>
              <a:srgbClr val="AD450B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>
              <a:spcAft>
                <a:spcPts val="2000"/>
              </a:spcAft>
            </a:pPr>
            <a:r>
              <a:rPr lang="en-US" dirty="0">
                <a:solidFill>
                  <a:schemeClr val="tx1"/>
                </a:solidFill>
                <a:effectLst>
                  <a:glow rad="63500">
                    <a:schemeClr val="bg1"/>
                  </a:glow>
                </a:effectLst>
              </a:rPr>
              <a:t>Areas in Which Leaders of the Church Must Lead</a:t>
            </a:r>
          </a:p>
          <a:p>
            <a:r>
              <a:rPr lang="en-US" dirty="0">
                <a:solidFill>
                  <a:srgbClr val="893709"/>
                </a:solidFill>
                <a:effectLst>
                  <a:glow rad="63500">
                    <a:schemeClr val="bg1"/>
                  </a:glow>
                </a:effectLst>
              </a:rPr>
              <a:t>Next Sunday @ 5:00 p.m.</a:t>
            </a:r>
          </a:p>
        </p:txBody>
      </p:sp>
    </p:spTree>
    <p:extLst>
      <p:ext uri="{BB962C8B-B14F-4D97-AF65-F5344CB8AC3E}">
        <p14:creationId xmlns:p14="http://schemas.microsoft.com/office/powerpoint/2010/main" val="308045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1. Personal [Spiritual] Skills.</a:t>
            </a:r>
            <a:endParaRPr lang="en-US" sz="2000" dirty="0"/>
          </a:p>
          <a:p>
            <a:pPr lvl="1"/>
            <a:r>
              <a:rPr lang="en-US" dirty="0"/>
              <a:t>Spiritual leaders love their Bibles.</a:t>
            </a:r>
          </a:p>
          <a:p>
            <a:pPr lvl="1"/>
            <a:r>
              <a:rPr lang="en-US" dirty="0"/>
              <a:t>Spiritual leaders have a prayer closet.</a:t>
            </a:r>
          </a:p>
          <a:p>
            <a:pPr lvl="1"/>
            <a:r>
              <a:rPr lang="en-US" dirty="0"/>
              <a:t>Spiritual leaders lead a meaningful devotional life.</a:t>
            </a:r>
          </a:p>
          <a:p>
            <a:pPr lvl="1"/>
            <a:r>
              <a:rPr lang="en-US" dirty="0"/>
              <a:t>Spiritual leaders know God.</a:t>
            </a:r>
          </a:p>
          <a:p>
            <a:pPr lvl="1"/>
            <a:r>
              <a:rPr lang="en-US" dirty="0"/>
              <a:t>Spiritual leaders are constantly undergoing a spiritual metamorphosis.</a:t>
            </a:r>
          </a:p>
          <a:p>
            <a:pPr lvl="1" indent="-401638">
              <a:buFont typeface="+mj-lt"/>
              <a:buAutoNum type="alphaLcPeriod" startAt="6"/>
            </a:pPr>
            <a:r>
              <a:rPr lang="en-US" dirty="0"/>
              <a:t>Spiritual leaders live in the shadows (of the cross, their Father, the judgment).</a:t>
            </a:r>
          </a:p>
          <a:p>
            <a:pPr lvl="1">
              <a:buFont typeface="+mj-lt"/>
              <a:buAutoNum type="alphaLcPeriod" startAt="7"/>
            </a:pPr>
            <a:r>
              <a:rPr lang="en-US" dirty="0"/>
              <a:t>Spiritual leaders have lost their affection and attachment for this world.</a:t>
            </a:r>
          </a:p>
          <a:p>
            <a:pPr>
              <a:buFont typeface="+mj-lt"/>
              <a:buAutoNum type="alphaLcPeriod" startAt="7"/>
            </a:pPr>
            <a:endParaRPr lang="en-US" dirty="0"/>
          </a:p>
          <a:p>
            <a:pPr lvl="1">
              <a:buAutoNum type="alphaLcPeriod" startAt="7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1411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2. People Skills.</a:t>
            </a:r>
            <a:endParaRPr lang="en-US" sz="2000" dirty="0"/>
          </a:p>
          <a:p>
            <a:pPr lvl="1"/>
            <a:r>
              <a:rPr lang="en-US" dirty="0"/>
              <a:t>Leaders must be approachable!</a:t>
            </a:r>
            <a:endParaRPr lang="en-US" sz="2000" dirty="0"/>
          </a:p>
          <a:p>
            <a:pPr lvl="1"/>
            <a:r>
              <a:rPr lang="en-US" dirty="0"/>
              <a:t>Leaders must be good listeners. </a:t>
            </a:r>
          </a:p>
          <a:p>
            <a:pPr lvl="1">
              <a:buFont typeface="+mj-lt"/>
              <a:buAutoNum type="alphaLcPeriod" startAt="3"/>
            </a:pPr>
            <a:r>
              <a:rPr lang="en-US" dirty="0"/>
              <a:t>Leaders must be kind.</a:t>
            </a:r>
            <a:endParaRPr lang="en-US" sz="2000" dirty="0"/>
          </a:p>
          <a:p>
            <a:pPr lvl="1">
              <a:buAutoNum type="alphaLcPeriod" startAt="3"/>
            </a:pPr>
            <a:r>
              <a:rPr lang="en-US" dirty="0"/>
              <a:t>Leaders must be commiserating.</a:t>
            </a:r>
          </a:p>
          <a:p>
            <a:pPr lvl="1">
              <a:buFont typeface="+mj-lt"/>
              <a:buAutoNum type="alphaLcPeriod" startAt="5"/>
            </a:pPr>
            <a:r>
              <a:rPr lang="en-US" dirty="0"/>
              <a:t>Leaders must be respectful of people.</a:t>
            </a:r>
            <a:endParaRPr lang="en-US" sz="2000" dirty="0"/>
          </a:p>
          <a:p>
            <a:pPr lvl="1">
              <a:buAutoNum type="alphaLcPeriod" startAt="5"/>
            </a:pPr>
            <a:r>
              <a:rPr lang="en-US" dirty="0"/>
              <a:t>Leaders must have a good sense of humor.</a:t>
            </a:r>
            <a:endParaRPr lang="en-US" sz="2000" dirty="0"/>
          </a:p>
          <a:p>
            <a:pPr lvl="1">
              <a:buAutoNum type="alphaLcPeriod" startAt="5"/>
            </a:pPr>
            <a:r>
              <a:rPr lang="en-US" dirty="0"/>
              <a:t>Leaders must have faith in people.</a:t>
            </a:r>
          </a:p>
          <a:p>
            <a:pPr lvl="1">
              <a:buFont typeface="+mj-lt"/>
              <a:buAutoNum type="alphaLcPeriod" startAt="8"/>
            </a:pPr>
            <a:r>
              <a:rPr lang="en-US" dirty="0"/>
              <a:t>Leaders must be observant.</a:t>
            </a:r>
            <a:endParaRPr lang="en-US" sz="2000" dirty="0"/>
          </a:p>
          <a:p>
            <a:pPr lvl="1">
              <a:buAutoNum type="alphaLcPeriod" startAt="8"/>
            </a:pPr>
            <a:r>
              <a:rPr lang="en-US" dirty="0"/>
              <a:t>Leaders must have the proper concept of the congregation.</a:t>
            </a:r>
          </a:p>
          <a:p>
            <a:pPr lvl="1">
              <a:buFont typeface="+mj-lt"/>
              <a:buAutoNum type="alphaLcPeriod" startAt="10"/>
            </a:pPr>
            <a:r>
              <a:rPr lang="en-US" dirty="0"/>
              <a:t>Leaders must have a genuine interest in the people whom they serve.</a:t>
            </a:r>
            <a:endParaRPr lang="en-US" sz="2000" dirty="0"/>
          </a:p>
          <a:p>
            <a:pPr lvl="1">
              <a:buAutoNum type="alphaLcPeriod" startAt="10"/>
            </a:pPr>
            <a:r>
              <a:rPr lang="en-US" dirty="0"/>
              <a:t>Leaders must have an honest and transparent love for the people whom they serve.</a:t>
            </a:r>
          </a:p>
          <a:p>
            <a:pPr lvl="1">
              <a:buAutoNum type="alphaLcPeriod" startAt="8"/>
            </a:pPr>
            <a:endParaRPr lang="en-US" sz="2000" dirty="0"/>
          </a:p>
          <a:p>
            <a:pPr lvl="1">
              <a:buAutoNum type="alphaLcPeriod" startAt="5"/>
            </a:pPr>
            <a:endParaRPr lang="en-US" sz="2000" dirty="0"/>
          </a:p>
          <a:p>
            <a:pPr lvl="1">
              <a:buAutoNum type="alphaLcPeriod" startAt="3"/>
            </a:pPr>
            <a:endParaRPr lang="en-US" sz="2000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25916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3. Relational Skills.</a:t>
            </a:r>
            <a:endParaRPr lang="en-US" sz="2000" dirty="0"/>
          </a:p>
          <a:p>
            <a:pPr lvl="1"/>
            <a:r>
              <a:rPr lang="en-US" dirty="0"/>
              <a:t>Relationship with Fellow-Elders</a:t>
            </a:r>
          </a:p>
          <a:p>
            <a:pPr lvl="1"/>
            <a:r>
              <a:rPr lang="en-US" dirty="0"/>
              <a:t>Relationship with the Deacons</a:t>
            </a:r>
          </a:p>
          <a:p>
            <a:pPr lvl="1"/>
            <a:r>
              <a:rPr lang="en-US" dirty="0"/>
              <a:t>Relationship with the Preachers </a:t>
            </a:r>
          </a:p>
          <a:p>
            <a:pPr lvl="2">
              <a:buAutoNum type="romanLcPeriod" startAt="3"/>
            </a:pPr>
            <a:endParaRPr lang="en-US" sz="1800" dirty="0"/>
          </a:p>
          <a:p>
            <a:pPr lvl="2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6564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4788131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en-US" sz="3100" dirty="0"/>
              <a:t>4. </a:t>
            </a:r>
            <a:r>
              <a:rPr lang="en-US" sz="3100" u="sng" dirty="0"/>
              <a:t>Decision-Making</a:t>
            </a:r>
            <a:r>
              <a:rPr lang="en-US" sz="3100" dirty="0"/>
              <a:t> Skills.</a:t>
            </a:r>
          </a:p>
          <a:p>
            <a:pPr lvl="1"/>
            <a:r>
              <a:rPr lang="en-US" sz="2600" dirty="0"/>
              <a:t>Leaders must understand what </a:t>
            </a:r>
            <a:r>
              <a:rPr lang="en-US" sz="2600" u="sng" dirty="0"/>
              <a:t>decision making is</a:t>
            </a:r>
            <a:r>
              <a:rPr lang="en-US" sz="2600" dirty="0"/>
              <a:t>.</a:t>
            </a:r>
          </a:p>
          <a:p>
            <a:pPr lvl="1"/>
            <a:r>
              <a:rPr lang="en-US" sz="2600" dirty="0"/>
              <a:t>Leaders will find answering the following questions will assist immeasurably in their decision-making:</a:t>
            </a:r>
          </a:p>
          <a:p>
            <a:pPr lvl="2"/>
            <a:r>
              <a:rPr lang="en-US" sz="2400" dirty="0"/>
              <a:t>Is it Scriptural (i.e., Biblically authorized)?</a:t>
            </a:r>
          </a:p>
          <a:p>
            <a:pPr lvl="2"/>
            <a:r>
              <a:rPr lang="en-US" sz="2400" dirty="0"/>
              <a:t>Will it promote growth (Eph. 4:15-16)?</a:t>
            </a:r>
          </a:p>
          <a:p>
            <a:pPr lvl="2"/>
            <a:r>
              <a:rPr lang="en-US" sz="2400" dirty="0"/>
              <a:t>Will it be favorably received by the church?</a:t>
            </a:r>
          </a:p>
          <a:p>
            <a:pPr lvl="2"/>
            <a:r>
              <a:rPr lang="en-US" sz="2400" dirty="0"/>
              <a:t>Will it promote unity or division (Eph. 4:1-3)?</a:t>
            </a:r>
          </a:p>
          <a:p>
            <a:pPr lvl="2"/>
            <a:r>
              <a:rPr lang="en-US" sz="2400" dirty="0"/>
              <a:t>Will it work here; will the flock follow?</a:t>
            </a:r>
          </a:p>
          <a:p>
            <a:pPr lvl="2"/>
            <a:r>
              <a:rPr lang="en-US" sz="2400" dirty="0"/>
              <a:t>Do we have the talent, resources and facilities to start and maintain such (Luke 14:28-32)?</a:t>
            </a:r>
          </a:p>
          <a:p>
            <a:pPr lvl="2"/>
            <a:r>
              <a:rPr lang="en-US" sz="2400" dirty="0"/>
              <a:t>Do we have enough information to decide?</a:t>
            </a:r>
          </a:p>
          <a:p>
            <a:pPr lvl="2"/>
            <a:r>
              <a:rPr lang="en-US" sz="2400" dirty="0"/>
              <a:t>Will it positively or adversely affect the church six months from now (Gal. 6:7-8)?</a:t>
            </a:r>
          </a:p>
          <a:p>
            <a:pPr lvl="2"/>
            <a:r>
              <a:rPr lang="en-US" sz="2400" dirty="0"/>
              <a:t>What is the worst possible scenario that could result?</a:t>
            </a:r>
          </a:p>
          <a:p>
            <a:pPr lvl="2"/>
            <a:r>
              <a:rPr lang="en-US" sz="2400" dirty="0"/>
              <a:t>What would Jesus do?</a:t>
            </a:r>
          </a:p>
          <a:p>
            <a:pPr lvl="2"/>
            <a:r>
              <a:rPr lang="en-US" sz="2400" dirty="0"/>
              <a:t>As an elder (1 Pet. 5:1), what would Peter do?</a:t>
            </a:r>
          </a:p>
        </p:txBody>
      </p:sp>
    </p:spTree>
    <p:extLst>
      <p:ext uri="{BB962C8B-B14F-4D97-AF65-F5344CB8AC3E}">
        <p14:creationId xmlns:p14="http://schemas.microsoft.com/office/powerpoint/2010/main" val="103212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/>
              <a:t>4. </a:t>
            </a:r>
            <a:r>
              <a:rPr lang="en-US" u="sng" dirty="0"/>
              <a:t>Decision-Making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Leaders must understand what </a:t>
            </a:r>
            <a:r>
              <a:rPr lang="en-US" u="sng" dirty="0"/>
              <a:t>decision making is</a:t>
            </a:r>
            <a:r>
              <a:rPr lang="en-US" dirty="0"/>
              <a:t>.</a:t>
            </a:r>
            <a:endParaRPr lang="en-US" sz="2000" dirty="0"/>
          </a:p>
          <a:p>
            <a:pPr lvl="1"/>
            <a:r>
              <a:rPr lang="en-US" dirty="0"/>
              <a:t>Leaders will find answering helpful questions will assist immeasurably.</a:t>
            </a:r>
          </a:p>
          <a:p>
            <a:pPr lvl="1"/>
            <a:r>
              <a:rPr lang="en-US" dirty="0"/>
              <a:t>Leaders should prayerfully consider all the </a:t>
            </a:r>
            <a:r>
              <a:rPr lang="en-US" u="sng" dirty="0"/>
              <a:t>pros and cons</a:t>
            </a:r>
            <a:r>
              <a:rPr lang="en-US" dirty="0"/>
              <a:t> in making decisions.</a:t>
            </a:r>
          </a:p>
          <a:p>
            <a:pPr lvl="1"/>
            <a:r>
              <a:rPr lang="en-US" dirty="0"/>
              <a:t>Leaders should never make important decisions when they are in the </a:t>
            </a:r>
            <a:r>
              <a:rPr lang="en-US" u="sng" dirty="0"/>
              <a:t>valley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Leaders should not have to wait until they </a:t>
            </a:r>
            <a:r>
              <a:rPr lang="en-US" u="sng" dirty="0"/>
              <a:t>go home</a:t>
            </a:r>
            <a:r>
              <a:rPr lang="en-US" dirty="0"/>
              <a:t> to make a decision.</a:t>
            </a:r>
          </a:p>
          <a:p>
            <a:pPr lvl="1"/>
            <a:r>
              <a:rPr lang="en-US" dirty="0"/>
              <a:t>Leaders, as they make decisions, must never be ruled by a </a:t>
            </a:r>
            <a:r>
              <a:rPr lang="en-US" u="sng" dirty="0"/>
              <a:t>minority</a:t>
            </a:r>
            <a:r>
              <a:rPr lang="en-US" dirty="0"/>
              <a:t> in the church, or in the eldership (3 John 9-11).</a:t>
            </a:r>
          </a:p>
          <a:p>
            <a:pPr lvl="1"/>
            <a:r>
              <a:rPr lang="en-US" dirty="0"/>
              <a:t>Leaders must never waste precious time making decisions when </a:t>
            </a:r>
            <a:r>
              <a:rPr lang="en-US" u="sng" dirty="0"/>
              <a:t>no decision</a:t>
            </a:r>
            <a:r>
              <a:rPr lang="en-US" dirty="0"/>
              <a:t> is necessary (Eph. 5:16).</a:t>
            </a:r>
          </a:p>
          <a:p>
            <a:pPr lvl="1"/>
            <a:r>
              <a:rPr lang="en-US" dirty="0"/>
              <a:t>Leaders must be </a:t>
            </a:r>
            <a:r>
              <a:rPr lang="en-US" u="sng" dirty="0"/>
              <a:t>independent thinkers</a:t>
            </a:r>
            <a:r>
              <a:rPr lang="en-US" dirty="0"/>
              <a:t> in the decision-making process; and, then, cooperatively abide by the decision of the </a:t>
            </a:r>
            <a:r>
              <a:rPr lang="en-US" u="sng" dirty="0"/>
              <a:t>majority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Leaders must not be </a:t>
            </a:r>
            <a:r>
              <a:rPr lang="en-US" u="sng" dirty="0"/>
              <a:t>hasty</a:t>
            </a:r>
            <a:r>
              <a:rPr lang="en-US" dirty="0"/>
              <a:t> in making decisions; but, on the other hand, they must not practice </a:t>
            </a:r>
            <a:r>
              <a:rPr lang="en-US" u="sng" dirty="0"/>
              <a:t>procrastination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Leaders must resolve to </a:t>
            </a:r>
            <a:r>
              <a:rPr lang="en-US" u="sng" dirty="0"/>
              <a:t>live</a:t>
            </a:r>
            <a:r>
              <a:rPr lang="en-US" dirty="0"/>
              <a:t> with their decisions.</a:t>
            </a:r>
          </a:p>
          <a:p>
            <a:pPr lvl="1"/>
            <a:r>
              <a:rPr lang="en-US" dirty="0"/>
              <a:t>Leaders must adopt some </a:t>
            </a:r>
            <a:r>
              <a:rPr lang="en-US" u="sng" dirty="0"/>
              <a:t>guidelines</a:t>
            </a:r>
            <a:r>
              <a:rPr lang="en-US" dirty="0"/>
              <a:t> for making decisions.</a:t>
            </a:r>
          </a:p>
        </p:txBody>
      </p:sp>
    </p:spTree>
    <p:extLst>
      <p:ext uri="{BB962C8B-B14F-4D97-AF65-F5344CB8AC3E}">
        <p14:creationId xmlns:p14="http://schemas.microsoft.com/office/powerpoint/2010/main" val="12868918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5. </a:t>
            </a:r>
            <a:r>
              <a:rPr lang="en-US" u="sng" dirty="0"/>
              <a:t>Communication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Communication flows in </a:t>
            </a:r>
            <a:r>
              <a:rPr lang="en-US" u="sng" dirty="0"/>
              <a:t>two</a:t>
            </a:r>
            <a:r>
              <a:rPr lang="en-US" dirty="0"/>
              <a:t> directions.</a:t>
            </a:r>
            <a:endParaRPr lang="en-US" sz="1800" dirty="0"/>
          </a:p>
          <a:p>
            <a:pPr lvl="1"/>
            <a:r>
              <a:rPr lang="en-US" dirty="0"/>
              <a:t>What is communication?</a:t>
            </a:r>
            <a:endParaRPr lang="en-US" sz="2000" dirty="0"/>
          </a:p>
          <a:p>
            <a:pPr lvl="2"/>
            <a:r>
              <a:rPr lang="en-US" dirty="0"/>
              <a:t>The two most important letters in the word “communication” are “i-c” (i.e., “I see”).  So, communication enables people to see (Eph. 3:9; cf. Acts 26:18).</a:t>
            </a:r>
          </a:p>
          <a:p>
            <a:pPr lvl="1"/>
            <a:r>
              <a:rPr lang="en-US" dirty="0"/>
              <a:t>Attributes of good communication:</a:t>
            </a:r>
            <a:endParaRPr lang="en-US" sz="2000" dirty="0"/>
          </a:p>
          <a:p>
            <a:pPr lvl="2"/>
            <a:r>
              <a:rPr lang="en-US" dirty="0"/>
              <a:t>Possess a good, positive </a:t>
            </a:r>
            <a:r>
              <a:rPr lang="en-US" u="sng" dirty="0"/>
              <a:t>attitude</a:t>
            </a:r>
            <a:r>
              <a:rPr lang="en-US" dirty="0"/>
              <a:t> (Prov. 18:21).</a:t>
            </a:r>
            <a:endParaRPr lang="en-US" sz="1800" dirty="0"/>
          </a:p>
          <a:p>
            <a:pPr lvl="2"/>
            <a:r>
              <a:rPr lang="en-US" dirty="0"/>
              <a:t>Remember that actions speak louder than words (Prov. 10:19).</a:t>
            </a:r>
            <a:endParaRPr lang="en-US" sz="1800" dirty="0"/>
          </a:p>
          <a:p>
            <a:pPr lvl="2"/>
            <a:r>
              <a:rPr lang="en-US" dirty="0"/>
              <a:t>Work at being active </a:t>
            </a:r>
            <a:r>
              <a:rPr lang="en-US" u="sng" dirty="0"/>
              <a:t>listeners</a:t>
            </a:r>
            <a:r>
              <a:rPr lang="en-US" dirty="0"/>
              <a:t> (Prov. 18:13).</a:t>
            </a:r>
            <a:endParaRPr lang="en-US" sz="1800" dirty="0"/>
          </a:p>
          <a:p>
            <a:pPr lvl="2"/>
            <a:r>
              <a:rPr lang="en-US" dirty="0"/>
              <a:t>Choose </a:t>
            </a:r>
            <a:r>
              <a:rPr lang="en-US" u="sng" dirty="0"/>
              <a:t>words</a:t>
            </a:r>
            <a:r>
              <a:rPr lang="en-US" dirty="0"/>
              <a:t> very carefully (Prov. 12:18; 15:28).</a:t>
            </a:r>
            <a:endParaRPr lang="en-US" sz="1800" dirty="0"/>
          </a:p>
          <a:p>
            <a:pPr lvl="2"/>
            <a:r>
              <a:rPr lang="en-US" dirty="0"/>
              <a:t>Be completely honest.</a:t>
            </a:r>
            <a:endParaRPr lang="en-US" sz="1800" dirty="0"/>
          </a:p>
          <a:p>
            <a:pPr lvl="2"/>
            <a:r>
              <a:rPr lang="en-US" dirty="0"/>
              <a:t>Never respond </a:t>
            </a:r>
            <a:r>
              <a:rPr lang="en-US" u="sng" dirty="0"/>
              <a:t>critically</a:t>
            </a:r>
            <a:r>
              <a:rPr lang="en-US" dirty="0"/>
              <a:t>.</a:t>
            </a:r>
          </a:p>
          <a:p>
            <a:pPr lvl="1"/>
            <a:r>
              <a:rPr lang="en-US" sz="2200" dirty="0"/>
              <a:t>There are a variety of ways in which leaders can communicate with the membership.</a:t>
            </a:r>
            <a:endParaRPr lang="en-US" sz="2000" dirty="0"/>
          </a:p>
          <a:p>
            <a:pPr lvl="2"/>
            <a:endParaRPr lang="en-US" sz="1800" dirty="0"/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78471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6. </a:t>
            </a:r>
            <a:r>
              <a:rPr lang="en-US" u="sng" dirty="0"/>
              <a:t>Problem-Solving</a:t>
            </a:r>
            <a:r>
              <a:rPr lang="en-US" dirty="0"/>
              <a:t> Skills.</a:t>
            </a:r>
            <a:endParaRPr lang="en-US" sz="2000" dirty="0"/>
          </a:p>
          <a:p>
            <a:pPr lvl="1"/>
            <a:r>
              <a:rPr lang="en-US" dirty="0"/>
              <a:t>A proven method of problem-solving.</a:t>
            </a:r>
            <a:endParaRPr lang="en-US" sz="2000" dirty="0"/>
          </a:p>
          <a:p>
            <a:pPr lvl="2"/>
            <a:r>
              <a:rPr lang="en-US" dirty="0"/>
              <a:t>Gus Nichols would ask three questions:</a:t>
            </a:r>
            <a:endParaRPr lang="en-US" sz="1800" dirty="0"/>
          </a:p>
          <a:p>
            <a:pPr lvl="3"/>
            <a:r>
              <a:rPr lang="en-US" sz="2000" dirty="0"/>
              <a:t>First, “Do you want to do </a:t>
            </a:r>
            <a:r>
              <a:rPr lang="en-US" sz="2000" u="sng" dirty="0"/>
              <a:t>right</a:t>
            </a:r>
            <a:r>
              <a:rPr lang="en-US" sz="2000" dirty="0"/>
              <a:t>?”</a:t>
            </a:r>
            <a:endParaRPr lang="en-US" dirty="0"/>
          </a:p>
          <a:p>
            <a:pPr lvl="3"/>
            <a:r>
              <a:rPr lang="en-US" sz="2000" dirty="0"/>
              <a:t>Second, “Do you want to do right, </a:t>
            </a:r>
            <a:r>
              <a:rPr lang="en-US" sz="2000" u="sng" dirty="0"/>
              <a:t>right now</a:t>
            </a:r>
            <a:r>
              <a:rPr lang="en-US" sz="2000" dirty="0"/>
              <a:t>?”</a:t>
            </a:r>
            <a:endParaRPr lang="en-US" dirty="0"/>
          </a:p>
          <a:p>
            <a:pPr lvl="3"/>
            <a:r>
              <a:rPr lang="en-US" sz="2000" dirty="0"/>
              <a:t>Third, “Are you willing to let </a:t>
            </a:r>
            <a:r>
              <a:rPr lang="en-US" sz="2000" u="sng" dirty="0"/>
              <a:t>the Bible decide</a:t>
            </a:r>
            <a:r>
              <a:rPr lang="en-US" sz="2000" dirty="0"/>
              <a:t>?”</a:t>
            </a:r>
            <a:endParaRPr lang="en-US" dirty="0"/>
          </a:p>
          <a:p>
            <a:pPr lvl="1"/>
            <a:r>
              <a:rPr lang="en-US" dirty="0"/>
              <a:t>Practical suggestions for problem-solving.</a:t>
            </a:r>
            <a:endParaRPr lang="en-US" sz="2200" dirty="0"/>
          </a:p>
          <a:p>
            <a:pPr lvl="2"/>
            <a:r>
              <a:rPr lang="en-US" dirty="0"/>
              <a:t>Do not </a:t>
            </a:r>
            <a:r>
              <a:rPr lang="en-US" u="sng" dirty="0"/>
              <a:t>talk the problem</a:t>
            </a:r>
            <a:r>
              <a:rPr lang="en-US" dirty="0"/>
              <a:t> to death.</a:t>
            </a:r>
          </a:p>
          <a:p>
            <a:pPr lvl="2"/>
            <a:r>
              <a:rPr lang="en-US" dirty="0"/>
              <a:t>Collect </a:t>
            </a:r>
            <a:r>
              <a:rPr lang="en-US" u="sng" dirty="0"/>
              <a:t>all the facts</a:t>
            </a:r>
            <a:r>
              <a:rPr lang="en-US" dirty="0"/>
              <a:t> available (Prov. 18:13).</a:t>
            </a:r>
          </a:p>
          <a:p>
            <a:pPr lvl="2">
              <a:buFont typeface="+mj-lt"/>
              <a:buAutoNum type="romanLcPeriod" startAt="7"/>
            </a:pPr>
            <a:r>
              <a:rPr lang="en-US" dirty="0"/>
              <a:t>Do not forget that wisdom may be had for the </a:t>
            </a:r>
            <a:r>
              <a:rPr lang="en-US" u="sng" dirty="0"/>
              <a:t>asking</a:t>
            </a:r>
            <a:r>
              <a:rPr lang="en-US" dirty="0"/>
              <a:t> (Jas. 1:5-8).</a:t>
            </a:r>
          </a:p>
          <a:p>
            <a:pPr lvl="2">
              <a:buAutoNum type="romanLcPeriod" startAt="7"/>
            </a:pPr>
            <a:r>
              <a:rPr lang="en-US" dirty="0"/>
              <a:t>Exercise absolute </a:t>
            </a:r>
            <a:r>
              <a:rPr lang="en-US" u="sng" dirty="0"/>
              <a:t>impartiality</a:t>
            </a:r>
            <a:r>
              <a:rPr lang="en-US" dirty="0"/>
              <a:t> (Jas. 2:1-4) and </a:t>
            </a:r>
            <a:r>
              <a:rPr lang="en-US" u="sng" dirty="0"/>
              <a:t>objectivity</a:t>
            </a:r>
            <a:r>
              <a:rPr lang="en-US" dirty="0"/>
              <a:t>.</a:t>
            </a:r>
          </a:p>
          <a:p>
            <a:pPr lvl="2">
              <a:buAutoNum type="romanLcPeriod" startAt="7"/>
            </a:pPr>
            <a:r>
              <a:rPr lang="en-US" dirty="0"/>
              <a:t>Maintain </a:t>
            </a:r>
            <a:r>
              <a:rPr lang="en-US" u="sng" dirty="0"/>
              <a:t>confidentiality</a:t>
            </a:r>
            <a:r>
              <a:rPr lang="en-US" dirty="0"/>
              <a:t> (Prov. 11:13).</a:t>
            </a:r>
          </a:p>
          <a:p>
            <a:pPr lvl="1"/>
            <a:r>
              <a:rPr lang="en-US" dirty="0"/>
              <a:t>Ten sources from whence problems will most likely come…</a:t>
            </a:r>
          </a:p>
        </p:txBody>
      </p:sp>
    </p:spTree>
    <p:extLst>
      <p:ext uri="{BB962C8B-B14F-4D97-AF65-F5344CB8AC3E}">
        <p14:creationId xmlns:p14="http://schemas.microsoft.com/office/powerpoint/2010/main" val="6520918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3539A-FB88-35E4-A099-62701F154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Leadership Skills for Today’s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F674A-D9D8-8295-02DB-BA63870D8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373" y="1521229"/>
            <a:ext cx="11810731" cy="533677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/>
              <a:t>6. </a:t>
            </a:r>
            <a:r>
              <a:rPr lang="en-US" u="sng" dirty="0"/>
              <a:t>Problem-Solving</a:t>
            </a:r>
            <a:r>
              <a:rPr lang="en-US" dirty="0"/>
              <a:t> Skills.</a:t>
            </a:r>
            <a:endParaRPr lang="en-US" sz="2000" dirty="0"/>
          </a:p>
          <a:p>
            <a:pPr marL="857250" lvl="1" indent="-457200">
              <a:buFont typeface="+mj-lt"/>
              <a:buAutoNum type="alphaLcPeriod" startAt="4"/>
            </a:pPr>
            <a:r>
              <a:rPr lang="en-US" dirty="0"/>
              <a:t>Problem-Solving in the Early Church (Acts 6:1-8)</a:t>
            </a:r>
            <a:endParaRPr lang="en-US" sz="2200" dirty="0"/>
          </a:p>
          <a:p>
            <a:pPr lvl="2"/>
            <a:r>
              <a:rPr lang="en-US" sz="2200" dirty="0"/>
              <a:t>The problem was associated with </a:t>
            </a:r>
            <a:r>
              <a:rPr lang="en-US" sz="2200" u="sng" dirty="0"/>
              <a:t>growth</a:t>
            </a:r>
            <a:r>
              <a:rPr lang="en-US" sz="2200" dirty="0"/>
              <a:t>, as is often the case (6:1).</a:t>
            </a:r>
            <a:endParaRPr lang="en-US" dirty="0"/>
          </a:p>
          <a:p>
            <a:pPr lvl="2"/>
            <a:r>
              <a:rPr lang="en-US" sz="2200" dirty="0"/>
              <a:t>They admitted they had a problem (6:3).</a:t>
            </a:r>
            <a:endParaRPr lang="en-US" dirty="0"/>
          </a:p>
          <a:p>
            <a:pPr lvl="2"/>
            <a:r>
              <a:rPr lang="en-US" sz="2200" dirty="0"/>
              <a:t>The members participated in the problem solving (6:2-3).</a:t>
            </a:r>
            <a:endParaRPr lang="en-US" dirty="0"/>
          </a:p>
          <a:p>
            <a:pPr lvl="2"/>
            <a:r>
              <a:rPr lang="en-US" sz="2200" dirty="0"/>
              <a:t>The problem was smothered beneath a mantle of kind generosity (6:5).</a:t>
            </a:r>
            <a:endParaRPr lang="en-US" dirty="0"/>
          </a:p>
          <a:p>
            <a:pPr lvl="2"/>
            <a:r>
              <a:rPr lang="en-US" sz="2200" dirty="0"/>
              <a:t>The problem did not detract from their </a:t>
            </a:r>
            <a:r>
              <a:rPr lang="en-US" sz="2200" u="sng" dirty="0"/>
              <a:t>primary work</a:t>
            </a:r>
            <a:r>
              <a:rPr lang="en-US" sz="2200" dirty="0"/>
              <a:t> of preaching the word (6:4, 7).</a:t>
            </a:r>
            <a:endParaRPr lang="en-US" dirty="0"/>
          </a:p>
          <a:p>
            <a:pPr lvl="2"/>
            <a:r>
              <a:rPr lang="en-US" sz="2200" dirty="0"/>
              <a:t>The leaders (apostles) </a:t>
            </a:r>
            <a:r>
              <a:rPr lang="en-US" sz="2200" u="sng" dirty="0"/>
              <a:t>delegated</a:t>
            </a:r>
            <a:r>
              <a:rPr lang="en-US" sz="2200" dirty="0"/>
              <a:t>, refusing to become enmeshed in comparative trivia (6:2-4).</a:t>
            </a:r>
            <a:endParaRPr lang="en-US" dirty="0"/>
          </a:p>
          <a:p>
            <a:pPr lvl="2"/>
            <a:r>
              <a:rPr lang="en-US" sz="2200" u="sng" dirty="0"/>
              <a:t>Prayer</a:t>
            </a:r>
            <a:r>
              <a:rPr lang="en-US" sz="2200" dirty="0"/>
              <a:t> accompanied their actions (6:4, 6).</a:t>
            </a:r>
            <a:endParaRPr lang="en-US" dirty="0"/>
          </a:p>
          <a:p>
            <a:pPr lvl="2"/>
            <a:r>
              <a:rPr lang="en-US" sz="2200" dirty="0"/>
              <a:t>Problem-solving contributed to their continued growth (6:7).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349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1105</Words>
  <Application>Microsoft Office PowerPoint</Application>
  <PresentationFormat>Widescreen</PresentationFormat>
  <Paragraphs>120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Lesson 9: Leadership Skills for Today’s Leaders (Part 2)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  <vt:lpstr>Leadership Skills for Today’s Leaders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1: Biblical Role Models for Today’s Leaders (Part 1)</dc:title>
  <dc:creator>David Sproule</dc:creator>
  <cp:lastModifiedBy>David Sproule</cp:lastModifiedBy>
  <cp:revision>9</cp:revision>
  <cp:lastPrinted>2023-09-17T19:49:31Z</cp:lastPrinted>
  <dcterms:created xsi:type="dcterms:W3CDTF">2023-06-25T19:30:37Z</dcterms:created>
  <dcterms:modified xsi:type="dcterms:W3CDTF">2023-09-17T19:57:10Z</dcterms:modified>
</cp:coreProperties>
</file>