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1" r:id="rId5"/>
    <p:sldId id="272" r:id="rId6"/>
    <p:sldId id="271" r:id="rId7"/>
    <p:sldId id="26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450B"/>
    <a:srgbClr val="893709"/>
    <a:srgbClr val="A72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7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proule" userId="c8dad340-932d-4df5-ab3a-be7029586225" providerId="ADAL" clId="{390D60D6-FE21-4026-8F9E-BB6037CD4F35}"/>
    <pc:docChg chg="modSld">
      <pc:chgData name="David Sproule" userId="c8dad340-932d-4df5-ab3a-be7029586225" providerId="ADAL" clId="{390D60D6-FE21-4026-8F9E-BB6037CD4F35}" dt="2023-09-05T09:06:40.670" v="0"/>
      <pc:docMkLst>
        <pc:docMk/>
      </pc:docMkLst>
      <pc:sldChg chg="modAnim">
        <pc:chgData name="David Sproule" userId="c8dad340-932d-4df5-ab3a-be7029586225" providerId="ADAL" clId="{390D60D6-FE21-4026-8F9E-BB6037CD4F35}" dt="2023-09-05T09:06:40.670" v="0"/>
        <pc:sldMkLst>
          <pc:docMk/>
          <pc:sldMk cId="3965647468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ilhouette of a person and sheep&#10;&#10;Description automatically generated with low confidence">
            <a:extLst>
              <a:ext uri="{FF2B5EF4-FFF2-40B4-BE49-F238E27FC236}">
                <a16:creationId xmlns:a16="http://schemas.microsoft.com/office/drawing/2014/main" id="{C14731D3-B99E-591E-3539-3EA153F1F3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BD7CD5-3234-20C8-DF23-2553635DE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54" y="5892071"/>
            <a:ext cx="9630032" cy="830005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108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3728-F503-CA18-6F8B-CD84A920F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AA521-6B61-E424-99BA-F6192B7A5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79213-D11A-B502-6AC4-AD16A165B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DA554-D091-1EBE-EB36-C54CC33C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C0445-D40D-D058-F89C-45F477B5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5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D3B0DB-98A3-174B-57C0-227D9B1D8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DDCFD0-DDBE-6BDA-5F92-613E62A7A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A986B-44DD-A2DA-4023-A0251923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58816-3D6B-B3FE-E751-01B852D87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DF8D1-3787-A3DE-6691-9DD588E0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9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, screenshot, mammal, silhouette&#10;&#10;Description automatically generated">
            <a:extLst>
              <a:ext uri="{FF2B5EF4-FFF2-40B4-BE49-F238E27FC236}">
                <a16:creationId xmlns:a16="http://schemas.microsoft.com/office/drawing/2014/main" id="{C2827F6D-4026-734B-92A0-2C4492A1D6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54D40D-C58E-0940-FC7A-D22DA8A57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73" y="700575"/>
            <a:ext cx="11681254" cy="601362"/>
          </a:xfrm>
          <a:solidFill>
            <a:srgbClr val="AD450B"/>
          </a:solidFill>
        </p:spPr>
        <p:txBody>
          <a:bodyPr/>
          <a:lstStyle>
            <a:lvl1pPr algn="ctr"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F77DE-B66E-2921-6F88-AE39E97F5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401417"/>
            <a:ext cx="11810731" cy="5456583"/>
          </a:xfrm>
        </p:spPr>
        <p:txBody>
          <a:bodyPr/>
          <a:lstStyle>
            <a:lvl1pPr marL="396875" indent="-396875">
              <a:buFont typeface="+mj-lt"/>
              <a:buAutoNum type="arabicPeriod"/>
              <a:defRPr b="1">
                <a:effectLst/>
              </a:defRPr>
            </a:lvl1pPr>
            <a:lvl2pPr marL="804863" indent="-407988">
              <a:buFont typeface="+mj-lt"/>
              <a:buAutoNum type="alphaLcPeriod"/>
              <a:defRPr b="1">
                <a:effectLst/>
              </a:defRPr>
            </a:lvl2pPr>
            <a:lvl3pPr marL="1262063" indent="-457200">
              <a:buFont typeface="+mj-lt"/>
              <a:buAutoNum type="romanLcPeriod"/>
              <a:defRPr b="1">
                <a:effectLst/>
              </a:defRPr>
            </a:lvl3pPr>
            <a:lvl4pPr>
              <a:defRPr b="1">
                <a:effectLst/>
              </a:defRPr>
            </a:lvl4pPr>
            <a:lvl5pPr>
              <a:defRPr b="1"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043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CF9BB-F9F5-328B-1703-72D7875B4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14D39-59F3-44D6-7232-57AA26DED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FABE1-A2F3-D6AB-3D67-C5BF9DBA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829B6-2BAD-15D0-7125-EB30F888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49972-030E-4B44-8DD1-BECD405F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C5793-ACF0-5912-D562-5F049400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A8A9E-B115-8950-F6B1-F215187FF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9D5372-1488-B801-D249-920EECC04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D4829-384A-8244-BC5B-EC699C1B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13588-F651-0F37-0CFB-F6ABC4EA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71DC1-F2B3-E3FF-C945-4E12DD7E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0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6B1D-13BB-EA34-6E07-610205BBB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35EB4-542A-6260-A575-5EA0CA276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FA8D5-CA11-BE8B-2608-2E61E8732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5C326-3546-5B2B-B936-A07A94754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9724C4-5E14-03CB-3687-F3F709218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50143-62D7-AF9B-0040-9F347CBF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C01D39-98D3-9B83-7B9C-A367CFB1F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2C9F75-B047-9CCA-386E-7302BEC6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3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B9EBE-6496-7D8C-EDED-3EF4823B7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6FE9FB-1814-D78C-98ED-2BB308D50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2E3368-5742-F564-480D-02A13D98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1FD3C-5B9D-DF75-9BB9-035084E66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D3C8F-3AB6-BB20-7B6C-947448A4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7A1BA3-EC0A-5EDF-D08E-94674870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F2196D-DA6D-FB34-90A2-2E4501DA4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8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C81B-4E75-2029-ACBA-9AC2C91B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C15D9-71FC-17D5-541E-2F7EE1253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1D9FD-9494-0CB0-5C9D-0A91B3786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844C9-A257-0F41-AE06-32266DBCC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51EFB-C8B2-5CC7-D6DD-0973D9CA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A79AA-8A07-CE15-919F-77444AD5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1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77F6C-E77B-35D1-6828-F8B3D5916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05BC3-2B75-6266-DC6D-687AADF99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D4906-8092-CA30-759E-3F8FFC9C0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15FB3-9D90-1305-7E9D-AA19C2BD6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B9924-4765-93D7-A524-76C32B67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011B6-AA39-8090-0F19-BFF07E69A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7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94ACD5-DBF9-F48C-3A42-0F2170E8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64C16-23D8-6A6D-DD1E-B43941B2C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A02E5-84F5-AF1C-2245-C828BAA65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B1E6F-1179-4A18-837E-A04DA3872D1D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ED895-4487-F26F-C662-0C8F414EF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F073-4473-99B0-6ABC-8620F2E9D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3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1CA97-E4A6-FCA5-7C5A-237577017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49" y="5714998"/>
            <a:ext cx="9630032" cy="10137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800" u="sng" dirty="0"/>
              <a:t>Lesson 8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dirty="0"/>
              <a:t>Leadership Skills for Today’s Leaders (Part 1)</a:t>
            </a:r>
          </a:p>
        </p:txBody>
      </p:sp>
    </p:spTree>
    <p:extLst>
      <p:ext uri="{BB962C8B-B14F-4D97-AF65-F5344CB8AC3E}">
        <p14:creationId xmlns:p14="http://schemas.microsoft.com/office/powerpoint/2010/main" val="83950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1. </a:t>
            </a:r>
            <a:r>
              <a:rPr lang="en-US" u="sng" dirty="0"/>
              <a:t>Personal [Spiritual]</a:t>
            </a:r>
            <a:r>
              <a:rPr lang="en-US" dirty="0"/>
              <a:t> Skills.</a:t>
            </a:r>
            <a:endParaRPr lang="en-US" sz="2000" dirty="0"/>
          </a:p>
          <a:p>
            <a:pPr lvl="1"/>
            <a:r>
              <a:rPr lang="en-US" dirty="0"/>
              <a:t>Spiritual leaders </a:t>
            </a:r>
            <a:r>
              <a:rPr lang="en-US" u="sng" dirty="0"/>
              <a:t>love their Bibles</a:t>
            </a:r>
            <a:r>
              <a:rPr lang="en-US" dirty="0"/>
              <a:t> (Psa. 119:97).</a:t>
            </a:r>
          </a:p>
          <a:p>
            <a:pPr lvl="1"/>
            <a:r>
              <a:rPr lang="en-US" dirty="0"/>
              <a:t>Spiritual leaders have a </a:t>
            </a:r>
            <a:r>
              <a:rPr lang="en-US" u="sng" dirty="0"/>
              <a:t>prayer closet</a:t>
            </a:r>
            <a:r>
              <a:rPr lang="en-US" dirty="0"/>
              <a:t> (Matt. 6:6).</a:t>
            </a:r>
          </a:p>
          <a:p>
            <a:pPr lvl="1"/>
            <a:r>
              <a:rPr lang="en-US" dirty="0"/>
              <a:t>Spiritual leaders lead a meaningful </a:t>
            </a:r>
            <a:r>
              <a:rPr lang="en-US" u="sng" dirty="0"/>
              <a:t>devotional life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Spiritual leaders </a:t>
            </a:r>
            <a:r>
              <a:rPr lang="en-US" u="sng" dirty="0"/>
              <a:t>know God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Spiritual leaders are constantly undergoing a spiritual </a:t>
            </a:r>
            <a:r>
              <a:rPr lang="en-US" u="sng" dirty="0"/>
              <a:t>metamorphosis</a:t>
            </a:r>
            <a:r>
              <a:rPr lang="en-US" dirty="0"/>
              <a:t> (2 Cor. 3:18).</a:t>
            </a:r>
          </a:p>
          <a:p>
            <a:pPr lvl="1" indent="-401638">
              <a:buFont typeface="+mj-lt"/>
              <a:buAutoNum type="alphaLcPeriod" startAt="6"/>
            </a:pPr>
            <a:r>
              <a:rPr lang="en-US" dirty="0"/>
              <a:t>Spiritual leaders </a:t>
            </a:r>
            <a:r>
              <a:rPr lang="en-US" u="sng" dirty="0"/>
              <a:t>live in the shadows</a:t>
            </a:r>
            <a:r>
              <a:rPr lang="en-US" dirty="0"/>
              <a:t>.</a:t>
            </a:r>
          </a:p>
          <a:p>
            <a:pPr lvl="2"/>
            <a:r>
              <a:rPr lang="en-US" sz="2400" dirty="0"/>
              <a:t>They live in the shadow of the </a:t>
            </a:r>
            <a:r>
              <a:rPr lang="en-US" sz="2400" u="sng" dirty="0"/>
              <a:t>cross</a:t>
            </a:r>
            <a:r>
              <a:rPr lang="en-US" sz="2400" dirty="0"/>
              <a:t> (1 Cor. 2:2; Gal. 6:14).</a:t>
            </a:r>
          </a:p>
          <a:p>
            <a:pPr lvl="2"/>
            <a:r>
              <a:rPr lang="en-US" sz="2400" dirty="0"/>
              <a:t>They live in the shadow of </a:t>
            </a:r>
            <a:r>
              <a:rPr lang="en-US" sz="2400" u="sng" dirty="0"/>
              <a:t>their Father</a:t>
            </a:r>
            <a:r>
              <a:rPr lang="en-US" sz="2400" dirty="0"/>
              <a:t> (Psa. 73:28; Heb. 10:22; Jas. 4:8).</a:t>
            </a:r>
          </a:p>
          <a:p>
            <a:pPr lvl="2"/>
            <a:r>
              <a:rPr lang="en-US" sz="2400" dirty="0"/>
              <a:t>They live in the shadow of </a:t>
            </a:r>
            <a:r>
              <a:rPr lang="en-US" sz="2400" u="sng" dirty="0"/>
              <a:t>judgment</a:t>
            </a:r>
            <a:r>
              <a:rPr lang="en-US" sz="2400" dirty="0"/>
              <a:t> (Heb. 13:17).</a:t>
            </a:r>
          </a:p>
          <a:p>
            <a:pPr lvl="1">
              <a:buFont typeface="+mj-lt"/>
              <a:buAutoNum type="alphaLcPeriod" startAt="7"/>
            </a:pPr>
            <a:r>
              <a:rPr lang="en-US" dirty="0"/>
              <a:t>Spiritual leaders have lost their affection and attachment for </a:t>
            </a:r>
            <a:r>
              <a:rPr lang="en-US" u="sng" dirty="0"/>
              <a:t>this world</a:t>
            </a:r>
            <a:r>
              <a:rPr lang="en-US" dirty="0"/>
              <a:t> (Col. 3:1-2; 1 Pet. 2:11).</a:t>
            </a:r>
          </a:p>
          <a:p>
            <a:pPr lvl="1">
              <a:buAutoNum type="alphaLcPeriod" startAt="7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411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dirty="0"/>
              <a:t>2. </a:t>
            </a:r>
            <a:r>
              <a:rPr lang="en-US" u="sng" dirty="0"/>
              <a:t>People</a:t>
            </a:r>
            <a:r>
              <a:rPr lang="en-US" dirty="0"/>
              <a:t> Skills.</a:t>
            </a:r>
            <a:endParaRPr lang="en-US" sz="2000" dirty="0"/>
          </a:p>
          <a:p>
            <a:pPr lvl="1"/>
            <a:r>
              <a:rPr lang="en-US" dirty="0"/>
              <a:t>Leaders must be </a:t>
            </a:r>
            <a:r>
              <a:rPr lang="en-US" u="sng" dirty="0"/>
              <a:t>approachable</a:t>
            </a:r>
            <a:r>
              <a:rPr lang="en-US" dirty="0"/>
              <a:t>!</a:t>
            </a:r>
            <a:endParaRPr lang="en-US" sz="2000" dirty="0"/>
          </a:p>
          <a:p>
            <a:pPr lvl="1"/>
            <a:r>
              <a:rPr lang="en-US" dirty="0"/>
              <a:t>Leaders must be </a:t>
            </a:r>
            <a:r>
              <a:rPr lang="en-US" u="sng" dirty="0"/>
              <a:t>good listeners</a:t>
            </a:r>
            <a:r>
              <a:rPr lang="en-US" dirty="0"/>
              <a:t>. </a:t>
            </a:r>
          </a:p>
          <a:p>
            <a:pPr lvl="1">
              <a:buFont typeface="+mj-lt"/>
              <a:buAutoNum type="alphaLcPeriod" startAt="3"/>
            </a:pPr>
            <a:r>
              <a:rPr lang="en-US" dirty="0"/>
              <a:t>Leaders must be </a:t>
            </a:r>
            <a:r>
              <a:rPr lang="en-US" u="sng" dirty="0"/>
              <a:t>kind</a:t>
            </a:r>
            <a:r>
              <a:rPr lang="en-US" dirty="0"/>
              <a:t>.</a:t>
            </a:r>
            <a:endParaRPr lang="en-US" sz="2000" dirty="0"/>
          </a:p>
          <a:p>
            <a:pPr lvl="1">
              <a:buAutoNum type="alphaLcPeriod" startAt="3"/>
            </a:pPr>
            <a:r>
              <a:rPr lang="en-US" dirty="0"/>
              <a:t>Leaders must be </a:t>
            </a:r>
            <a:r>
              <a:rPr lang="en-US" u="sng" dirty="0"/>
              <a:t>commiserating</a:t>
            </a:r>
            <a:r>
              <a:rPr lang="en-US" dirty="0"/>
              <a:t>.</a:t>
            </a:r>
          </a:p>
          <a:p>
            <a:pPr lvl="1">
              <a:buFont typeface="+mj-lt"/>
              <a:buAutoNum type="alphaLcPeriod" startAt="5"/>
            </a:pPr>
            <a:r>
              <a:rPr lang="en-US" dirty="0"/>
              <a:t>Leaders must be </a:t>
            </a:r>
            <a:r>
              <a:rPr lang="en-US" u="sng" dirty="0"/>
              <a:t>respectful of people</a:t>
            </a:r>
            <a:r>
              <a:rPr lang="en-US" dirty="0"/>
              <a:t> (1 Pet. 3:8).</a:t>
            </a:r>
            <a:endParaRPr lang="en-US" sz="2000" dirty="0"/>
          </a:p>
          <a:p>
            <a:pPr lvl="1">
              <a:buAutoNum type="alphaLcPeriod" startAt="5"/>
            </a:pPr>
            <a:r>
              <a:rPr lang="en-US" dirty="0"/>
              <a:t>Leaders must have a good </a:t>
            </a:r>
            <a:r>
              <a:rPr lang="en-US" u="sng" dirty="0"/>
              <a:t>sense of humor</a:t>
            </a:r>
            <a:r>
              <a:rPr lang="en-US" dirty="0"/>
              <a:t> (Prov. 17:22).</a:t>
            </a:r>
            <a:endParaRPr lang="en-US" sz="2000" dirty="0"/>
          </a:p>
          <a:p>
            <a:pPr lvl="1">
              <a:buAutoNum type="alphaLcPeriod" startAt="5"/>
            </a:pPr>
            <a:r>
              <a:rPr lang="en-US" dirty="0"/>
              <a:t>Leaders must have </a:t>
            </a:r>
            <a:r>
              <a:rPr lang="en-US" u="sng" dirty="0"/>
              <a:t>faith in people</a:t>
            </a:r>
            <a:r>
              <a:rPr lang="en-US" dirty="0"/>
              <a:t>.</a:t>
            </a:r>
          </a:p>
          <a:p>
            <a:pPr lvl="1">
              <a:buFont typeface="+mj-lt"/>
              <a:buAutoNum type="alphaLcPeriod" startAt="8"/>
            </a:pPr>
            <a:r>
              <a:rPr lang="en-US" dirty="0"/>
              <a:t>Leaders must be </a:t>
            </a:r>
            <a:r>
              <a:rPr lang="en-US" u="sng" dirty="0"/>
              <a:t>observant</a:t>
            </a:r>
            <a:r>
              <a:rPr lang="en-US" dirty="0"/>
              <a:t>.</a:t>
            </a:r>
            <a:endParaRPr lang="en-US" sz="2000" dirty="0"/>
          </a:p>
          <a:p>
            <a:pPr lvl="1">
              <a:buAutoNum type="alphaLcPeriod" startAt="8"/>
            </a:pPr>
            <a:r>
              <a:rPr lang="en-US" dirty="0"/>
              <a:t>Leaders must have the </a:t>
            </a:r>
            <a:r>
              <a:rPr lang="en-US" u="sng" dirty="0"/>
              <a:t>proper concept</a:t>
            </a:r>
            <a:r>
              <a:rPr lang="en-US" dirty="0"/>
              <a:t> of the congregation.</a:t>
            </a:r>
          </a:p>
          <a:p>
            <a:pPr lvl="1">
              <a:buFont typeface="+mj-lt"/>
              <a:buAutoNum type="alphaLcPeriod" startAt="10"/>
            </a:pPr>
            <a:r>
              <a:rPr lang="en-US" dirty="0"/>
              <a:t>Leaders must have a genuine interest in the people whom they serve; an interest in them “</a:t>
            </a:r>
            <a:r>
              <a:rPr lang="en-US" u="sng" dirty="0"/>
              <a:t>one</a:t>
            </a:r>
            <a:r>
              <a:rPr lang="en-US" dirty="0"/>
              <a:t> by </a:t>
            </a:r>
            <a:r>
              <a:rPr lang="en-US" u="sng" dirty="0"/>
              <a:t>one</a:t>
            </a:r>
            <a:r>
              <a:rPr lang="en-US" dirty="0"/>
              <a:t>.”</a:t>
            </a:r>
            <a:endParaRPr lang="en-US" sz="2000" dirty="0"/>
          </a:p>
          <a:p>
            <a:pPr lvl="1">
              <a:buAutoNum type="alphaLcPeriod" startAt="10"/>
            </a:pPr>
            <a:r>
              <a:rPr lang="en-US" dirty="0"/>
              <a:t>Leaders must have an honest and transparent </a:t>
            </a:r>
            <a:r>
              <a:rPr lang="en-US" u="sng" dirty="0"/>
              <a:t>love</a:t>
            </a:r>
            <a:r>
              <a:rPr lang="en-US" dirty="0"/>
              <a:t> for the people whom they serve; a “1 Corinthians 13:4-8 love.”</a:t>
            </a:r>
          </a:p>
          <a:p>
            <a:pPr lvl="1">
              <a:buAutoNum type="alphaLcPeriod" startAt="8"/>
            </a:pPr>
            <a:endParaRPr lang="en-US" sz="2000" dirty="0"/>
          </a:p>
          <a:p>
            <a:pPr lvl="1">
              <a:buAutoNum type="alphaLcPeriod" startAt="5"/>
            </a:pPr>
            <a:endParaRPr lang="en-US" sz="2000" dirty="0"/>
          </a:p>
          <a:p>
            <a:pPr lvl="1">
              <a:buAutoNum type="alphaLcPeriod" startAt="3"/>
            </a:pP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591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3. </a:t>
            </a:r>
            <a:r>
              <a:rPr lang="en-US" u="sng" dirty="0"/>
              <a:t>Relational</a:t>
            </a:r>
            <a:r>
              <a:rPr lang="en-US" dirty="0"/>
              <a:t> Skills.</a:t>
            </a:r>
            <a:endParaRPr lang="en-US" sz="2000" dirty="0"/>
          </a:p>
          <a:p>
            <a:pPr lvl="1"/>
            <a:r>
              <a:rPr lang="en-US" dirty="0"/>
              <a:t>Relationship with </a:t>
            </a:r>
            <a:r>
              <a:rPr lang="en-US" u="sng" dirty="0"/>
              <a:t>Fellow-Elders</a:t>
            </a:r>
            <a:endParaRPr lang="en-US" sz="2000" u="sng" dirty="0"/>
          </a:p>
          <a:p>
            <a:pPr lvl="2"/>
            <a:r>
              <a:rPr lang="en-US" dirty="0"/>
              <a:t>There must be an understanding and appreciation for </a:t>
            </a:r>
            <a:r>
              <a:rPr lang="en-US" u="sng" dirty="0"/>
              <a:t>equality</a:t>
            </a:r>
            <a:r>
              <a:rPr lang="en-US" dirty="0"/>
              <a:t> among the elders.</a:t>
            </a:r>
            <a:endParaRPr lang="en-US" sz="1800" dirty="0"/>
          </a:p>
          <a:p>
            <a:pPr lvl="2"/>
            <a:r>
              <a:rPr lang="en-US" dirty="0"/>
              <a:t>There must be a mutuality of </a:t>
            </a:r>
            <a:r>
              <a:rPr lang="en-US" u="sng" dirty="0"/>
              <a:t>respect</a:t>
            </a:r>
            <a:r>
              <a:rPr lang="en-US" dirty="0"/>
              <a:t> for each other.</a:t>
            </a:r>
            <a:endParaRPr lang="en-US" sz="2200" dirty="0"/>
          </a:p>
          <a:p>
            <a:pPr lvl="2">
              <a:buFont typeface="+mj-lt"/>
              <a:buAutoNum type="romanLcPeriod" startAt="3"/>
            </a:pPr>
            <a:r>
              <a:rPr lang="en-US" dirty="0"/>
              <a:t>Elders must not take each other </a:t>
            </a:r>
            <a:r>
              <a:rPr lang="en-US" u="sng" dirty="0"/>
              <a:t>too seriously</a:t>
            </a:r>
            <a:r>
              <a:rPr lang="en-US" dirty="0"/>
              <a:t>.</a:t>
            </a:r>
            <a:endParaRPr lang="en-US" sz="1800" dirty="0"/>
          </a:p>
          <a:p>
            <a:pPr lvl="2">
              <a:buAutoNum type="romanLcPeriod" startAt="3"/>
            </a:pPr>
            <a:r>
              <a:rPr lang="en-US" dirty="0"/>
              <a:t>Elders must realize they are </a:t>
            </a:r>
            <a:r>
              <a:rPr lang="en-US" u="sng" dirty="0"/>
              <a:t>subject to the eldership</a:t>
            </a:r>
            <a:r>
              <a:rPr lang="en-US" dirty="0"/>
              <a:t>.</a:t>
            </a:r>
          </a:p>
          <a:p>
            <a:pPr lvl="2">
              <a:buFont typeface="+mj-lt"/>
              <a:buAutoNum type="romanLcPeriod" startAt="5"/>
            </a:pPr>
            <a:r>
              <a:rPr lang="en-US" dirty="0"/>
              <a:t>Elders must be willing to </a:t>
            </a:r>
            <a:r>
              <a:rPr lang="en-US" u="sng" dirty="0"/>
              <a:t>bend</a:t>
            </a:r>
            <a:r>
              <a:rPr lang="en-US" dirty="0"/>
              <a:t>; i.e., </a:t>
            </a:r>
            <a:r>
              <a:rPr lang="en-US" u="sng" dirty="0"/>
              <a:t>submit</a:t>
            </a:r>
            <a:r>
              <a:rPr lang="en-US" dirty="0"/>
              <a:t> to one another in matters of judgment (Titus. 1:7).</a:t>
            </a:r>
          </a:p>
          <a:p>
            <a:pPr lvl="2">
              <a:buAutoNum type="romanLcPeriod" startAt="5"/>
            </a:pPr>
            <a:r>
              <a:rPr lang="en-US" dirty="0"/>
              <a:t>Elders must maintain </a:t>
            </a:r>
            <a:r>
              <a:rPr lang="en-US" u="sng" dirty="0"/>
              <a:t>confidentiality</a:t>
            </a:r>
            <a:r>
              <a:rPr lang="en-US" dirty="0"/>
              <a:t>.</a:t>
            </a:r>
          </a:p>
          <a:p>
            <a:pPr lvl="2">
              <a:buFont typeface="+mj-lt"/>
              <a:buAutoNum type="romanLcPeriod" startAt="7"/>
            </a:pPr>
            <a:r>
              <a:rPr lang="en-US" dirty="0"/>
              <a:t>Elders must realize that no one segment of the work is exclusively under </a:t>
            </a:r>
            <a:r>
              <a:rPr lang="en-US" u="sng" dirty="0"/>
              <a:t>one elder’s control</a:t>
            </a:r>
            <a:r>
              <a:rPr lang="en-US" dirty="0"/>
              <a:t>.</a:t>
            </a:r>
          </a:p>
          <a:p>
            <a:pPr lvl="2">
              <a:buAutoNum type="romanLcPeriod" startAt="7"/>
            </a:pPr>
            <a:r>
              <a:rPr lang="en-US" dirty="0"/>
              <a:t>Elders must </a:t>
            </a:r>
            <a:r>
              <a:rPr lang="en-US" u="sng" dirty="0"/>
              <a:t>pray for one another</a:t>
            </a:r>
            <a:r>
              <a:rPr lang="en-US" dirty="0"/>
              <a:t> individually and by name.</a:t>
            </a:r>
          </a:p>
          <a:p>
            <a:pPr lvl="2">
              <a:buFont typeface="+mj-lt"/>
              <a:buAutoNum type="romanLcPeriod" startAt="9"/>
            </a:pPr>
            <a:r>
              <a:rPr lang="en-US" dirty="0"/>
              <a:t>Elders must pledge their </a:t>
            </a:r>
            <a:r>
              <a:rPr lang="en-US" u="sng" dirty="0"/>
              <a:t>cooperation</a:t>
            </a:r>
            <a:r>
              <a:rPr lang="en-US" dirty="0"/>
              <a:t> within the eldership.</a:t>
            </a:r>
          </a:p>
          <a:p>
            <a:pPr lvl="2">
              <a:buAutoNum type="romanLcPeriod" startAt="9"/>
            </a:pPr>
            <a:r>
              <a:rPr lang="en-US" dirty="0"/>
              <a:t>Elders must </a:t>
            </a:r>
            <a:r>
              <a:rPr lang="en-US" u="sng" dirty="0"/>
              <a:t>share equally the load</a:t>
            </a:r>
            <a:r>
              <a:rPr lang="en-US" dirty="0"/>
              <a:t> of the duties and responsibilities….</a:t>
            </a:r>
          </a:p>
          <a:p>
            <a:pPr lvl="2">
              <a:buAutoNum type="romanLcPeriod" startAt="9"/>
            </a:pPr>
            <a:r>
              <a:rPr lang="en-US" dirty="0"/>
              <a:t>Elders must pledge to each other their </a:t>
            </a:r>
            <a:r>
              <a:rPr lang="en-US" u="sng" dirty="0"/>
              <a:t>mutual defense</a:t>
            </a:r>
            <a:r>
              <a:rPr lang="en-US" dirty="0"/>
              <a:t>.</a:t>
            </a:r>
          </a:p>
          <a:p>
            <a:pPr lvl="2">
              <a:buAutoNum type="romanLcPeriod" startAt="7"/>
            </a:pPr>
            <a:endParaRPr lang="en-US" dirty="0"/>
          </a:p>
          <a:p>
            <a:pPr lvl="2">
              <a:buAutoNum type="romanLcPeriod" startAt="3"/>
            </a:pPr>
            <a:endParaRPr lang="en-US" sz="1800" dirty="0"/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6564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3. </a:t>
            </a:r>
            <a:r>
              <a:rPr lang="en-US" u="sng" dirty="0"/>
              <a:t>Relational</a:t>
            </a:r>
            <a:r>
              <a:rPr lang="en-US" dirty="0"/>
              <a:t> Skills.</a:t>
            </a:r>
            <a:endParaRPr lang="en-US" sz="2000" dirty="0"/>
          </a:p>
          <a:p>
            <a:pPr lvl="1">
              <a:buFont typeface="+mj-lt"/>
              <a:buAutoNum type="alphaLcPeriod" startAt="2"/>
            </a:pPr>
            <a:r>
              <a:rPr lang="en-US" dirty="0"/>
              <a:t>Relationship with the </a:t>
            </a:r>
            <a:r>
              <a:rPr lang="en-US" u="sng" dirty="0"/>
              <a:t>Deacons</a:t>
            </a:r>
            <a:endParaRPr lang="en-US" sz="2000" u="sng" dirty="0"/>
          </a:p>
          <a:p>
            <a:pPr lvl="2"/>
            <a:r>
              <a:rPr lang="en-US" dirty="0"/>
              <a:t>Elders would be wise to </a:t>
            </a:r>
            <a:r>
              <a:rPr lang="en-US" u="sng" dirty="0"/>
              <a:t>seek the input</a:t>
            </a:r>
            <a:r>
              <a:rPr lang="en-US" dirty="0"/>
              <a:t> of the deacons on major decisions.</a:t>
            </a:r>
          </a:p>
          <a:p>
            <a:pPr lvl="2"/>
            <a:r>
              <a:rPr lang="en-US" dirty="0"/>
              <a:t>Elders would do well to keep the deacons </a:t>
            </a:r>
            <a:r>
              <a:rPr lang="en-US" u="sng" dirty="0"/>
              <a:t>informed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Elders should keep elders’-deacons’ meetings on a </a:t>
            </a:r>
            <a:r>
              <a:rPr lang="en-US" u="sng" dirty="0"/>
              <a:t>high plain</a:t>
            </a:r>
            <a:r>
              <a:rPr lang="en-US" dirty="0"/>
              <a:t>.  </a:t>
            </a:r>
          </a:p>
          <a:p>
            <a:pPr lvl="2"/>
            <a:r>
              <a:rPr lang="en-US" dirty="0"/>
              <a:t>Elders should </a:t>
            </a:r>
            <a:r>
              <a:rPr lang="en-US" u="sng" dirty="0"/>
              <a:t>organize</a:t>
            </a:r>
            <a:r>
              <a:rPr lang="en-US" dirty="0"/>
              <a:t> the deacons to </a:t>
            </a:r>
            <a:r>
              <a:rPr lang="en-US" u="sng" dirty="0"/>
              <a:t>function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212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3. </a:t>
            </a:r>
            <a:r>
              <a:rPr lang="en-US" u="sng" dirty="0"/>
              <a:t>Relational</a:t>
            </a:r>
            <a:r>
              <a:rPr lang="en-US" dirty="0"/>
              <a:t> Skills.</a:t>
            </a:r>
            <a:endParaRPr lang="en-US" sz="2000" dirty="0"/>
          </a:p>
          <a:p>
            <a:pPr lvl="1">
              <a:buFont typeface="+mj-lt"/>
              <a:buAutoNum type="alphaLcPeriod" startAt="3"/>
            </a:pPr>
            <a:r>
              <a:rPr lang="en-US" dirty="0"/>
              <a:t>Relationship with the </a:t>
            </a:r>
            <a:r>
              <a:rPr lang="en-US" u="sng" dirty="0"/>
              <a:t>Preachers</a:t>
            </a:r>
            <a:endParaRPr lang="en-US" sz="2000" u="sng" dirty="0"/>
          </a:p>
          <a:p>
            <a:pPr lvl="2"/>
            <a:r>
              <a:rPr lang="en-US" dirty="0"/>
              <a:t>Elders should make sure the preacher(s) has a clear understanding of their </a:t>
            </a:r>
            <a:r>
              <a:rPr lang="en-US" u="sng" dirty="0"/>
              <a:t>expectations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Elders should show proper </a:t>
            </a:r>
            <a:r>
              <a:rPr lang="en-US" u="sng" dirty="0"/>
              <a:t>respect and honor</a:t>
            </a:r>
            <a:r>
              <a:rPr lang="en-US" dirty="0"/>
              <a:t> unto their preacher(s).</a:t>
            </a:r>
          </a:p>
          <a:p>
            <a:pPr lvl="2"/>
            <a:r>
              <a:rPr lang="en-US" dirty="0"/>
              <a:t>Elders should </a:t>
            </a:r>
            <a:r>
              <a:rPr lang="en-US" u="sng" dirty="0"/>
              <a:t>pray</a:t>
            </a:r>
            <a:r>
              <a:rPr lang="en-US" dirty="0"/>
              <a:t> for their preacher(s).</a:t>
            </a:r>
          </a:p>
          <a:p>
            <a:pPr lvl="2"/>
            <a:r>
              <a:rPr lang="en-US" dirty="0"/>
              <a:t>Elders should give </a:t>
            </a:r>
            <a:r>
              <a:rPr lang="en-US" u="sng" dirty="0"/>
              <a:t>encouragement</a:t>
            </a:r>
            <a:r>
              <a:rPr lang="en-US" dirty="0"/>
              <a:t> to their preacher(s).</a:t>
            </a:r>
          </a:p>
          <a:p>
            <a:pPr lvl="2"/>
            <a:r>
              <a:rPr lang="en-US" dirty="0"/>
              <a:t>Elders should pledge their </a:t>
            </a:r>
            <a:r>
              <a:rPr lang="en-US" u="sng" dirty="0"/>
              <a:t>cooperation</a:t>
            </a:r>
            <a:r>
              <a:rPr lang="en-US" dirty="0"/>
              <a:t> to their preacher(s).</a:t>
            </a:r>
          </a:p>
          <a:p>
            <a:pPr lvl="2">
              <a:buFont typeface="+mj-lt"/>
              <a:buAutoNum type="romanLcPeriod" startAt="6"/>
            </a:pPr>
            <a:r>
              <a:rPr lang="en-US" dirty="0"/>
              <a:t>Elders should </a:t>
            </a:r>
            <a:r>
              <a:rPr lang="en-US" u="sng" dirty="0"/>
              <a:t>trust</a:t>
            </a:r>
            <a:r>
              <a:rPr lang="en-US" dirty="0"/>
              <a:t> their preacher(s) and the preacher should prove </a:t>
            </a:r>
            <a:r>
              <a:rPr lang="en-US" u="sng" dirty="0"/>
              <a:t>trustworthy</a:t>
            </a:r>
            <a:r>
              <a:rPr lang="en-US" dirty="0"/>
              <a:t>.</a:t>
            </a:r>
          </a:p>
          <a:p>
            <a:pPr lvl="2">
              <a:buAutoNum type="romanLcPeriod" startAt="6"/>
            </a:pPr>
            <a:r>
              <a:rPr lang="en-US" dirty="0"/>
              <a:t>Elders should keep the </a:t>
            </a:r>
            <a:r>
              <a:rPr lang="en-US" u="sng" dirty="0"/>
              <a:t>lines of communication</a:t>
            </a:r>
            <a:r>
              <a:rPr lang="en-US" dirty="0"/>
              <a:t> open between themselves and their preacher(s).</a:t>
            </a:r>
          </a:p>
          <a:p>
            <a:pPr lvl="2">
              <a:buAutoNum type="romanLcPeriod" startAt="6"/>
            </a:pPr>
            <a:r>
              <a:rPr lang="en-US" dirty="0"/>
              <a:t>Elders should make sure their preacher(s) is </a:t>
            </a:r>
            <a:r>
              <a:rPr lang="en-US" u="sng" dirty="0"/>
              <a:t>paid well</a:t>
            </a:r>
            <a:r>
              <a:rPr lang="en-US" dirty="0"/>
              <a:t>.</a:t>
            </a:r>
          </a:p>
          <a:p>
            <a:pPr lvl="2">
              <a:buAutoNum type="romanLcPeriod" startAt="6"/>
            </a:pPr>
            <a:r>
              <a:rPr lang="en-US" dirty="0"/>
              <a:t>Elders should rivet in on the </a:t>
            </a:r>
            <a:r>
              <a:rPr lang="en-US" u="sng" dirty="0"/>
              <a:t>primary talents</a:t>
            </a:r>
            <a:r>
              <a:rPr lang="en-US" dirty="0"/>
              <a:t> of their preacher(s). </a:t>
            </a:r>
          </a:p>
          <a:p>
            <a:pPr lvl="2">
              <a:buFont typeface="+mj-lt"/>
              <a:buAutoNum type="romanLcPeriod" startAt="10"/>
            </a:pPr>
            <a:r>
              <a:rPr lang="en-US" dirty="0"/>
              <a:t>Elders should possess an </a:t>
            </a:r>
            <a:r>
              <a:rPr lang="en-US" u="sng" dirty="0"/>
              <a:t>understanding heart</a:t>
            </a:r>
            <a:r>
              <a:rPr lang="en-US" dirty="0"/>
              <a:t> as relates to their preacher(s).</a:t>
            </a:r>
          </a:p>
          <a:p>
            <a:pPr lvl="2">
              <a:buAutoNum type="romanLcPeriod" startAt="10"/>
            </a:pPr>
            <a:r>
              <a:rPr lang="en-US" dirty="0"/>
              <a:t>Elders should never </a:t>
            </a:r>
            <a:r>
              <a:rPr lang="en-US" u="sng" dirty="0"/>
              <a:t>resent sermons</a:t>
            </a:r>
            <a:r>
              <a:rPr lang="en-US" dirty="0"/>
              <a:t> on the eldership.</a:t>
            </a:r>
          </a:p>
          <a:p>
            <a:pPr lvl="2">
              <a:buAutoNum type="romanLcPeriod" startAt="10"/>
            </a:pPr>
            <a:r>
              <a:rPr lang="en-US" dirty="0"/>
              <a:t>Elders must never let their families become </a:t>
            </a:r>
            <a:r>
              <a:rPr lang="en-US" u="sng" dirty="0"/>
              <a:t>cross-wise</a:t>
            </a:r>
            <a:r>
              <a:rPr lang="en-US" dirty="0"/>
              <a:t> with the preacher(s) or his family.</a:t>
            </a:r>
          </a:p>
          <a:p>
            <a:pPr lvl="2">
              <a:buAutoNum type="romanLcPeriod" startAt="10"/>
            </a:pPr>
            <a:r>
              <a:rPr lang="en-US" dirty="0"/>
              <a:t>Elders will remember they are the </a:t>
            </a:r>
            <a:r>
              <a:rPr lang="en-US" u="sng" dirty="0"/>
              <a:t>shepherds</a:t>
            </a:r>
            <a:r>
              <a:rPr lang="en-US" dirty="0"/>
              <a:t> of the preacher(s)’ soul and will </a:t>
            </a:r>
            <a:r>
              <a:rPr lang="en-US" u="sng" dirty="0"/>
              <a:t>give account</a:t>
            </a:r>
            <a:r>
              <a:rPr lang="en-US" dirty="0"/>
              <a:t>.</a:t>
            </a:r>
          </a:p>
          <a:p>
            <a:pPr lvl="2">
              <a:buAutoNum type="romanLcPeriod" startAt="6"/>
            </a:pPr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F268A04-2D7B-DB26-B2E0-E5D3D38E20F0}"/>
              </a:ext>
            </a:extLst>
          </p:cNvPr>
          <p:cNvSpPr txBox="1">
            <a:spLocks/>
          </p:cNvSpPr>
          <p:nvPr/>
        </p:nvSpPr>
        <p:spPr>
          <a:xfrm>
            <a:off x="1154783" y="1773055"/>
            <a:ext cx="9882433" cy="2695252"/>
          </a:xfrm>
          <a:prstGeom prst="rect">
            <a:avLst/>
          </a:prstGeom>
          <a:noFill/>
          <a:ln w="57150">
            <a:solidFill>
              <a:srgbClr val="AD450B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2000"/>
              </a:spcAft>
            </a:pPr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Leadership Skills for Today’s Leaders </a:t>
            </a:r>
          </a:p>
          <a:p>
            <a:pPr>
              <a:spcAft>
                <a:spcPts val="2000"/>
              </a:spcAft>
            </a:pPr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(Part 2)</a:t>
            </a:r>
          </a:p>
          <a:p>
            <a:r>
              <a:rPr lang="en-US" dirty="0">
                <a:solidFill>
                  <a:srgbClr val="893709"/>
                </a:solidFill>
                <a:effectLst>
                  <a:glow rad="63500">
                    <a:schemeClr val="bg1"/>
                  </a:glow>
                </a:effectLst>
              </a:rPr>
              <a:t>Next Sunday @ 5:00 p.m.</a:t>
            </a:r>
          </a:p>
        </p:txBody>
      </p:sp>
    </p:spTree>
    <p:extLst>
      <p:ext uri="{BB962C8B-B14F-4D97-AF65-F5344CB8AC3E}">
        <p14:creationId xmlns:p14="http://schemas.microsoft.com/office/powerpoint/2010/main" val="308045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693</Words>
  <Application>Microsoft Office PowerPoint</Application>
  <PresentationFormat>Widescreen</PresentationFormat>
  <Paragraphs>70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Lesson 8: Leadership Skills for Today’s Leaders (Part 1)</vt:lpstr>
      <vt:lpstr>Leadership Skills for Today’s Leaders</vt:lpstr>
      <vt:lpstr>Leadership Skills for Today’s Leaders</vt:lpstr>
      <vt:lpstr>Leadership Skills for Today’s Leaders</vt:lpstr>
      <vt:lpstr>Leadership Skills for Today’s Leaders</vt:lpstr>
      <vt:lpstr>Leadership Skills for Today’s Leaders</vt:lpstr>
      <vt:lpstr>Leadership Skills for Today’s Leaders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1: Biblical Role Models for Today’s Leaders (Part 1)</dc:title>
  <dc:creator>David Sproule</dc:creator>
  <cp:lastModifiedBy>David Sproule</cp:lastModifiedBy>
  <cp:revision>8</cp:revision>
  <dcterms:created xsi:type="dcterms:W3CDTF">2023-06-25T19:30:37Z</dcterms:created>
  <dcterms:modified xsi:type="dcterms:W3CDTF">2023-09-05T09:07:01Z</dcterms:modified>
</cp:coreProperties>
</file>