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handoutMasterIdLst>
    <p:handoutMasterId r:id="rId33"/>
  </p:handoutMasterIdLst>
  <p:sldIdLst>
    <p:sldId id="291" r:id="rId2"/>
    <p:sldId id="285" r:id="rId3"/>
    <p:sldId id="261" r:id="rId4"/>
    <p:sldId id="272" r:id="rId5"/>
    <p:sldId id="256" r:id="rId6"/>
    <p:sldId id="265" r:id="rId7"/>
    <p:sldId id="295" r:id="rId8"/>
    <p:sldId id="297" r:id="rId9"/>
    <p:sldId id="298" r:id="rId10"/>
    <p:sldId id="299" r:id="rId11"/>
    <p:sldId id="300" r:id="rId12"/>
    <p:sldId id="257" r:id="rId13"/>
    <p:sldId id="287" r:id="rId14"/>
    <p:sldId id="286" r:id="rId15"/>
    <p:sldId id="303" r:id="rId16"/>
    <p:sldId id="304" r:id="rId17"/>
    <p:sldId id="305" r:id="rId18"/>
    <p:sldId id="302" r:id="rId19"/>
    <p:sldId id="306" r:id="rId20"/>
    <p:sldId id="315" r:id="rId21"/>
    <p:sldId id="310" r:id="rId22"/>
    <p:sldId id="311" r:id="rId23"/>
    <p:sldId id="314" r:id="rId24"/>
    <p:sldId id="273" r:id="rId25"/>
    <p:sldId id="259" r:id="rId26"/>
    <p:sldId id="290" r:id="rId27"/>
    <p:sldId id="317" r:id="rId28"/>
    <p:sldId id="318" r:id="rId29"/>
    <p:sldId id="281" r:id="rId30"/>
    <p:sldId id="279" r:id="rId31"/>
  </p:sldIdLst>
  <p:sldSz cx="18288000" cy="10287000"/>
  <p:notesSz cx="7102475" cy="9388475"/>
  <p:embeddedFontLst>
    <p:embeddedFont>
      <p:font typeface="Arsenica Antiqua" panose="020B0604020202020204" charset="0"/>
      <p:regular r:id="rId34"/>
    </p:embeddedFont>
    <p:embeddedFont>
      <p:font typeface="Bobby Jones" panose="020B0604020202020204" charset="0"/>
      <p:regular r:id="rId35"/>
    </p:embeddedFont>
    <p:embeddedFont>
      <p:font typeface="Calibri" panose="020F0502020204030204" pitchFamily="34" charset="0"/>
      <p:regular r:id="rId36"/>
      <p:bold r:id="rId37"/>
      <p:italic r:id="rId38"/>
      <p:boldItalic r:id="rId39"/>
    </p:embeddedFont>
    <p:embeddedFont>
      <p:font typeface="League Spartan" panose="020B0604020202020204" charset="0"/>
      <p:regular r:id="rId40"/>
    </p:embeddedFont>
    <p:embeddedFont>
      <p:font typeface="Livvic" pitchFamily="2" charset="0"/>
      <p:regular r:id="rId41"/>
      <p:bold r:id="rId42"/>
      <p:italic r:id="rId43"/>
      <p:boldItalic r:id="rId44"/>
    </p:embeddedFont>
    <p:embeddedFont>
      <p:font typeface="Livvic Bold" pitchFamily="2" charset="0"/>
      <p:regular r:id="rId45"/>
      <p:bold r:id="rId46"/>
    </p:embeddedFont>
    <p:embeddedFont>
      <p:font typeface="Roboto" panose="02000000000000000000" pitchFamily="2" charset="0"/>
      <p:regular r:id="rId47"/>
      <p:bold r:id="rId48"/>
      <p:italic r:id="rId49"/>
      <p:boldItalic r:id="rId50"/>
    </p:embeddedFont>
    <p:embeddedFont>
      <p:font typeface="Roboto Condensed Bold" panose="02000000000000000000" pitchFamily="2"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595" autoAdjust="0"/>
  </p:normalViewPr>
  <p:slideViewPr>
    <p:cSldViewPr>
      <p:cViewPr varScale="1">
        <p:scale>
          <a:sx n="70" d="100"/>
          <a:sy n="70" d="100"/>
        </p:scale>
        <p:origin x="6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394"/>
    </p:cViewPr>
  </p:sorterViewPr>
  <p:notesViewPr>
    <p:cSldViewPr>
      <p:cViewPr varScale="1">
        <p:scale>
          <a:sx n="111" d="100"/>
          <a:sy n="111" d="100"/>
        </p:scale>
        <p:origin x="244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DA999C-6A89-2F3B-8A2B-08E7C3B0A383}"/>
              </a:ext>
            </a:extLst>
          </p:cNvPr>
          <p:cNvSpPr>
            <a:spLocks noGrp="1"/>
          </p:cNvSpPr>
          <p:nvPr>
            <p:ph type="hdr" sz="quarter"/>
          </p:nvPr>
        </p:nvSpPr>
        <p:spPr>
          <a:xfrm>
            <a:off x="0" y="1"/>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B908A1FB-A5AD-1C63-175B-F98EBB776A97}"/>
              </a:ext>
            </a:extLst>
          </p:cNvPr>
          <p:cNvSpPr>
            <a:spLocks noGrp="1"/>
          </p:cNvSpPr>
          <p:nvPr>
            <p:ph type="dt" sz="quarter" idx="1"/>
          </p:nvPr>
        </p:nvSpPr>
        <p:spPr>
          <a:xfrm>
            <a:off x="4023092" y="1"/>
            <a:ext cx="3077739" cy="471054"/>
          </a:xfrm>
          <a:prstGeom prst="rect">
            <a:avLst/>
          </a:prstGeom>
        </p:spPr>
        <p:txBody>
          <a:bodyPr vert="horz" lIns="94229" tIns="47114" rIns="94229" bIns="47114" rtlCol="0"/>
          <a:lstStyle>
            <a:lvl1pPr algn="r">
              <a:defRPr sz="1200"/>
            </a:lvl1pPr>
          </a:lstStyle>
          <a:p>
            <a:fld id="{CA94D6DB-B1E8-4F0D-86A4-2B2B3EFA8D40}" type="datetimeFigureOut">
              <a:rPr lang="en-US" smtClean="0"/>
              <a:t>9/25/2023</a:t>
            </a:fld>
            <a:endParaRPr lang="en-US" dirty="0"/>
          </a:p>
        </p:txBody>
      </p:sp>
      <p:sp>
        <p:nvSpPr>
          <p:cNvPr id="4" name="Footer Placeholder 3">
            <a:extLst>
              <a:ext uri="{FF2B5EF4-FFF2-40B4-BE49-F238E27FC236}">
                <a16:creationId xmlns:a16="http://schemas.microsoft.com/office/drawing/2014/main" id="{B474B396-6599-DB87-E72B-23C6A46E221E}"/>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C9FB3C-361B-FAEB-38DA-C43CD892B1AA}"/>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F8C02832-FD75-4024-AC89-64EB5702C134}" type="slidenum">
              <a:rPr lang="en-US" smtClean="0"/>
              <a:t>‹#›</a:t>
            </a:fld>
            <a:endParaRPr lang="en-US" dirty="0"/>
          </a:p>
        </p:txBody>
      </p:sp>
    </p:spTree>
    <p:extLst>
      <p:ext uri="{BB962C8B-B14F-4D97-AF65-F5344CB8AC3E}">
        <p14:creationId xmlns:p14="http://schemas.microsoft.com/office/powerpoint/2010/main" val="3513912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1"/>
            <a:ext cx="3077739" cy="471054"/>
          </a:xfrm>
          <a:prstGeom prst="rect">
            <a:avLst/>
          </a:prstGeom>
        </p:spPr>
        <p:txBody>
          <a:bodyPr vert="horz" lIns="94229" tIns="47114" rIns="94229" bIns="47114" rtlCol="0"/>
          <a:lstStyle>
            <a:lvl1pPr algn="r">
              <a:defRPr sz="1200"/>
            </a:lvl1pPr>
          </a:lstStyle>
          <a:p>
            <a:fld id="{A5E15B55-EB2E-4033-817B-8A738B82F34C}" type="datetimeFigureOut">
              <a:rPr lang="en-US" smtClean="0"/>
              <a:t>9/25/2023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0CA8A49-692D-4657-AF48-2A709C02D731}" type="slidenum">
              <a:rPr lang="en-US" smtClean="0"/>
              <a:t>‹#›</a:t>
            </a:fld>
            <a:endParaRPr lang="en-US" dirty="0"/>
          </a:p>
        </p:txBody>
      </p:sp>
    </p:spTree>
    <p:extLst>
      <p:ext uri="{BB962C8B-B14F-4D97-AF65-F5344CB8AC3E}">
        <p14:creationId xmlns:p14="http://schemas.microsoft.com/office/powerpoint/2010/main" val="94795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1</a:t>
            </a:fld>
            <a:endParaRPr lang="en-US" dirty="0"/>
          </a:p>
        </p:txBody>
      </p:sp>
    </p:spTree>
    <p:extLst>
      <p:ext uri="{BB962C8B-B14F-4D97-AF65-F5344CB8AC3E}">
        <p14:creationId xmlns:p14="http://schemas.microsoft.com/office/powerpoint/2010/main" val="215427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10</a:t>
            </a:fld>
            <a:endParaRPr lang="en-US" dirty="0"/>
          </a:p>
        </p:txBody>
      </p:sp>
    </p:spTree>
    <p:extLst>
      <p:ext uri="{BB962C8B-B14F-4D97-AF65-F5344CB8AC3E}">
        <p14:creationId xmlns:p14="http://schemas.microsoft.com/office/powerpoint/2010/main" val="266880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11</a:t>
            </a:fld>
            <a:endParaRPr lang="en-US" dirty="0"/>
          </a:p>
        </p:txBody>
      </p:sp>
    </p:spTree>
    <p:extLst>
      <p:ext uri="{BB962C8B-B14F-4D97-AF65-F5344CB8AC3E}">
        <p14:creationId xmlns:p14="http://schemas.microsoft.com/office/powerpoint/2010/main" val="388938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12</a:t>
            </a:fld>
            <a:endParaRPr lang="en-US" dirty="0"/>
          </a:p>
        </p:txBody>
      </p:sp>
    </p:spTree>
    <p:extLst>
      <p:ext uri="{BB962C8B-B14F-4D97-AF65-F5344CB8AC3E}">
        <p14:creationId xmlns:p14="http://schemas.microsoft.com/office/powerpoint/2010/main" val="1133882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13</a:t>
            </a:fld>
            <a:endParaRPr lang="en-US" dirty="0"/>
          </a:p>
        </p:txBody>
      </p:sp>
    </p:spTree>
    <p:extLst>
      <p:ext uri="{BB962C8B-B14F-4D97-AF65-F5344CB8AC3E}">
        <p14:creationId xmlns:p14="http://schemas.microsoft.com/office/powerpoint/2010/main" val="1355700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14</a:t>
            </a:fld>
            <a:endParaRPr lang="en-US" dirty="0"/>
          </a:p>
        </p:txBody>
      </p:sp>
    </p:spTree>
    <p:extLst>
      <p:ext uri="{BB962C8B-B14F-4D97-AF65-F5344CB8AC3E}">
        <p14:creationId xmlns:p14="http://schemas.microsoft.com/office/powerpoint/2010/main" val="1370953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15</a:t>
            </a:fld>
            <a:endParaRPr lang="en-US" dirty="0"/>
          </a:p>
        </p:txBody>
      </p:sp>
    </p:spTree>
    <p:extLst>
      <p:ext uri="{BB962C8B-B14F-4D97-AF65-F5344CB8AC3E}">
        <p14:creationId xmlns:p14="http://schemas.microsoft.com/office/powerpoint/2010/main" val="894395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i="1" dirty="0">
                <a:solidFill>
                  <a:schemeClr val="bg1"/>
                </a:solidFill>
                <a:effectLst>
                  <a:outerShdw blurRad="38100" dist="38100" dir="2700000" algn="tl">
                    <a:srgbClr val="000000">
                      <a:alpha val="43137"/>
                    </a:srgbClr>
                  </a:outerShdw>
                </a:effectLst>
                <a:latin typeface="Livvic" pitchFamily="2" charset="0"/>
              </a:rPr>
              <a:t>For the sake of the class, how do you think God helped Noah?</a:t>
            </a:r>
          </a:p>
        </p:txBody>
      </p:sp>
      <p:sp>
        <p:nvSpPr>
          <p:cNvPr id="4" name="Slide Number Placeholder 3"/>
          <p:cNvSpPr>
            <a:spLocks noGrp="1"/>
          </p:cNvSpPr>
          <p:nvPr>
            <p:ph type="sldNum" sz="quarter" idx="5"/>
          </p:nvPr>
        </p:nvSpPr>
        <p:spPr/>
        <p:txBody>
          <a:bodyPr/>
          <a:lstStyle/>
          <a:p>
            <a:fld id="{30CA8A49-692D-4657-AF48-2A709C02D731}" type="slidenum">
              <a:rPr lang="en-US" smtClean="0"/>
              <a:t>16</a:t>
            </a:fld>
            <a:endParaRPr lang="en-US" dirty="0"/>
          </a:p>
        </p:txBody>
      </p:sp>
    </p:spTree>
    <p:extLst>
      <p:ext uri="{BB962C8B-B14F-4D97-AF65-F5344CB8AC3E}">
        <p14:creationId xmlns:p14="http://schemas.microsoft.com/office/powerpoint/2010/main" val="1798483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17</a:t>
            </a:fld>
            <a:endParaRPr lang="en-US" dirty="0"/>
          </a:p>
        </p:txBody>
      </p:sp>
    </p:spTree>
    <p:extLst>
      <p:ext uri="{BB962C8B-B14F-4D97-AF65-F5344CB8AC3E}">
        <p14:creationId xmlns:p14="http://schemas.microsoft.com/office/powerpoint/2010/main" val="451717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18</a:t>
            </a:fld>
            <a:endParaRPr lang="en-US" dirty="0"/>
          </a:p>
        </p:txBody>
      </p:sp>
    </p:spTree>
    <p:extLst>
      <p:ext uri="{BB962C8B-B14F-4D97-AF65-F5344CB8AC3E}">
        <p14:creationId xmlns:p14="http://schemas.microsoft.com/office/powerpoint/2010/main" val="54954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out this journey, god was with Noah the whole time. Noah didn’t lose sight of the goal – Salvation!</a:t>
            </a:r>
          </a:p>
        </p:txBody>
      </p:sp>
      <p:sp>
        <p:nvSpPr>
          <p:cNvPr id="4" name="Slide Number Placeholder 3"/>
          <p:cNvSpPr>
            <a:spLocks noGrp="1"/>
          </p:cNvSpPr>
          <p:nvPr>
            <p:ph type="sldNum" sz="quarter" idx="5"/>
          </p:nvPr>
        </p:nvSpPr>
        <p:spPr/>
        <p:txBody>
          <a:bodyPr/>
          <a:lstStyle/>
          <a:p>
            <a:fld id="{30CA8A49-692D-4657-AF48-2A709C02D731}" type="slidenum">
              <a:rPr lang="en-US" smtClean="0"/>
              <a:t>19</a:t>
            </a:fld>
            <a:endParaRPr lang="en-US" dirty="0"/>
          </a:p>
        </p:txBody>
      </p:sp>
    </p:spTree>
    <p:extLst>
      <p:ext uri="{BB962C8B-B14F-4D97-AF65-F5344CB8AC3E}">
        <p14:creationId xmlns:p14="http://schemas.microsoft.com/office/powerpoint/2010/main" val="1496878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a:t>
            </a:fld>
            <a:endParaRPr lang="en-US" dirty="0"/>
          </a:p>
        </p:txBody>
      </p:sp>
    </p:spTree>
    <p:extLst>
      <p:ext uri="{BB962C8B-B14F-4D97-AF65-F5344CB8AC3E}">
        <p14:creationId xmlns:p14="http://schemas.microsoft.com/office/powerpoint/2010/main" val="3152170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20</a:t>
            </a:fld>
            <a:endParaRPr lang="en-US" dirty="0"/>
          </a:p>
        </p:txBody>
      </p:sp>
    </p:spTree>
    <p:extLst>
      <p:ext uri="{BB962C8B-B14F-4D97-AF65-F5344CB8AC3E}">
        <p14:creationId xmlns:p14="http://schemas.microsoft.com/office/powerpoint/2010/main" val="4067186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Faithfulness lead us to Salvation!</a:t>
            </a:r>
          </a:p>
        </p:txBody>
      </p:sp>
      <p:sp>
        <p:nvSpPr>
          <p:cNvPr id="4" name="Slide Number Placeholder 3"/>
          <p:cNvSpPr>
            <a:spLocks noGrp="1"/>
          </p:cNvSpPr>
          <p:nvPr>
            <p:ph type="sldNum" sz="quarter" idx="5"/>
          </p:nvPr>
        </p:nvSpPr>
        <p:spPr/>
        <p:txBody>
          <a:bodyPr/>
          <a:lstStyle/>
          <a:p>
            <a:fld id="{30CA8A49-692D-4657-AF48-2A709C02D731}" type="slidenum">
              <a:rPr lang="en-US" smtClean="0"/>
              <a:t>21</a:t>
            </a:fld>
            <a:endParaRPr lang="en-US" dirty="0"/>
          </a:p>
        </p:txBody>
      </p:sp>
    </p:spTree>
    <p:extLst>
      <p:ext uri="{BB962C8B-B14F-4D97-AF65-F5344CB8AC3E}">
        <p14:creationId xmlns:p14="http://schemas.microsoft.com/office/powerpoint/2010/main" val="989461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22</a:t>
            </a:fld>
            <a:endParaRPr lang="en-US" dirty="0"/>
          </a:p>
        </p:txBody>
      </p:sp>
    </p:spTree>
    <p:extLst>
      <p:ext uri="{BB962C8B-B14F-4D97-AF65-F5344CB8AC3E}">
        <p14:creationId xmlns:p14="http://schemas.microsoft.com/office/powerpoint/2010/main" val="2466050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23</a:t>
            </a:fld>
            <a:endParaRPr lang="en-US" dirty="0"/>
          </a:p>
        </p:txBody>
      </p:sp>
    </p:spTree>
    <p:extLst>
      <p:ext uri="{BB962C8B-B14F-4D97-AF65-F5344CB8AC3E}">
        <p14:creationId xmlns:p14="http://schemas.microsoft.com/office/powerpoint/2010/main" val="1060926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24</a:t>
            </a:fld>
            <a:endParaRPr lang="en-US" dirty="0"/>
          </a:p>
        </p:txBody>
      </p:sp>
    </p:spTree>
    <p:extLst>
      <p:ext uri="{BB962C8B-B14F-4D97-AF65-F5344CB8AC3E}">
        <p14:creationId xmlns:p14="http://schemas.microsoft.com/office/powerpoint/2010/main" val="2103537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25</a:t>
            </a:fld>
            <a:endParaRPr lang="en-US" dirty="0"/>
          </a:p>
        </p:txBody>
      </p:sp>
    </p:spTree>
    <p:extLst>
      <p:ext uri="{BB962C8B-B14F-4D97-AF65-F5344CB8AC3E}">
        <p14:creationId xmlns:p14="http://schemas.microsoft.com/office/powerpoint/2010/main" val="4230997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26</a:t>
            </a:fld>
            <a:endParaRPr lang="en-US" dirty="0"/>
          </a:p>
        </p:txBody>
      </p:sp>
    </p:spTree>
    <p:extLst>
      <p:ext uri="{BB962C8B-B14F-4D97-AF65-F5344CB8AC3E}">
        <p14:creationId xmlns:p14="http://schemas.microsoft.com/office/powerpoint/2010/main" val="726757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27</a:t>
            </a:fld>
            <a:endParaRPr lang="en-US" dirty="0"/>
          </a:p>
        </p:txBody>
      </p:sp>
    </p:spTree>
    <p:extLst>
      <p:ext uri="{BB962C8B-B14F-4D97-AF65-F5344CB8AC3E}">
        <p14:creationId xmlns:p14="http://schemas.microsoft.com/office/powerpoint/2010/main" val="1961905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28</a:t>
            </a:fld>
            <a:endParaRPr lang="en-US" dirty="0"/>
          </a:p>
        </p:txBody>
      </p:sp>
    </p:spTree>
    <p:extLst>
      <p:ext uri="{BB962C8B-B14F-4D97-AF65-F5344CB8AC3E}">
        <p14:creationId xmlns:p14="http://schemas.microsoft.com/office/powerpoint/2010/main" val="3957690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29</a:t>
            </a:fld>
            <a:endParaRPr lang="en-US" dirty="0"/>
          </a:p>
        </p:txBody>
      </p:sp>
    </p:spTree>
    <p:extLst>
      <p:ext uri="{BB962C8B-B14F-4D97-AF65-F5344CB8AC3E}">
        <p14:creationId xmlns:p14="http://schemas.microsoft.com/office/powerpoint/2010/main" val="964313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3</a:t>
            </a:fld>
            <a:endParaRPr lang="en-US" dirty="0"/>
          </a:p>
        </p:txBody>
      </p:sp>
    </p:spTree>
    <p:extLst>
      <p:ext uri="{BB962C8B-B14F-4D97-AF65-F5344CB8AC3E}">
        <p14:creationId xmlns:p14="http://schemas.microsoft.com/office/powerpoint/2010/main" val="4135813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30</a:t>
            </a:fld>
            <a:endParaRPr lang="en-US" dirty="0"/>
          </a:p>
        </p:txBody>
      </p:sp>
    </p:spTree>
    <p:extLst>
      <p:ext uri="{BB962C8B-B14F-4D97-AF65-F5344CB8AC3E}">
        <p14:creationId xmlns:p14="http://schemas.microsoft.com/office/powerpoint/2010/main" val="1873772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4</a:t>
            </a:fld>
            <a:endParaRPr lang="en-US" dirty="0"/>
          </a:p>
        </p:txBody>
      </p:sp>
    </p:spTree>
    <p:extLst>
      <p:ext uri="{BB962C8B-B14F-4D97-AF65-F5344CB8AC3E}">
        <p14:creationId xmlns:p14="http://schemas.microsoft.com/office/powerpoint/2010/main" val="380895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5</a:t>
            </a:fld>
            <a:endParaRPr lang="en-US" dirty="0"/>
          </a:p>
        </p:txBody>
      </p:sp>
    </p:spTree>
    <p:extLst>
      <p:ext uri="{BB962C8B-B14F-4D97-AF65-F5344CB8AC3E}">
        <p14:creationId xmlns:p14="http://schemas.microsoft.com/office/powerpoint/2010/main" val="2143623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6</a:t>
            </a:fld>
            <a:endParaRPr lang="en-US" dirty="0"/>
          </a:p>
        </p:txBody>
      </p:sp>
    </p:spTree>
    <p:extLst>
      <p:ext uri="{BB962C8B-B14F-4D97-AF65-F5344CB8AC3E}">
        <p14:creationId xmlns:p14="http://schemas.microsoft.com/office/powerpoint/2010/main" val="3828960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7</a:t>
            </a:fld>
            <a:endParaRPr lang="en-US" dirty="0"/>
          </a:p>
        </p:txBody>
      </p:sp>
    </p:spTree>
    <p:extLst>
      <p:ext uri="{BB962C8B-B14F-4D97-AF65-F5344CB8AC3E}">
        <p14:creationId xmlns:p14="http://schemas.microsoft.com/office/powerpoint/2010/main" val="1000881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8</a:t>
            </a:fld>
            <a:endParaRPr lang="en-US" dirty="0"/>
          </a:p>
        </p:txBody>
      </p:sp>
    </p:spTree>
    <p:extLst>
      <p:ext uri="{BB962C8B-B14F-4D97-AF65-F5344CB8AC3E}">
        <p14:creationId xmlns:p14="http://schemas.microsoft.com/office/powerpoint/2010/main" val="2265589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A8A49-692D-4657-AF48-2A709C02D731}" type="slidenum">
              <a:rPr lang="en-US" smtClean="0"/>
              <a:t>9</a:t>
            </a:fld>
            <a:endParaRPr lang="en-US" dirty="0"/>
          </a:p>
        </p:txBody>
      </p:sp>
    </p:spTree>
    <p:extLst>
      <p:ext uri="{BB962C8B-B14F-4D97-AF65-F5344CB8AC3E}">
        <p14:creationId xmlns:p14="http://schemas.microsoft.com/office/powerpoint/2010/main" val="174570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777" b="-8777"/>
            </a:stretch>
          </a:blipFill>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AFBA8125-201D-DBDA-22BA-999D1BAFB9A7}"/>
              </a:ext>
            </a:extLst>
          </p:cNvPr>
          <p:cNvSpPr txBox="1"/>
          <p:nvPr/>
        </p:nvSpPr>
        <p:spPr>
          <a:xfrm>
            <a:off x="685800" y="190500"/>
            <a:ext cx="17297400" cy="9771458"/>
          </a:xfrm>
          <a:prstGeom prst="rect">
            <a:avLst/>
          </a:prstGeom>
        </p:spPr>
        <p:txBody>
          <a:bodyPr wrap="square" lIns="0" tIns="0" rIns="0" bIns="0" rtlCol="0" anchor="t">
            <a:spAutoFit/>
          </a:bodyPr>
          <a:lstStyle/>
          <a:p>
            <a:pPr>
              <a:lnSpc>
                <a:spcPct val="150000"/>
              </a:lnSpc>
            </a:pPr>
            <a:r>
              <a:rPr lang="en-US" sz="4400" b="1" u="sng" dirty="0">
                <a:solidFill>
                  <a:schemeClr val="bg1"/>
                </a:solidFill>
                <a:effectLst>
                  <a:outerShdw blurRad="38100" dist="38100" dir="2700000" algn="tl">
                    <a:srgbClr val="000000">
                      <a:alpha val="43137"/>
                    </a:srgbClr>
                  </a:outerShdw>
                </a:effectLst>
                <a:latin typeface="Livvic" pitchFamily="2" charset="0"/>
              </a:rPr>
              <a:t>Other historic events of the wickedness and judgement of man!</a:t>
            </a:r>
          </a:p>
          <a:p>
            <a:pPr marL="685800" indent="-685800">
              <a:lnSpc>
                <a:spcPct val="150000"/>
              </a:lnSpc>
              <a:buFont typeface="Wingdings" panose="05000000000000000000" pitchFamily="2" charset="2"/>
              <a:buChar char="Ø"/>
            </a:pPr>
            <a:r>
              <a:rPr lang="en-US" sz="4800" b="1" dirty="0">
                <a:solidFill>
                  <a:schemeClr val="bg1"/>
                </a:solidFill>
                <a:effectLst>
                  <a:outerShdw blurRad="38100" dist="38100" dir="2700000" algn="tl">
                    <a:srgbClr val="000000">
                      <a:alpha val="43137"/>
                    </a:srgbClr>
                  </a:outerShdw>
                </a:effectLst>
                <a:latin typeface="Livvic" pitchFamily="2" charset="0"/>
              </a:rPr>
              <a:t>Sodom &amp; Gomorrah – Genesis 18 – 19</a:t>
            </a:r>
          </a:p>
          <a:p>
            <a:pPr marL="685800" indent="-685800">
              <a:lnSpc>
                <a:spcPct val="150000"/>
              </a:lnSpc>
              <a:buFont typeface="Wingdings" panose="05000000000000000000" pitchFamily="2" charset="2"/>
              <a:buChar char="Ø"/>
            </a:pPr>
            <a:r>
              <a:rPr lang="en-US" sz="4800" b="1" dirty="0">
                <a:solidFill>
                  <a:schemeClr val="bg1"/>
                </a:solidFill>
                <a:effectLst>
                  <a:outerShdw blurRad="38100" dist="38100" dir="2700000" algn="tl">
                    <a:srgbClr val="000000">
                      <a:alpha val="43137"/>
                    </a:srgbClr>
                  </a:outerShdw>
                </a:effectLst>
                <a:latin typeface="Livvic" pitchFamily="2" charset="0"/>
              </a:rPr>
              <a:t>David – 2 Samuel 11 – 12</a:t>
            </a:r>
          </a:p>
          <a:p>
            <a:pPr marL="685800" indent="-685800">
              <a:lnSpc>
                <a:spcPct val="150000"/>
              </a:lnSpc>
              <a:buFont typeface="Wingdings" panose="05000000000000000000" pitchFamily="2" charset="2"/>
              <a:buChar char="Ø"/>
            </a:pPr>
            <a:r>
              <a:rPr lang="en-US" sz="4800" b="1" dirty="0">
                <a:solidFill>
                  <a:schemeClr val="bg1"/>
                </a:solidFill>
                <a:effectLst>
                  <a:outerShdw blurRad="38100" dist="38100" dir="2700000" algn="tl">
                    <a:srgbClr val="000000">
                      <a:alpha val="43137"/>
                    </a:srgbClr>
                  </a:outerShdw>
                </a:effectLst>
                <a:latin typeface="Livvic" pitchFamily="2" charset="0"/>
              </a:rPr>
              <a:t>The Israelites – Hebrews 3:7-11</a:t>
            </a:r>
          </a:p>
          <a:p>
            <a:pPr>
              <a:lnSpc>
                <a:spcPct val="150000"/>
              </a:lnSpc>
            </a:pPr>
            <a:endParaRPr lang="en-US" sz="3200" b="1" dirty="0">
              <a:solidFill>
                <a:schemeClr val="bg1"/>
              </a:solidFill>
              <a:effectLst>
                <a:outerShdw blurRad="38100" dist="38100" dir="2700000" algn="tl">
                  <a:srgbClr val="000000">
                    <a:alpha val="43137"/>
                  </a:srgbClr>
                </a:outerShdw>
              </a:effectLst>
              <a:latin typeface="Livvic" pitchFamily="2" charset="0"/>
            </a:endParaRPr>
          </a:p>
          <a:p>
            <a:pPr>
              <a:lnSpc>
                <a:spcPct val="150000"/>
              </a:lnSpc>
            </a:pPr>
            <a:r>
              <a:rPr lang="en-US" sz="4400" b="1" dirty="0">
                <a:solidFill>
                  <a:schemeClr val="bg1"/>
                </a:solidFill>
                <a:effectLst>
                  <a:outerShdw blurRad="38100" dist="38100" dir="2700000" algn="tl">
                    <a:srgbClr val="000000">
                      <a:alpha val="43137"/>
                    </a:srgbClr>
                  </a:outerShdw>
                </a:effectLst>
                <a:latin typeface="Livvic" pitchFamily="2" charset="0"/>
              </a:rPr>
              <a:t>These events shared similarities of </a:t>
            </a:r>
            <a:r>
              <a:rPr lang="en-US" sz="4400" b="1" i="1" u="sng" dirty="0">
                <a:solidFill>
                  <a:schemeClr val="bg1"/>
                </a:solidFill>
                <a:effectLst>
                  <a:outerShdw blurRad="38100" dist="38100" dir="2700000" algn="tl">
                    <a:srgbClr val="000000">
                      <a:alpha val="43137"/>
                    </a:srgbClr>
                  </a:outerShdw>
                </a:effectLst>
                <a:latin typeface="Livvic" pitchFamily="2" charset="0"/>
              </a:rPr>
              <a:t>spiritual corruption </a:t>
            </a:r>
            <a:r>
              <a:rPr lang="en-US" sz="4400" b="1" dirty="0">
                <a:solidFill>
                  <a:schemeClr val="bg1"/>
                </a:solidFill>
                <a:effectLst>
                  <a:outerShdw blurRad="38100" dist="38100" dir="2700000" algn="tl">
                    <a:srgbClr val="000000">
                      <a:alpha val="43137"/>
                    </a:srgbClr>
                  </a:outerShdw>
                </a:effectLst>
                <a:latin typeface="Livvic" pitchFamily="2" charset="0"/>
              </a:rPr>
              <a:t>and </a:t>
            </a:r>
            <a:r>
              <a:rPr lang="en-US" sz="4400" b="1" i="1" u="sng" dirty="0">
                <a:solidFill>
                  <a:schemeClr val="bg1"/>
                </a:solidFill>
                <a:effectLst>
                  <a:outerShdw blurRad="38100" dist="38100" dir="2700000" algn="tl">
                    <a:srgbClr val="000000">
                      <a:alpha val="43137"/>
                    </a:srgbClr>
                  </a:outerShdw>
                </a:effectLst>
                <a:latin typeface="Livvic" pitchFamily="2" charset="0"/>
              </a:rPr>
              <a:t>destruction</a:t>
            </a:r>
            <a:r>
              <a:rPr lang="en-US" sz="4400" b="1" dirty="0">
                <a:solidFill>
                  <a:schemeClr val="bg1"/>
                </a:solidFill>
                <a:effectLst>
                  <a:outerShdw blurRad="38100" dist="38100" dir="2700000" algn="tl">
                    <a:srgbClr val="000000">
                      <a:alpha val="43137"/>
                    </a:srgbClr>
                  </a:outerShdw>
                </a:effectLst>
                <a:latin typeface="Livvic" pitchFamily="2" charset="0"/>
              </a:rPr>
              <a:t> – 2 Peter 3:1-10</a:t>
            </a:r>
          </a:p>
          <a:p>
            <a:pPr algn="ctr">
              <a:lnSpc>
                <a:spcPct val="150000"/>
              </a:lnSpc>
            </a:pPr>
            <a:r>
              <a:rPr lang="en-US" sz="4000" b="1" dirty="0">
                <a:solidFill>
                  <a:schemeClr val="bg1"/>
                </a:solidFill>
                <a:effectLst>
                  <a:outerShdw blurRad="38100" dist="38100" dir="2700000" algn="tl">
                    <a:srgbClr val="000000">
                      <a:alpha val="43137"/>
                    </a:srgbClr>
                  </a:outerShdw>
                </a:effectLst>
                <a:latin typeface="Livvic" pitchFamily="2" charset="0"/>
              </a:rPr>
              <a:t>“</a:t>
            </a:r>
            <a:r>
              <a:rPr lang="en-US" sz="4000" b="1" i="1" dirty="0">
                <a:solidFill>
                  <a:schemeClr val="bg1"/>
                </a:solidFill>
                <a:effectLst>
                  <a:outerShdw blurRad="38100" dist="38100" dir="2700000" algn="tl">
                    <a:srgbClr val="000000">
                      <a:alpha val="43137"/>
                    </a:srgbClr>
                  </a:outerShdw>
                </a:effectLst>
                <a:latin typeface="Livvic" pitchFamily="2" charset="0"/>
              </a:rPr>
              <a:t>But the heavens and the earth which are now preserved by the same word, are reserved for fire until the day of judgment and perdition of ungodly men</a:t>
            </a:r>
            <a:r>
              <a:rPr lang="en-US" sz="4000" b="1" dirty="0">
                <a:solidFill>
                  <a:schemeClr val="bg1"/>
                </a:solidFill>
                <a:effectLst>
                  <a:outerShdw blurRad="38100" dist="38100" dir="2700000" algn="tl">
                    <a:srgbClr val="000000">
                      <a:alpha val="43137"/>
                    </a:srgbClr>
                  </a:outerShdw>
                </a:effectLst>
                <a:latin typeface="Livvic" pitchFamily="2" charset="0"/>
              </a:rPr>
              <a:t>.” – vs. 7</a:t>
            </a:r>
          </a:p>
        </p:txBody>
      </p:sp>
    </p:spTree>
    <p:extLst>
      <p:ext uri="{BB962C8B-B14F-4D97-AF65-F5344CB8AC3E}">
        <p14:creationId xmlns:p14="http://schemas.microsoft.com/office/powerpoint/2010/main" val="400988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5" name="TextBox 5"/>
          <p:cNvSpPr txBox="1"/>
          <p:nvPr/>
        </p:nvSpPr>
        <p:spPr>
          <a:xfrm>
            <a:off x="76200" y="495300"/>
            <a:ext cx="18135600" cy="1419043"/>
          </a:xfrm>
          <a:prstGeom prst="rect">
            <a:avLst/>
          </a:prstGeom>
        </p:spPr>
        <p:txBody>
          <a:bodyPr wrap="square" lIns="0" tIns="0" rIns="0" bIns="0" rtlCol="0" anchor="t">
            <a:spAutoFit/>
          </a:bodyPr>
          <a:lstStyle/>
          <a:p>
            <a:pPr algn="ctr">
              <a:lnSpc>
                <a:spcPts val="12014"/>
              </a:lnSpc>
            </a:pPr>
            <a:r>
              <a:rPr lang="en-US" sz="9000" dirty="0">
                <a:solidFill>
                  <a:srgbClr val="FFFFFF"/>
                </a:solidFill>
                <a:effectLst>
                  <a:outerShdw blurRad="38100" dist="38100" dir="2700000" algn="tl">
                    <a:srgbClr val="000000">
                      <a:alpha val="43137"/>
                    </a:srgbClr>
                  </a:outerShdw>
                </a:effectLst>
                <a:latin typeface="Bobby Jones"/>
              </a:rPr>
              <a:t>Reminder!!!</a:t>
            </a:r>
          </a:p>
        </p:txBody>
      </p:sp>
      <p:sp>
        <p:nvSpPr>
          <p:cNvPr id="4" name="TextBox 4">
            <a:extLst>
              <a:ext uri="{FF2B5EF4-FFF2-40B4-BE49-F238E27FC236}">
                <a16:creationId xmlns:a16="http://schemas.microsoft.com/office/drawing/2014/main" id="{AFBA8125-201D-DBDA-22BA-999D1BAFB9A7}"/>
              </a:ext>
            </a:extLst>
          </p:cNvPr>
          <p:cNvSpPr txBox="1"/>
          <p:nvPr/>
        </p:nvSpPr>
        <p:spPr>
          <a:xfrm>
            <a:off x="381000" y="2095500"/>
            <a:ext cx="17678400" cy="7667740"/>
          </a:xfrm>
          <a:prstGeom prst="rect">
            <a:avLst/>
          </a:prstGeom>
        </p:spPr>
        <p:txBody>
          <a:bodyPr wrap="square" lIns="0" tIns="0" rIns="0" bIns="0" rtlCol="0" anchor="t">
            <a:spAutoFit/>
          </a:bodyPr>
          <a:lstStyle/>
          <a:p>
            <a:pPr marL="0" lvl="1" algn="ctr">
              <a:lnSpc>
                <a:spcPct val="150000"/>
              </a:lnSpc>
              <a:spcBef>
                <a:spcPct val="0"/>
              </a:spcBef>
            </a:pPr>
            <a:r>
              <a:rPr lang="en-US" sz="4400" b="1" dirty="0">
                <a:solidFill>
                  <a:srgbClr val="FFFFFF"/>
                </a:solidFill>
                <a:effectLst>
                  <a:outerShdw blurRad="38100" dist="38100" dir="2700000" algn="tl">
                    <a:srgbClr val="000000">
                      <a:alpha val="43137"/>
                    </a:srgbClr>
                  </a:outerShdw>
                </a:effectLst>
                <a:latin typeface="Livvic"/>
              </a:rPr>
              <a:t>2 Peter 3:11-15</a:t>
            </a:r>
          </a:p>
          <a:p>
            <a:pPr marL="0" lvl="1">
              <a:lnSpc>
                <a:spcPct val="150000"/>
              </a:lnSpc>
              <a:spcBef>
                <a:spcPct val="0"/>
              </a:spcBef>
            </a:pPr>
            <a:r>
              <a:rPr lang="en-US" sz="4400" dirty="0">
                <a:solidFill>
                  <a:srgbClr val="FFFFFF"/>
                </a:solidFill>
                <a:effectLst>
                  <a:outerShdw blurRad="38100" dist="38100" dir="2700000" algn="tl">
                    <a:srgbClr val="000000">
                      <a:alpha val="43137"/>
                    </a:srgbClr>
                  </a:outerShdw>
                </a:effectLst>
                <a:latin typeface="Livvic"/>
              </a:rPr>
              <a:t>“Therefore, since all these things will be dissolved, what manner of persons ought you to be in </a:t>
            </a:r>
            <a:r>
              <a:rPr lang="en-US" sz="4400" b="1" i="1" dirty="0">
                <a:solidFill>
                  <a:srgbClr val="FFFFFF"/>
                </a:solidFill>
                <a:effectLst>
                  <a:outerShdw blurRad="38100" dist="38100" dir="2700000" algn="tl">
                    <a:srgbClr val="000000">
                      <a:alpha val="43137"/>
                    </a:srgbClr>
                  </a:outerShdw>
                </a:effectLst>
                <a:latin typeface="Livvic"/>
              </a:rPr>
              <a:t>holy conduct </a:t>
            </a:r>
            <a:r>
              <a:rPr lang="en-US" sz="4400" dirty="0">
                <a:solidFill>
                  <a:srgbClr val="FFFFFF"/>
                </a:solidFill>
                <a:effectLst>
                  <a:outerShdw blurRad="38100" dist="38100" dir="2700000" algn="tl">
                    <a:srgbClr val="000000">
                      <a:alpha val="43137"/>
                    </a:srgbClr>
                  </a:outerShdw>
                </a:effectLst>
                <a:latin typeface="Livvic"/>
              </a:rPr>
              <a:t>and </a:t>
            </a:r>
            <a:r>
              <a:rPr lang="en-US" sz="4400" b="1" i="1" dirty="0">
                <a:solidFill>
                  <a:srgbClr val="FFFFFF"/>
                </a:solidFill>
                <a:effectLst>
                  <a:outerShdw blurRad="38100" dist="38100" dir="2700000" algn="tl">
                    <a:srgbClr val="000000">
                      <a:alpha val="43137"/>
                    </a:srgbClr>
                  </a:outerShdw>
                </a:effectLst>
                <a:latin typeface="Livvic"/>
              </a:rPr>
              <a:t>godliness</a:t>
            </a:r>
            <a:r>
              <a:rPr lang="en-US" sz="4400" dirty="0">
                <a:solidFill>
                  <a:srgbClr val="FFFFFF"/>
                </a:solidFill>
                <a:effectLst>
                  <a:outerShdw blurRad="38100" dist="38100" dir="2700000" algn="tl">
                    <a:srgbClr val="000000">
                      <a:alpha val="43137"/>
                    </a:srgbClr>
                  </a:outerShdw>
                </a:effectLst>
                <a:latin typeface="Livvic"/>
              </a:rPr>
              <a:t>, looking for and hastening the coming of the day of God....</a:t>
            </a:r>
          </a:p>
          <a:p>
            <a:pPr marL="0" lvl="1">
              <a:spcBef>
                <a:spcPct val="0"/>
              </a:spcBef>
            </a:pPr>
            <a:endParaRPr lang="en-US" sz="4400" dirty="0">
              <a:solidFill>
                <a:srgbClr val="FFFFFF"/>
              </a:solidFill>
              <a:effectLst>
                <a:outerShdw blurRad="38100" dist="38100" dir="2700000" algn="tl">
                  <a:srgbClr val="000000">
                    <a:alpha val="43137"/>
                  </a:srgbClr>
                </a:outerShdw>
              </a:effectLst>
              <a:latin typeface="Livvic"/>
            </a:endParaRPr>
          </a:p>
          <a:p>
            <a:pPr marL="0" lvl="1">
              <a:lnSpc>
                <a:spcPct val="150000"/>
              </a:lnSpc>
              <a:spcBef>
                <a:spcPct val="0"/>
              </a:spcBef>
            </a:pPr>
            <a:r>
              <a:rPr lang="en-US" sz="4400" dirty="0">
                <a:solidFill>
                  <a:srgbClr val="FFFFFF"/>
                </a:solidFill>
                <a:effectLst>
                  <a:outerShdw blurRad="38100" dist="38100" dir="2700000" algn="tl">
                    <a:srgbClr val="000000">
                      <a:alpha val="43137"/>
                    </a:srgbClr>
                  </a:outerShdw>
                </a:effectLst>
                <a:latin typeface="Livvic"/>
              </a:rPr>
              <a:t>Therefore, beloved, looking forward to these things, </a:t>
            </a:r>
            <a:r>
              <a:rPr lang="en-US" sz="4400" b="1" i="1" dirty="0">
                <a:solidFill>
                  <a:srgbClr val="FFFFFF"/>
                </a:solidFill>
                <a:effectLst>
                  <a:outerShdw blurRad="38100" dist="38100" dir="2700000" algn="tl">
                    <a:srgbClr val="000000">
                      <a:alpha val="43137"/>
                    </a:srgbClr>
                  </a:outerShdw>
                </a:effectLst>
                <a:latin typeface="Livvic"/>
              </a:rPr>
              <a:t>be diligent to be found by Him in peace</a:t>
            </a:r>
            <a:r>
              <a:rPr lang="en-US" sz="4400" dirty="0">
                <a:solidFill>
                  <a:srgbClr val="FFFFFF"/>
                </a:solidFill>
                <a:effectLst>
                  <a:outerShdw blurRad="38100" dist="38100" dir="2700000" algn="tl">
                    <a:srgbClr val="000000">
                      <a:alpha val="43137"/>
                    </a:srgbClr>
                  </a:outerShdw>
                </a:effectLst>
                <a:latin typeface="Livvic"/>
              </a:rPr>
              <a:t>, </a:t>
            </a:r>
            <a:r>
              <a:rPr lang="en-US" sz="4400" b="1" i="1" dirty="0">
                <a:solidFill>
                  <a:srgbClr val="FFFFFF"/>
                </a:solidFill>
                <a:effectLst>
                  <a:outerShdw blurRad="38100" dist="38100" dir="2700000" algn="tl">
                    <a:srgbClr val="000000">
                      <a:alpha val="43137"/>
                    </a:srgbClr>
                  </a:outerShdw>
                </a:effectLst>
                <a:latin typeface="Livvic"/>
              </a:rPr>
              <a:t>without spot and blameless</a:t>
            </a:r>
            <a:r>
              <a:rPr lang="en-US" sz="4400" dirty="0">
                <a:solidFill>
                  <a:srgbClr val="FFFFFF"/>
                </a:solidFill>
                <a:effectLst>
                  <a:outerShdw blurRad="38100" dist="38100" dir="2700000" algn="tl">
                    <a:srgbClr val="000000">
                      <a:alpha val="43137"/>
                    </a:srgbClr>
                  </a:outerShdw>
                </a:effectLst>
                <a:latin typeface="Livvic"/>
              </a:rPr>
              <a:t>; and consider that the </a:t>
            </a:r>
            <a:r>
              <a:rPr lang="en-US" sz="4400" b="1" i="1" dirty="0">
                <a:solidFill>
                  <a:srgbClr val="FFFFFF"/>
                </a:solidFill>
                <a:effectLst>
                  <a:outerShdw blurRad="38100" dist="38100" dir="2700000" algn="tl">
                    <a:srgbClr val="000000">
                      <a:alpha val="43137"/>
                    </a:srgbClr>
                  </a:outerShdw>
                </a:effectLst>
                <a:latin typeface="Livvic"/>
              </a:rPr>
              <a:t>longsuffering of our Lord is salvation</a:t>
            </a:r>
            <a:r>
              <a:rPr lang="en-US" sz="4400" dirty="0">
                <a:solidFill>
                  <a:srgbClr val="FFFFFF"/>
                </a:solidFill>
                <a:effectLst>
                  <a:outerShdw blurRad="38100" dist="38100" dir="2700000" algn="tl">
                    <a:srgbClr val="000000">
                      <a:alpha val="43137"/>
                    </a:srgbClr>
                  </a:outerShdw>
                </a:effectLst>
                <a:latin typeface="Livvic"/>
              </a:rPr>
              <a:t>....”</a:t>
            </a:r>
          </a:p>
        </p:txBody>
      </p:sp>
    </p:spTree>
    <p:extLst>
      <p:ext uri="{BB962C8B-B14F-4D97-AF65-F5344CB8AC3E}">
        <p14:creationId xmlns:p14="http://schemas.microsoft.com/office/powerpoint/2010/main" val="286100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txBody>
            <a:bodyPr/>
            <a:lstStyle/>
            <a:p>
              <a:endParaRPr lang="en-US" dirty="0"/>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6656432" y="4071380"/>
            <a:ext cx="4975136" cy="4619502"/>
            <a:chOff x="0" y="0"/>
            <a:chExt cx="1404030" cy="1303667"/>
          </a:xfrm>
        </p:grpSpPr>
        <p:sp>
          <p:nvSpPr>
            <p:cNvPr id="6" name="Freeform 6"/>
            <p:cNvSpPr/>
            <p:nvPr/>
          </p:nvSpPr>
          <p:spPr>
            <a:xfrm>
              <a:off x="0" y="0"/>
              <a:ext cx="1404030" cy="1303667"/>
            </a:xfrm>
            <a:custGeom>
              <a:avLst/>
              <a:gdLst/>
              <a:ahLst/>
              <a:cxnLst/>
              <a:rect l="l" t="t" r="r" b="b"/>
              <a:pathLst>
                <a:path w="1404030" h="1303667">
                  <a:moveTo>
                    <a:pt x="38903" y="0"/>
                  </a:moveTo>
                  <a:lnTo>
                    <a:pt x="1365127" y="0"/>
                  </a:lnTo>
                  <a:cubicBezTo>
                    <a:pt x="1386613" y="0"/>
                    <a:pt x="1404030" y="17417"/>
                    <a:pt x="1404030" y="38903"/>
                  </a:cubicBezTo>
                  <a:lnTo>
                    <a:pt x="1404030" y="1264764"/>
                  </a:lnTo>
                  <a:cubicBezTo>
                    <a:pt x="1404030" y="1286249"/>
                    <a:pt x="1386613" y="1303667"/>
                    <a:pt x="1365127" y="1303667"/>
                  </a:cubicBezTo>
                  <a:lnTo>
                    <a:pt x="38903" y="1303667"/>
                  </a:lnTo>
                  <a:cubicBezTo>
                    <a:pt x="17417" y="1303667"/>
                    <a:pt x="0" y="1286249"/>
                    <a:pt x="0" y="1264764"/>
                  </a:cubicBezTo>
                  <a:lnTo>
                    <a:pt x="0" y="38903"/>
                  </a:lnTo>
                  <a:cubicBezTo>
                    <a:pt x="0" y="17417"/>
                    <a:pt x="17417" y="0"/>
                    <a:pt x="38903" y="0"/>
                  </a:cubicBezTo>
                  <a:close/>
                </a:path>
              </a:pathLst>
            </a:custGeom>
            <a:solidFill>
              <a:srgbClr val="093362"/>
            </a:solidFill>
            <a:ln cap="rnd">
              <a:noFill/>
              <a:prstDash val="solid"/>
              <a:round/>
            </a:ln>
          </p:spPr>
          <p:txBody>
            <a:bodyPr/>
            <a:lstStyle/>
            <a:p>
              <a:endParaRPr lang="en-US" dirty="0"/>
            </a:p>
          </p:txBody>
        </p:sp>
        <p:sp>
          <p:nvSpPr>
            <p:cNvPr id="7" name="TextBox 7"/>
            <p:cNvSpPr txBox="1"/>
            <p:nvPr/>
          </p:nvSpPr>
          <p:spPr>
            <a:xfrm>
              <a:off x="0" y="-47625"/>
              <a:ext cx="812800" cy="860425"/>
            </a:xfrm>
            <a:prstGeom prst="rect">
              <a:avLst/>
            </a:prstGeom>
          </p:spPr>
          <p:txBody>
            <a:bodyPr lIns="50800" tIns="50800" rIns="50800" bIns="50800" rtlCol="0" anchor="ctr"/>
            <a:lstStyle/>
            <a:p>
              <a:pPr marL="0" lvl="0" indent="0" algn="ctr">
                <a:lnSpc>
                  <a:spcPts val="2659"/>
                </a:lnSpc>
                <a:spcBef>
                  <a:spcPct val="0"/>
                </a:spcBef>
              </a:pPr>
              <a:endParaRPr dirty="0"/>
            </a:p>
          </p:txBody>
        </p:sp>
      </p:grpSp>
      <p:grpSp>
        <p:nvGrpSpPr>
          <p:cNvPr id="8" name="Group 8"/>
          <p:cNvGrpSpPr/>
          <p:nvPr/>
        </p:nvGrpSpPr>
        <p:grpSpPr>
          <a:xfrm>
            <a:off x="12300677" y="4071380"/>
            <a:ext cx="4940636" cy="4619502"/>
            <a:chOff x="0" y="0"/>
            <a:chExt cx="1394294" cy="1303667"/>
          </a:xfrm>
        </p:grpSpPr>
        <p:sp>
          <p:nvSpPr>
            <p:cNvPr id="9" name="Freeform 9"/>
            <p:cNvSpPr/>
            <p:nvPr/>
          </p:nvSpPr>
          <p:spPr>
            <a:xfrm>
              <a:off x="0" y="0"/>
              <a:ext cx="1394294" cy="1303667"/>
            </a:xfrm>
            <a:custGeom>
              <a:avLst/>
              <a:gdLst/>
              <a:ahLst/>
              <a:cxnLst/>
              <a:rect l="l" t="t" r="r" b="b"/>
              <a:pathLst>
                <a:path w="1394294" h="1303667">
                  <a:moveTo>
                    <a:pt x="39175" y="0"/>
                  </a:moveTo>
                  <a:lnTo>
                    <a:pt x="1355119" y="0"/>
                  </a:lnTo>
                  <a:cubicBezTo>
                    <a:pt x="1365509" y="0"/>
                    <a:pt x="1375473" y="4127"/>
                    <a:pt x="1382820" y="11474"/>
                  </a:cubicBezTo>
                  <a:cubicBezTo>
                    <a:pt x="1390167" y="18821"/>
                    <a:pt x="1394294" y="28785"/>
                    <a:pt x="1394294" y="39175"/>
                  </a:cubicBezTo>
                  <a:lnTo>
                    <a:pt x="1394294" y="1264492"/>
                  </a:lnTo>
                  <a:cubicBezTo>
                    <a:pt x="1394294" y="1286128"/>
                    <a:pt x="1376755" y="1303667"/>
                    <a:pt x="1355119" y="1303667"/>
                  </a:cubicBezTo>
                  <a:lnTo>
                    <a:pt x="39175" y="1303667"/>
                  </a:lnTo>
                  <a:cubicBezTo>
                    <a:pt x="28785" y="1303667"/>
                    <a:pt x="18821" y="1299539"/>
                    <a:pt x="11474" y="1292193"/>
                  </a:cubicBezTo>
                  <a:cubicBezTo>
                    <a:pt x="4127" y="1284846"/>
                    <a:pt x="0" y="1274882"/>
                    <a:pt x="0" y="1264492"/>
                  </a:cubicBezTo>
                  <a:lnTo>
                    <a:pt x="0" y="39175"/>
                  </a:lnTo>
                  <a:cubicBezTo>
                    <a:pt x="0" y="28785"/>
                    <a:pt x="4127" y="18821"/>
                    <a:pt x="11474" y="11474"/>
                  </a:cubicBezTo>
                  <a:cubicBezTo>
                    <a:pt x="18821" y="4127"/>
                    <a:pt x="28785" y="0"/>
                    <a:pt x="39175" y="0"/>
                  </a:cubicBezTo>
                  <a:close/>
                </a:path>
              </a:pathLst>
            </a:custGeom>
            <a:solidFill>
              <a:srgbClr val="093362"/>
            </a:solidFill>
            <a:ln cap="rnd">
              <a:noFill/>
              <a:prstDash val="solid"/>
              <a:round/>
            </a:ln>
          </p:spPr>
          <p:txBody>
            <a:bodyPr/>
            <a:lstStyle/>
            <a:p>
              <a:endParaRPr lang="en-US" dirty="0"/>
            </a:p>
          </p:txBody>
        </p:sp>
        <p:sp>
          <p:nvSpPr>
            <p:cNvPr id="10" name="TextBox 10"/>
            <p:cNvSpPr txBox="1"/>
            <p:nvPr/>
          </p:nvSpPr>
          <p:spPr>
            <a:xfrm>
              <a:off x="0" y="-47625"/>
              <a:ext cx="812800" cy="860425"/>
            </a:xfrm>
            <a:prstGeom prst="rect">
              <a:avLst/>
            </a:prstGeom>
          </p:spPr>
          <p:txBody>
            <a:bodyPr lIns="50800" tIns="50800" rIns="50800" bIns="50800" rtlCol="0" anchor="ctr"/>
            <a:lstStyle/>
            <a:p>
              <a:pPr marL="0" lvl="0" indent="0" algn="ctr">
                <a:lnSpc>
                  <a:spcPts val="2659"/>
                </a:lnSpc>
                <a:spcBef>
                  <a:spcPct val="0"/>
                </a:spcBef>
              </a:pPr>
              <a:endParaRPr dirty="0"/>
            </a:p>
          </p:txBody>
        </p:sp>
      </p:grpSp>
      <p:grpSp>
        <p:nvGrpSpPr>
          <p:cNvPr id="11" name="Group 11"/>
          <p:cNvGrpSpPr/>
          <p:nvPr/>
        </p:nvGrpSpPr>
        <p:grpSpPr>
          <a:xfrm>
            <a:off x="1012188" y="4071380"/>
            <a:ext cx="4975136" cy="4619502"/>
            <a:chOff x="0" y="0"/>
            <a:chExt cx="1404030" cy="1303667"/>
          </a:xfrm>
        </p:grpSpPr>
        <p:sp>
          <p:nvSpPr>
            <p:cNvPr id="12" name="Freeform 12"/>
            <p:cNvSpPr/>
            <p:nvPr/>
          </p:nvSpPr>
          <p:spPr>
            <a:xfrm>
              <a:off x="0" y="0"/>
              <a:ext cx="1404030" cy="1303667"/>
            </a:xfrm>
            <a:custGeom>
              <a:avLst/>
              <a:gdLst/>
              <a:ahLst/>
              <a:cxnLst/>
              <a:rect l="l" t="t" r="r" b="b"/>
              <a:pathLst>
                <a:path w="1404030" h="1303667">
                  <a:moveTo>
                    <a:pt x="38903" y="0"/>
                  </a:moveTo>
                  <a:lnTo>
                    <a:pt x="1365127" y="0"/>
                  </a:lnTo>
                  <a:cubicBezTo>
                    <a:pt x="1386613" y="0"/>
                    <a:pt x="1404030" y="17417"/>
                    <a:pt x="1404030" y="38903"/>
                  </a:cubicBezTo>
                  <a:lnTo>
                    <a:pt x="1404030" y="1264764"/>
                  </a:lnTo>
                  <a:cubicBezTo>
                    <a:pt x="1404030" y="1286249"/>
                    <a:pt x="1386613" y="1303667"/>
                    <a:pt x="1365127" y="1303667"/>
                  </a:cubicBezTo>
                  <a:lnTo>
                    <a:pt x="38903" y="1303667"/>
                  </a:lnTo>
                  <a:cubicBezTo>
                    <a:pt x="17417" y="1303667"/>
                    <a:pt x="0" y="1286249"/>
                    <a:pt x="0" y="1264764"/>
                  </a:cubicBezTo>
                  <a:lnTo>
                    <a:pt x="0" y="38903"/>
                  </a:lnTo>
                  <a:cubicBezTo>
                    <a:pt x="0" y="17417"/>
                    <a:pt x="17417" y="0"/>
                    <a:pt x="38903" y="0"/>
                  </a:cubicBezTo>
                  <a:close/>
                </a:path>
              </a:pathLst>
            </a:custGeom>
            <a:solidFill>
              <a:srgbClr val="093362"/>
            </a:solidFill>
          </p:spPr>
          <p:txBody>
            <a:bodyPr/>
            <a:lstStyle/>
            <a:p>
              <a:endParaRPr lang="en-US" dirty="0"/>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dirty="0"/>
            </a:p>
          </p:txBody>
        </p:sp>
      </p:grpSp>
      <p:sp>
        <p:nvSpPr>
          <p:cNvPr id="20" name="TextBox 20"/>
          <p:cNvSpPr txBox="1"/>
          <p:nvPr/>
        </p:nvSpPr>
        <p:spPr>
          <a:xfrm>
            <a:off x="1023769" y="5066614"/>
            <a:ext cx="4778504" cy="720903"/>
          </a:xfrm>
          <a:prstGeom prst="rect">
            <a:avLst/>
          </a:prstGeom>
        </p:spPr>
        <p:txBody>
          <a:bodyPr wrap="square" lIns="0" tIns="0" rIns="0" bIns="0" rtlCol="0" anchor="t">
            <a:spAutoFit/>
          </a:bodyPr>
          <a:lstStyle/>
          <a:p>
            <a:pPr marL="0" lvl="1" indent="0" algn="ctr">
              <a:lnSpc>
                <a:spcPts val="5180"/>
              </a:lnSpc>
              <a:spcBef>
                <a:spcPct val="0"/>
              </a:spcBef>
            </a:pPr>
            <a:r>
              <a:rPr lang="en-US" sz="6600" u="none" strike="noStrike" dirty="0">
                <a:solidFill>
                  <a:srgbClr val="FFFFFF"/>
                </a:solidFill>
                <a:latin typeface="Livvic"/>
              </a:rPr>
              <a:t>A just man</a:t>
            </a:r>
          </a:p>
        </p:txBody>
      </p:sp>
      <p:sp>
        <p:nvSpPr>
          <p:cNvPr id="21" name="TextBox 21"/>
          <p:cNvSpPr txBox="1"/>
          <p:nvPr/>
        </p:nvSpPr>
        <p:spPr>
          <a:xfrm>
            <a:off x="6839941" y="4725901"/>
            <a:ext cx="4608118" cy="3046988"/>
          </a:xfrm>
          <a:prstGeom prst="rect">
            <a:avLst/>
          </a:prstGeom>
        </p:spPr>
        <p:txBody>
          <a:bodyPr wrap="square" lIns="0" tIns="0" rIns="0" bIns="0" rtlCol="0" anchor="t">
            <a:spAutoFit/>
          </a:bodyPr>
          <a:lstStyle/>
          <a:p>
            <a:pPr marL="0" lvl="1" indent="0" algn="ctr">
              <a:spcBef>
                <a:spcPct val="0"/>
              </a:spcBef>
            </a:pPr>
            <a:r>
              <a:rPr lang="en-US" sz="6600" dirty="0">
                <a:solidFill>
                  <a:srgbClr val="FFFFFF"/>
                </a:solidFill>
                <a:latin typeface="Livvic"/>
              </a:rPr>
              <a:t>Perfect </a:t>
            </a:r>
          </a:p>
          <a:p>
            <a:pPr marL="0" lvl="1" indent="0" algn="ctr">
              <a:spcBef>
                <a:spcPct val="0"/>
              </a:spcBef>
            </a:pPr>
            <a:r>
              <a:rPr lang="en-US" sz="6600" dirty="0">
                <a:solidFill>
                  <a:srgbClr val="FFFFFF"/>
                </a:solidFill>
                <a:latin typeface="Livvic"/>
              </a:rPr>
              <a:t>in his generations</a:t>
            </a:r>
          </a:p>
        </p:txBody>
      </p:sp>
      <p:grpSp>
        <p:nvGrpSpPr>
          <p:cNvPr id="22" name="Group 22"/>
          <p:cNvGrpSpPr/>
          <p:nvPr/>
        </p:nvGrpSpPr>
        <p:grpSpPr>
          <a:xfrm>
            <a:off x="-457665" y="797384"/>
            <a:ext cx="19203330" cy="2210102"/>
            <a:chOff x="0" y="0"/>
            <a:chExt cx="5057667" cy="582085"/>
          </a:xfrm>
        </p:grpSpPr>
        <p:sp>
          <p:nvSpPr>
            <p:cNvPr id="23" name="Freeform 23"/>
            <p:cNvSpPr/>
            <p:nvPr/>
          </p:nvSpPr>
          <p:spPr>
            <a:xfrm>
              <a:off x="0" y="0"/>
              <a:ext cx="5057667" cy="582085"/>
            </a:xfrm>
            <a:custGeom>
              <a:avLst/>
              <a:gdLst/>
              <a:ahLst/>
              <a:cxnLst/>
              <a:rect l="l" t="t" r="r" b="b"/>
              <a:pathLst>
                <a:path w="5057667" h="582085">
                  <a:moveTo>
                    <a:pt x="0" y="0"/>
                  </a:moveTo>
                  <a:lnTo>
                    <a:pt x="5057667" y="0"/>
                  </a:lnTo>
                  <a:lnTo>
                    <a:pt x="5057667" y="582085"/>
                  </a:lnTo>
                  <a:lnTo>
                    <a:pt x="0" y="582085"/>
                  </a:lnTo>
                  <a:close/>
                </a:path>
              </a:pathLst>
            </a:custGeom>
            <a:solidFill>
              <a:srgbClr val="093362"/>
            </a:solidFill>
          </p:spPr>
          <p:txBody>
            <a:bodyPr/>
            <a:lstStyle/>
            <a:p>
              <a:endParaRPr lang="en-US" dirty="0"/>
            </a:p>
          </p:txBody>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2659"/>
                </a:lnSpc>
              </a:pPr>
              <a:endParaRPr dirty="0"/>
            </a:p>
          </p:txBody>
        </p:sp>
      </p:grpSp>
      <p:sp>
        <p:nvSpPr>
          <p:cNvPr id="25" name="TextBox 25"/>
          <p:cNvSpPr txBox="1"/>
          <p:nvPr/>
        </p:nvSpPr>
        <p:spPr>
          <a:xfrm>
            <a:off x="2424081" y="1140723"/>
            <a:ext cx="12933551" cy="1615827"/>
          </a:xfrm>
          <a:prstGeom prst="rect">
            <a:avLst/>
          </a:prstGeom>
        </p:spPr>
        <p:txBody>
          <a:bodyPr wrap="square" lIns="0" tIns="0" rIns="0" bIns="0" rtlCol="0" anchor="t">
            <a:spAutoFit/>
          </a:bodyPr>
          <a:lstStyle/>
          <a:p>
            <a:pPr algn="ctr">
              <a:lnSpc>
                <a:spcPts val="12581"/>
              </a:lnSpc>
            </a:pPr>
            <a:r>
              <a:rPr lang="en-US" sz="12457" dirty="0">
                <a:solidFill>
                  <a:srgbClr val="FFFFFF"/>
                </a:solidFill>
                <a:latin typeface="Bobby Jones"/>
              </a:rPr>
              <a:t>Noah pleased God</a:t>
            </a:r>
          </a:p>
        </p:txBody>
      </p:sp>
      <p:sp>
        <p:nvSpPr>
          <p:cNvPr id="26" name="TextBox 26"/>
          <p:cNvSpPr txBox="1"/>
          <p:nvPr/>
        </p:nvSpPr>
        <p:spPr>
          <a:xfrm>
            <a:off x="12683699" y="4822611"/>
            <a:ext cx="4592113" cy="2031325"/>
          </a:xfrm>
          <a:prstGeom prst="rect">
            <a:avLst/>
          </a:prstGeom>
        </p:spPr>
        <p:txBody>
          <a:bodyPr wrap="square" lIns="0" tIns="0" rIns="0" bIns="0" rtlCol="0" anchor="t">
            <a:spAutoFit/>
          </a:bodyPr>
          <a:lstStyle/>
          <a:p>
            <a:pPr marL="0" lvl="1" indent="0" algn="ctr">
              <a:spcBef>
                <a:spcPct val="0"/>
              </a:spcBef>
            </a:pPr>
            <a:r>
              <a:rPr lang="en-US" sz="6600" dirty="0">
                <a:solidFill>
                  <a:srgbClr val="FFFFFF"/>
                </a:solidFill>
                <a:latin typeface="Livvic"/>
              </a:rPr>
              <a:t>Walked with God</a:t>
            </a:r>
          </a:p>
        </p:txBody>
      </p:sp>
      <p:sp>
        <p:nvSpPr>
          <p:cNvPr id="30" name="TextBox 29">
            <a:extLst>
              <a:ext uri="{FF2B5EF4-FFF2-40B4-BE49-F238E27FC236}">
                <a16:creationId xmlns:a16="http://schemas.microsoft.com/office/drawing/2014/main" id="{24CB8565-ECCE-7CFE-A072-22D841FF2CAC}"/>
              </a:ext>
            </a:extLst>
          </p:cNvPr>
          <p:cNvSpPr txBox="1"/>
          <p:nvPr/>
        </p:nvSpPr>
        <p:spPr>
          <a:xfrm>
            <a:off x="7267726" y="3070333"/>
            <a:ext cx="3246259" cy="769441"/>
          </a:xfrm>
          <a:prstGeom prst="rect">
            <a:avLst/>
          </a:prstGeom>
          <a:noFill/>
        </p:spPr>
        <p:txBody>
          <a:bodyPr wrap="square" rtlCol="0">
            <a:spAutoFit/>
          </a:bodyPr>
          <a:lstStyle/>
          <a:p>
            <a:r>
              <a:rPr lang="en-US" sz="4400" dirty="0">
                <a:latin typeface="Livvic Bold" charset="0"/>
              </a:rPr>
              <a:t>Genesis 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3" name="TextBox 3"/>
          <p:cNvSpPr txBox="1"/>
          <p:nvPr/>
        </p:nvSpPr>
        <p:spPr>
          <a:xfrm>
            <a:off x="857250" y="766692"/>
            <a:ext cx="16573500" cy="8753615"/>
          </a:xfrm>
          <a:prstGeom prst="rect">
            <a:avLst/>
          </a:prstGeom>
        </p:spPr>
        <p:txBody>
          <a:bodyPr wrap="square" lIns="0" tIns="0" rIns="0" bIns="0" rtlCol="0" anchor="t">
            <a:spAutoFit/>
          </a:bodyPr>
          <a:lstStyle/>
          <a:p>
            <a:pPr algn="ctr">
              <a:lnSpc>
                <a:spcPts val="9893"/>
              </a:lnSpc>
            </a:pPr>
            <a:r>
              <a:rPr lang="en-US" sz="8800" dirty="0">
                <a:solidFill>
                  <a:srgbClr val="FFFFFF"/>
                </a:solidFill>
                <a:effectLst>
                  <a:outerShdw blurRad="38100" dist="38100" dir="2700000" algn="tl">
                    <a:srgbClr val="000000">
                      <a:alpha val="43137"/>
                    </a:srgbClr>
                  </a:outerShdw>
                </a:effectLst>
                <a:latin typeface="Bobby Jones"/>
              </a:rPr>
              <a:t>Perfect doesn’t mean sinless! </a:t>
            </a:r>
          </a:p>
          <a:p>
            <a:pPr algn="ctr">
              <a:lnSpc>
                <a:spcPts val="9893"/>
              </a:lnSpc>
            </a:pPr>
            <a:r>
              <a:rPr lang="en-US" sz="6000" dirty="0">
                <a:solidFill>
                  <a:srgbClr val="FFFFFF"/>
                </a:solidFill>
                <a:effectLst>
                  <a:outerShdw blurRad="38100" dist="38100" dir="2700000" algn="tl">
                    <a:srgbClr val="000000">
                      <a:alpha val="43137"/>
                    </a:srgbClr>
                  </a:outerShdw>
                </a:effectLst>
                <a:latin typeface="Bobby Jones"/>
              </a:rPr>
              <a:t>- Romans 3:23 -</a:t>
            </a:r>
          </a:p>
          <a:p>
            <a:pPr algn="ctr">
              <a:lnSpc>
                <a:spcPts val="9893"/>
              </a:lnSpc>
            </a:pPr>
            <a:endParaRPr lang="en-US" sz="6000" dirty="0">
              <a:solidFill>
                <a:srgbClr val="FFFFFF"/>
              </a:solidFill>
              <a:effectLst>
                <a:outerShdw blurRad="38100" dist="38100" dir="2700000" algn="tl">
                  <a:srgbClr val="000000">
                    <a:alpha val="43137"/>
                  </a:srgbClr>
                </a:outerShdw>
              </a:effectLst>
              <a:latin typeface="Bobby Jones"/>
            </a:endParaRPr>
          </a:p>
          <a:p>
            <a:pPr algn="just">
              <a:lnSpc>
                <a:spcPts val="9893"/>
              </a:lnSpc>
            </a:pPr>
            <a:r>
              <a:rPr lang="en-US" sz="6000" dirty="0">
                <a:solidFill>
                  <a:srgbClr val="FFFFFF"/>
                </a:solidFill>
                <a:effectLst>
                  <a:outerShdw blurRad="38100" dist="38100" dir="2700000" algn="tl">
                    <a:srgbClr val="000000">
                      <a:alpha val="43137"/>
                    </a:srgbClr>
                  </a:outerShdw>
                </a:effectLst>
                <a:latin typeface="Livvic Bold" charset="0"/>
              </a:rPr>
              <a:t>“But let patience have its perfect work, that you may be perfect and complete, lacking nothing.” </a:t>
            </a:r>
          </a:p>
          <a:p>
            <a:pPr algn="r">
              <a:lnSpc>
                <a:spcPts val="9893"/>
              </a:lnSpc>
            </a:pPr>
            <a:r>
              <a:rPr lang="en-US" sz="6000" dirty="0">
                <a:solidFill>
                  <a:srgbClr val="FFFFFF"/>
                </a:solidFill>
                <a:effectLst>
                  <a:outerShdw blurRad="38100" dist="38100" dir="2700000" algn="tl">
                    <a:srgbClr val="000000">
                      <a:alpha val="43137"/>
                    </a:srgbClr>
                  </a:outerShdw>
                </a:effectLst>
                <a:latin typeface="Livvic Bold" charset="0"/>
              </a:rPr>
              <a:t>James 1:4</a:t>
            </a:r>
          </a:p>
        </p:txBody>
      </p:sp>
    </p:spTree>
    <p:extLst>
      <p:ext uri="{BB962C8B-B14F-4D97-AF65-F5344CB8AC3E}">
        <p14:creationId xmlns:p14="http://schemas.microsoft.com/office/powerpoint/2010/main" val="313383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666" b="-10666"/>
            </a:stretch>
          </a:blipFill>
        </p:spPr>
        <p:txBody>
          <a:bodyPr/>
          <a:lstStyle/>
          <a:p>
            <a:endParaRPr lang="en-US" dirty="0"/>
          </a:p>
        </p:txBody>
      </p:sp>
      <p:grpSp>
        <p:nvGrpSpPr>
          <p:cNvPr id="3" name="Group 3"/>
          <p:cNvGrpSpPr/>
          <p:nvPr/>
        </p:nvGrpSpPr>
        <p:grpSpPr>
          <a:xfrm>
            <a:off x="-457665" y="-170095"/>
            <a:ext cx="10058866" cy="10711683"/>
            <a:chOff x="0" y="0"/>
            <a:chExt cx="2454000" cy="2821184"/>
          </a:xfrm>
        </p:grpSpPr>
        <p:sp>
          <p:nvSpPr>
            <p:cNvPr id="4" name="Freeform 4"/>
            <p:cNvSpPr/>
            <p:nvPr/>
          </p:nvSpPr>
          <p:spPr>
            <a:xfrm>
              <a:off x="0" y="0"/>
              <a:ext cx="2454000" cy="2821184"/>
            </a:xfrm>
            <a:custGeom>
              <a:avLst/>
              <a:gdLst/>
              <a:ahLst/>
              <a:cxnLst/>
              <a:rect l="l" t="t" r="r" b="b"/>
              <a:pathLst>
                <a:path w="2454000" h="2821184">
                  <a:moveTo>
                    <a:pt x="0" y="0"/>
                  </a:moveTo>
                  <a:lnTo>
                    <a:pt x="2454000" y="0"/>
                  </a:lnTo>
                  <a:lnTo>
                    <a:pt x="2454000" y="2821184"/>
                  </a:lnTo>
                  <a:lnTo>
                    <a:pt x="0" y="2821184"/>
                  </a:lnTo>
                  <a:close/>
                </a:path>
              </a:pathLst>
            </a:custGeom>
            <a:solidFill>
              <a:srgbClr val="093362">
                <a:alpha val="80000"/>
              </a:srgbClr>
            </a:solidFill>
          </p:spPr>
          <p:txBody>
            <a:bodyPr/>
            <a:lstStyle/>
            <a:p>
              <a:endParaRPr lang="en-US" dirty="0"/>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dirty="0"/>
            </a:p>
          </p:txBody>
        </p:sp>
      </p:grpSp>
      <p:sp>
        <p:nvSpPr>
          <p:cNvPr id="7" name="TextBox 7"/>
          <p:cNvSpPr txBox="1"/>
          <p:nvPr/>
        </p:nvSpPr>
        <p:spPr>
          <a:xfrm>
            <a:off x="762000" y="1258090"/>
            <a:ext cx="7200900" cy="9156353"/>
          </a:xfrm>
          <a:prstGeom prst="rect">
            <a:avLst/>
          </a:prstGeom>
        </p:spPr>
        <p:txBody>
          <a:bodyPr wrap="square" lIns="0" tIns="0" rIns="0" bIns="0" rtlCol="0" anchor="t">
            <a:spAutoFit/>
          </a:bodyPr>
          <a:lstStyle/>
          <a:p>
            <a:pPr algn="ctr">
              <a:lnSpc>
                <a:spcPts val="11862"/>
              </a:lnSpc>
            </a:pPr>
            <a:r>
              <a:rPr lang="en-US" sz="12100" spc="197" dirty="0">
                <a:solidFill>
                  <a:srgbClr val="FFFFFF"/>
                </a:solidFill>
                <a:effectLst>
                  <a:outerShdw blurRad="38100" dist="38100" dir="2700000" algn="tl">
                    <a:srgbClr val="000000">
                      <a:alpha val="43137"/>
                    </a:srgbClr>
                  </a:outerShdw>
                </a:effectLst>
                <a:latin typeface="Bobby Jones" panose="020B0604020202020204" charset="0"/>
              </a:rPr>
              <a:t>-THE PLAN-</a:t>
            </a:r>
          </a:p>
          <a:p>
            <a:pPr algn="ctr">
              <a:lnSpc>
                <a:spcPts val="11862"/>
              </a:lnSpc>
            </a:pPr>
            <a:endParaRPr lang="en-US" sz="6600" b="1" spc="421" dirty="0">
              <a:solidFill>
                <a:srgbClr val="FFFFFF"/>
              </a:solidFill>
              <a:effectLst>
                <a:outerShdw blurRad="38100" dist="38100" dir="2700000" algn="tl">
                  <a:srgbClr val="000000">
                    <a:alpha val="43137"/>
                  </a:srgbClr>
                </a:outerShdw>
              </a:effectLst>
              <a:latin typeface="Roboto"/>
            </a:endParaRPr>
          </a:p>
          <a:p>
            <a:pPr algn="ctr">
              <a:lnSpc>
                <a:spcPts val="11862"/>
              </a:lnSpc>
            </a:pPr>
            <a:r>
              <a:rPr lang="en-US" sz="6600" b="1" spc="421" dirty="0">
                <a:solidFill>
                  <a:srgbClr val="FFFFFF"/>
                </a:solidFill>
                <a:effectLst>
                  <a:outerShdw blurRad="38100" dist="38100" dir="2700000" algn="tl">
                    <a:srgbClr val="000000">
                      <a:alpha val="43137"/>
                    </a:srgbClr>
                  </a:outerShdw>
                </a:effectLst>
                <a:latin typeface="Livvic" pitchFamily="2" charset="0"/>
              </a:rPr>
              <a:t>DESIGN </a:t>
            </a:r>
          </a:p>
          <a:p>
            <a:pPr algn="ctr">
              <a:lnSpc>
                <a:spcPts val="11862"/>
              </a:lnSpc>
            </a:pPr>
            <a:r>
              <a:rPr lang="en-US" sz="6600" b="1" spc="421" dirty="0">
                <a:solidFill>
                  <a:srgbClr val="FFFFFF"/>
                </a:solidFill>
                <a:effectLst>
                  <a:outerShdw blurRad="38100" dist="38100" dir="2700000" algn="tl">
                    <a:srgbClr val="000000">
                      <a:alpha val="43137"/>
                    </a:srgbClr>
                  </a:outerShdw>
                </a:effectLst>
                <a:latin typeface="Livvic" pitchFamily="2" charset="0"/>
              </a:rPr>
              <a:t>AND</a:t>
            </a:r>
          </a:p>
          <a:p>
            <a:pPr algn="ctr">
              <a:lnSpc>
                <a:spcPts val="11862"/>
              </a:lnSpc>
            </a:pPr>
            <a:r>
              <a:rPr lang="en-US" sz="6600" b="1" spc="421" dirty="0">
                <a:solidFill>
                  <a:srgbClr val="FFFFFF"/>
                </a:solidFill>
                <a:effectLst>
                  <a:outerShdw blurRad="38100" dist="38100" dir="2700000" algn="tl">
                    <a:srgbClr val="000000">
                      <a:alpha val="43137"/>
                    </a:srgbClr>
                  </a:outerShdw>
                </a:effectLst>
                <a:latin typeface="Livvic" pitchFamily="2" charset="0"/>
              </a:rPr>
              <a:t> INTEGRATION</a:t>
            </a:r>
          </a:p>
          <a:p>
            <a:pPr algn="l">
              <a:lnSpc>
                <a:spcPts val="11862"/>
              </a:lnSpc>
            </a:pPr>
            <a:endParaRPr lang="en-US" sz="10100" spc="197" dirty="0">
              <a:solidFill>
                <a:srgbClr val="FFFFFF"/>
              </a:solidFill>
              <a:effectLst>
                <a:outerShdw blurRad="38100" dist="38100" dir="2700000" algn="tl">
                  <a:srgbClr val="000000">
                    <a:alpha val="43137"/>
                  </a:srgbClr>
                </a:outerShdw>
              </a:effectLst>
              <a:latin typeface="Roboto Condensed Bold"/>
            </a:endParaRPr>
          </a:p>
        </p:txBody>
      </p:sp>
    </p:spTree>
    <p:extLst>
      <p:ext uri="{BB962C8B-B14F-4D97-AF65-F5344CB8AC3E}">
        <p14:creationId xmlns:p14="http://schemas.microsoft.com/office/powerpoint/2010/main" val="150737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5" name="TextBox 5"/>
          <p:cNvSpPr txBox="1"/>
          <p:nvPr/>
        </p:nvSpPr>
        <p:spPr>
          <a:xfrm>
            <a:off x="76200" y="669705"/>
            <a:ext cx="18135600" cy="1419043"/>
          </a:xfrm>
          <a:prstGeom prst="rect">
            <a:avLst/>
          </a:prstGeom>
        </p:spPr>
        <p:txBody>
          <a:bodyPr wrap="square" lIns="0" tIns="0" rIns="0" bIns="0" rtlCol="0" anchor="t">
            <a:spAutoFit/>
          </a:bodyPr>
          <a:lstStyle/>
          <a:p>
            <a:pPr algn="ctr">
              <a:lnSpc>
                <a:spcPts val="12014"/>
              </a:lnSpc>
            </a:pPr>
            <a:r>
              <a:rPr lang="en-US" sz="9000" dirty="0">
                <a:solidFill>
                  <a:srgbClr val="FFFFFF"/>
                </a:solidFill>
                <a:effectLst>
                  <a:outerShdw blurRad="38100" dist="38100" dir="2700000" algn="tl">
                    <a:srgbClr val="000000">
                      <a:alpha val="43137"/>
                    </a:srgbClr>
                  </a:outerShdw>
                </a:effectLst>
                <a:latin typeface="Bobby Jones"/>
              </a:rPr>
              <a:t>Genesis 6:14-17</a:t>
            </a:r>
            <a:endParaRPr lang="en-US" sz="7500" dirty="0">
              <a:solidFill>
                <a:srgbClr val="FFFFFF"/>
              </a:solidFill>
              <a:effectLst>
                <a:outerShdw blurRad="38100" dist="38100" dir="2700000" algn="tl">
                  <a:srgbClr val="000000">
                    <a:alpha val="43137"/>
                  </a:srgbClr>
                </a:outerShdw>
              </a:effectLst>
              <a:latin typeface="Bobby Jones"/>
            </a:endParaRPr>
          </a:p>
        </p:txBody>
      </p:sp>
      <p:sp>
        <p:nvSpPr>
          <p:cNvPr id="4" name="TextBox 4">
            <a:extLst>
              <a:ext uri="{FF2B5EF4-FFF2-40B4-BE49-F238E27FC236}">
                <a16:creationId xmlns:a16="http://schemas.microsoft.com/office/drawing/2014/main" id="{AFBA8125-201D-DBDA-22BA-999D1BAFB9A7}"/>
              </a:ext>
            </a:extLst>
          </p:cNvPr>
          <p:cNvSpPr txBox="1"/>
          <p:nvPr/>
        </p:nvSpPr>
        <p:spPr>
          <a:xfrm>
            <a:off x="152400" y="2552700"/>
            <a:ext cx="17983200" cy="7278403"/>
          </a:xfrm>
          <a:prstGeom prst="rect">
            <a:avLst/>
          </a:prstGeom>
        </p:spPr>
        <p:txBody>
          <a:bodyPr wrap="square" lIns="0" tIns="0" rIns="0" bIns="0" rtlCol="0" anchor="t">
            <a:spAutoFit/>
          </a:bodyPr>
          <a:lstStyle/>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The Ark was to be constructed of “gopherwood”</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It was to measure 300 cubits long, 50 cubits wide, and 30 cubits high (with an 18-inch cubit = 450 x 75 x 45 feet)</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Three decks with “rooms”</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Covered in “pitch,” inside and out</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One door in the side</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One opening/”window” at the top</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A covering/awning over the opening</a:t>
            </a:r>
          </a:p>
        </p:txBody>
      </p:sp>
    </p:spTree>
    <p:extLst>
      <p:ext uri="{BB962C8B-B14F-4D97-AF65-F5344CB8AC3E}">
        <p14:creationId xmlns:p14="http://schemas.microsoft.com/office/powerpoint/2010/main" val="32502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AFBA8125-201D-DBDA-22BA-999D1BAFB9A7}"/>
              </a:ext>
            </a:extLst>
          </p:cNvPr>
          <p:cNvSpPr txBox="1"/>
          <p:nvPr/>
        </p:nvSpPr>
        <p:spPr>
          <a:xfrm>
            <a:off x="609600" y="896183"/>
            <a:ext cx="17297400" cy="8653459"/>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
            </a:pPr>
            <a:r>
              <a:rPr lang="en-US" sz="4000" b="1" dirty="0">
                <a:solidFill>
                  <a:schemeClr val="bg1"/>
                </a:solidFill>
                <a:effectLst>
                  <a:outerShdw blurRad="38100" dist="38100" dir="2700000" algn="tl">
                    <a:srgbClr val="000000">
                      <a:alpha val="43137"/>
                    </a:srgbClr>
                  </a:outerShdw>
                </a:effectLst>
                <a:latin typeface="Livvic" pitchFamily="2" charset="0"/>
              </a:rPr>
              <a:t>Did Noah have any experience on building an ark that size?</a:t>
            </a:r>
          </a:p>
          <a:p>
            <a:pPr marL="571500" indent="-571500">
              <a:lnSpc>
                <a:spcPct val="150000"/>
              </a:lnSpc>
              <a:buFont typeface="Wingdings" panose="05000000000000000000" pitchFamily="2" charset="2"/>
              <a:buChar char="§"/>
            </a:pPr>
            <a:r>
              <a:rPr lang="en-US" sz="4000" b="1" dirty="0">
                <a:solidFill>
                  <a:schemeClr val="bg1"/>
                </a:solidFill>
                <a:effectLst>
                  <a:outerShdw blurRad="38100" dist="38100" dir="2700000" algn="tl">
                    <a:srgbClr val="000000">
                      <a:alpha val="43137"/>
                    </a:srgbClr>
                  </a:outerShdw>
                </a:effectLst>
                <a:latin typeface="Livvic" pitchFamily="2" charset="0"/>
              </a:rPr>
              <a:t>Did God give him a due date?</a:t>
            </a:r>
          </a:p>
          <a:p>
            <a:pPr marL="571500" indent="-571500">
              <a:lnSpc>
                <a:spcPct val="150000"/>
              </a:lnSpc>
              <a:buFont typeface="Wingdings" panose="05000000000000000000" pitchFamily="2" charset="2"/>
              <a:buChar char="§"/>
            </a:pPr>
            <a:r>
              <a:rPr lang="en-US" sz="4000" b="1" dirty="0">
                <a:solidFill>
                  <a:schemeClr val="bg1"/>
                </a:solidFill>
                <a:effectLst>
                  <a:outerShdw blurRad="38100" dist="38100" dir="2700000" algn="tl">
                    <a:srgbClr val="000000">
                      <a:alpha val="43137"/>
                    </a:srgbClr>
                  </a:outerShdw>
                </a:effectLst>
                <a:latin typeface="Livvic" pitchFamily="2" charset="0"/>
              </a:rPr>
              <a:t>Did Noah have a valid/legit excuse to not build an ark that was approximately 450ft long, 75ft wide &amp; 45ft high?</a:t>
            </a:r>
          </a:p>
          <a:p>
            <a:pPr algn="ctr"/>
            <a:endParaRPr lang="en-US" sz="4000" b="1" dirty="0">
              <a:solidFill>
                <a:schemeClr val="bg1"/>
              </a:solidFill>
              <a:effectLst>
                <a:outerShdw blurRad="38100" dist="38100" dir="2700000" algn="tl">
                  <a:srgbClr val="000000">
                    <a:alpha val="43137"/>
                  </a:srgbClr>
                </a:outerShdw>
              </a:effectLst>
              <a:latin typeface="Livvic" pitchFamily="2" charset="0"/>
            </a:endParaRPr>
          </a:p>
          <a:p>
            <a:pPr algn="ctr"/>
            <a:r>
              <a:rPr lang="en-US" sz="4000" b="1" dirty="0">
                <a:solidFill>
                  <a:schemeClr val="bg1"/>
                </a:solidFill>
                <a:effectLst>
                  <a:outerShdw blurRad="38100" dist="38100" dir="2700000" algn="tl">
                    <a:srgbClr val="000000">
                      <a:alpha val="43137"/>
                    </a:srgbClr>
                  </a:outerShdw>
                </a:effectLst>
                <a:latin typeface="Livvic" pitchFamily="2" charset="0"/>
              </a:rPr>
              <a:t>“Thus Noah did; according to all that God commanded him, so he did.” - Genesis 6:22</a:t>
            </a:r>
          </a:p>
          <a:p>
            <a:pPr algn="ctr"/>
            <a:endParaRPr lang="en-US" sz="4000" b="1" dirty="0">
              <a:solidFill>
                <a:schemeClr val="bg1"/>
              </a:solidFill>
              <a:effectLst>
                <a:outerShdw blurRad="38100" dist="38100" dir="2700000" algn="tl">
                  <a:srgbClr val="000000">
                    <a:alpha val="43137"/>
                  </a:srgbClr>
                </a:outerShdw>
              </a:effectLst>
              <a:latin typeface="Livvic" pitchFamily="2" charset="0"/>
            </a:endParaRPr>
          </a:p>
          <a:p>
            <a:pPr algn="ctr"/>
            <a:r>
              <a:rPr lang="en-US" sz="4000" b="1" dirty="0">
                <a:solidFill>
                  <a:schemeClr val="bg1"/>
                </a:solidFill>
                <a:effectLst>
                  <a:outerShdw blurRad="38100" dist="38100" dir="2700000" algn="tl">
                    <a:srgbClr val="000000">
                      <a:alpha val="43137"/>
                    </a:srgbClr>
                  </a:outerShdw>
                </a:effectLst>
                <a:latin typeface="Livvic" pitchFamily="2" charset="0"/>
              </a:rPr>
              <a:t>We know that Noah didn’t accomplish this built by himself. </a:t>
            </a:r>
          </a:p>
          <a:p>
            <a:pPr algn="ctr">
              <a:lnSpc>
                <a:spcPct val="150000"/>
              </a:lnSpc>
            </a:pPr>
            <a:r>
              <a:rPr lang="en-US" sz="4800" b="1" dirty="0">
                <a:solidFill>
                  <a:schemeClr val="bg1"/>
                </a:solidFill>
                <a:effectLst>
                  <a:outerShdw blurRad="38100" dist="38100" dir="2700000" algn="tl">
                    <a:srgbClr val="000000">
                      <a:alpha val="43137"/>
                    </a:srgbClr>
                  </a:outerShdw>
                </a:effectLst>
                <a:latin typeface="Livvic" pitchFamily="2" charset="0"/>
              </a:rPr>
              <a:t>God helped him!</a:t>
            </a:r>
          </a:p>
          <a:p>
            <a:pPr>
              <a:lnSpc>
                <a:spcPct val="150000"/>
              </a:lnSpc>
            </a:pPr>
            <a:r>
              <a:rPr lang="en-US" sz="3800" i="1" dirty="0">
                <a:solidFill>
                  <a:schemeClr val="bg1"/>
                </a:solidFill>
                <a:effectLst>
                  <a:outerShdw blurRad="38100" dist="38100" dir="2700000" algn="tl">
                    <a:srgbClr val="000000">
                      <a:alpha val="43137"/>
                    </a:srgbClr>
                  </a:outerShdw>
                </a:effectLst>
                <a:latin typeface="Livvic" pitchFamily="2" charset="0"/>
              </a:rPr>
              <a:t>What are some ways you can think God helped Noah with this plan?</a:t>
            </a:r>
          </a:p>
        </p:txBody>
      </p:sp>
    </p:spTree>
    <p:extLst>
      <p:ext uri="{BB962C8B-B14F-4D97-AF65-F5344CB8AC3E}">
        <p14:creationId xmlns:p14="http://schemas.microsoft.com/office/powerpoint/2010/main" val="330981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5" name="TextBox 5"/>
          <p:cNvSpPr txBox="1"/>
          <p:nvPr/>
        </p:nvSpPr>
        <p:spPr>
          <a:xfrm>
            <a:off x="76200" y="669705"/>
            <a:ext cx="18135600" cy="1419043"/>
          </a:xfrm>
          <a:prstGeom prst="rect">
            <a:avLst/>
          </a:prstGeom>
        </p:spPr>
        <p:txBody>
          <a:bodyPr wrap="square" lIns="0" tIns="0" rIns="0" bIns="0" rtlCol="0" anchor="t">
            <a:spAutoFit/>
          </a:bodyPr>
          <a:lstStyle/>
          <a:p>
            <a:pPr algn="ctr">
              <a:lnSpc>
                <a:spcPts val="12014"/>
              </a:lnSpc>
            </a:pPr>
            <a:r>
              <a:rPr lang="en-US" sz="9000" dirty="0">
                <a:solidFill>
                  <a:srgbClr val="FFFFFF"/>
                </a:solidFill>
                <a:effectLst>
                  <a:outerShdw blurRad="38100" dist="38100" dir="2700000" algn="tl">
                    <a:srgbClr val="000000">
                      <a:alpha val="43137"/>
                    </a:srgbClr>
                  </a:outerShdw>
                </a:effectLst>
                <a:latin typeface="Bobby Jones"/>
              </a:rPr>
              <a:t>Genesis 7:1-5</a:t>
            </a:r>
            <a:endParaRPr lang="en-US" sz="7500" dirty="0">
              <a:solidFill>
                <a:srgbClr val="FFFFFF"/>
              </a:solidFill>
              <a:effectLst>
                <a:outerShdw blurRad="38100" dist="38100" dir="2700000" algn="tl">
                  <a:srgbClr val="000000">
                    <a:alpha val="43137"/>
                  </a:srgbClr>
                </a:outerShdw>
              </a:effectLst>
              <a:latin typeface="Bobby Jones"/>
            </a:endParaRPr>
          </a:p>
        </p:txBody>
      </p:sp>
      <p:sp>
        <p:nvSpPr>
          <p:cNvPr id="4" name="TextBox 4">
            <a:extLst>
              <a:ext uri="{FF2B5EF4-FFF2-40B4-BE49-F238E27FC236}">
                <a16:creationId xmlns:a16="http://schemas.microsoft.com/office/drawing/2014/main" id="{AFBA8125-201D-DBDA-22BA-999D1BAFB9A7}"/>
              </a:ext>
            </a:extLst>
          </p:cNvPr>
          <p:cNvSpPr txBox="1"/>
          <p:nvPr/>
        </p:nvSpPr>
        <p:spPr>
          <a:xfrm>
            <a:off x="152400" y="2552700"/>
            <a:ext cx="17983200" cy="5605637"/>
          </a:xfrm>
          <a:prstGeom prst="rect">
            <a:avLst/>
          </a:prstGeom>
        </p:spPr>
        <p:txBody>
          <a:bodyPr wrap="square" lIns="0" tIns="0" rIns="0" bIns="0" rtlCol="0" anchor="t">
            <a:spAutoFit/>
          </a:bodyPr>
          <a:lstStyle/>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God told Noah to come inside the ark with his wife, his 3 sons and their wives. </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God said to bring 7 of every clean animal; 2 of every unclean animal (male and female).</a:t>
            </a:r>
          </a:p>
          <a:p>
            <a:pPr marL="0" lvl="1" algn="ctr">
              <a:lnSpc>
                <a:spcPct val="150000"/>
              </a:lnSpc>
              <a:spcBef>
                <a:spcPct val="0"/>
              </a:spcBef>
            </a:pPr>
            <a:r>
              <a:rPr lang="en-US" sz="4400" b="1" dirty="0">
                <a:solidFill>
                  <a:srgbClr val="FFFFFF"/>
                </a:solidFill>
                <a:effectLst>
                  <a:outerShdw blurRad="38100" dist="38100" dir="2700000" algn="tl">
                    <a:srgbClr val="000000">
                      <a:alpha val="43137"/>
                    </a:srgbClr>
                  </a:outerShdw>
                </a:effectLst>
                <a:latin typeface="Livvic"/>
              </a:rPr>
              <a:t>Noah didn’t complain!</a:t>
            </a:r>
          </a:p>
          <a:p>
            <a:pPr marL="0" lvl="1" algn="ctr">
              <a:lnSpc>
                <a:spcPct val="150000"/>
              </a:lnSpc>
              <a:spcBef>
                <a:spcPct val="0"/>
              </a:spcBef>
            </a:pPr>
            <a:r>
              <a:rPr lang="en-US" sz="4400" dirty="0">
                <a:solidFill>
                  <a:srgbClr val="FFFFFF"/>
                </a:solidFill>
                <a:effectLst>
                  <a:outerShdw blurRad="38100" dist="38100" dir="2700000" algn="tl">
                    <a:srgbClr val="000000">
                      <a:alpha val="43137"/>
                    </a:srgbClr>
                  </a:outerShdw>
                </a:effectLst>
                <a:latin typeface="Livvic"/>
              </a:rPr>
              <a:t>“And Noah did according to all that the Lord commanded him.” – vs 5</a:t>
            </a:r>
          </a:p>
        </p:txBody>
      </p:sp>
    </p:spTree>
    <p:extLst>
      <p:ext uri="{BB962C8B-B14F-4D97-AF65-F5344CB8AC3E}">
        <p14:creationId xmlns:p14="http://schemas.microsoft.com/office/powerpoint/2010/main" val="21557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666" b="-10666"/>
            </a:stretch>
          </a:blipFill>
        </p:spPr>
        <p:txBody>
          <a:bodyPr/>
          <a:lstStyle/>
          <a:p>
            <a:endParaRPr lang="en-US" dirty="0"/>
          </a:p>
        </p:txBody>
      </p:sp>
      <p:grpSp>
        <p:nvGrpSpPr>
          <p:cNvPr id="3" name="Group 3"/>
          <p:cNvGrpSpPr/>
          <p:nvPr/>
        </p:nvGrpSpPr>
        <p:grpSpPr>
          <a:xfrm>
            <a:off x="-457200" y="-212342"/>
            <a:ext cx="10058866" cy="10711683"/>
            <a:chOff x="0" y="0"/>
            <a:chExt cx="2454000" cy="2821184"/>
          </a:xfrm>
        </p:grpSpPr>
        <p:sp>
          <p:nvSpPr>
            <p:cNvPr id="4" name="Freeform 4"/>
            <p:cNvSpPr/>
            <p:nvPr/>
          </p:nvSpPr>
          <p:spPr>
            <a:xfrm>
              <a:off x="0" y="0"/>
              <a:ext cx="2454000" cy="2821184"/>
            </a:xfrm>
            <a:custGeom>
              <a:avLst/>
              <a:gdLst/>
              <a:ahLst/>
              <a:cxnLst/>
              <a:rect l="l" t="t" r="r" b="b"/>
              <a:pathLst>
                <a:path w="2454000" h="2821184">
                  <a:moveTo>
                    <a:pt x="0" y="0"/>
                  </a:moveTo>
                  <a:lnTo>
                    <a:pt x="2454000" y="0"/>
                  </a:lnTo>
                  <a:lnTo>
                    <a:pt x="2454000" y="2821184"/>
                  </a:lnTo>
                  <a:lnTo>
                    <a:pt x="0" y="2821184"/>
                  </a:lnTo>
                  <a:close/>
                </a:path>
              </a:pathLst>
            </a:custGeom>
            <a:solidFill>
              <a:srgbClr val="093362">
                <a:alpha val="80000"/>
              </a:srgbClr>
            </a:solidFill>
          </p:spPr>
          <p:txBody>
            <a:bodyPr/>
            <a:lstStyle/>
            <a:p>
              <a:endParaRPr lang="en-US" dirty="0"/>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dirty="0"/>
            </a:p>
          </p:txBody>
        </p:sp>
      </p:grpSp>
      <p:sp>
        <p:nvSpPr>
          <p:cNvPr id="7" name="TextBox 7"/>
          <p:cNvSpPr txBox="1"/>
          <p:nvPr/>
        </p:nvSpPr>
        <p:spPr>
          <a:xfrm>
            <a:off x="838200" y="1943100"/>
            <a:ext cx="8305800" cy="6237349"/>
          </a:xfrm>
          <a:prstGeom prst="rect">
            <a:avLst/>
          </a:prstGeom>
        </p:spPr>
        <p:txBody>
          <a:bodyPr wrap="square" lIns="0" tIns="0" rIns="0" bIns="0" rtlCol="0" anchor="t">
            <a:spAutoFit/>
          </a:bodyPr>
          <a:lstStyle/>
          <a:p>
            <a:pPr algn="ctr"/>
            <a:r>
              <a:rPr lang="en-US" sz="10133" dirty="0">
                <a:solidFill>
                  <a:srgbClr val="FFFFFF"/>
                </a:solidFill>
                <a:effectLst>
                  <a:outerShdw blurRad="38100" dist="38100" dir="2700000" algn="tl">
                    <a:srgbClr val="000000">
                      <a:alpha val="43137"/>
                    </a:srgbClr>
                  </a:outerShdw>
                </a:effectLst>
                <a:latin typeface="Bobby Jones"/>
              </a:rPr>
              <a:t>Noah’s</a:t>
            </a:r>
          </a:p>
          <a:p>
            <a:pPr algn="ctr"/>
            <a:r>
              <a:rPr lang="en-US" sz="10133" dirty="0">
                <a:solidFill>
                  <a:srgbClr val="FFFFFF"/>
                </a:solidFill>
                <a:effectLst>
                  <a:outerShdw blurRad="38100" dist="38100" dir="2700000" algn="tl">
                    <a:srgbClr val="000000">
                      <a:alpha val="43137"/>
                    </a:srgbClr>
                  </a:outerShdw>
                </a:effectLst>
                <a:latin typeface="Bobby Jones"/>
              </a:rPr>
              <a:t>Faithfulness earned him salvation!</a:t>
            </a:r>
          </a:p>
        </p:txBody>
      </p:sp>
    </p:spTree>
    <p:extLst>
      <p:ext uri="{BB962C8B-B14F-4D97-AF65-F5344CB8AC3E}">
        <p14:creationId xmlns:p14="http://schemas.microsoft.com/office/powerpoint/2010/main" val="4242827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2950" y="3390900"/>
            <a:ext cx="16802100" cy="5970865"/>
          </a:xfrm>
          <a:prstGeom prst="rect">
            <a:avLst/>
          </a:prstGeom>
        </p:spPr>
        <p:txBody>
          <a:bodyPr wrap="square" lIns="0" tIns="0" rIns="0" bIns="0" rtlCol="0" anchor="t">
            <a:spAutoFit/>
          </a:bodyPr>
          <a:lstStyle/>
          <a:p>
            <a:pPr algn="ctr"/>
            <a:r>
              <a:rPr lang="en-US" sz="7200" dirty="0">
                <a:solidFill>
                  <a:srgbClr val="093362"/>
                </a:solidFill>
                <a:effectLst>
                  <a:outerShdw blurRad="38100" dist="38100" dir="2700000" algn="tl">
                    <a:srgbClr val="000000">
                      <a:alpha val="43137"/>
                    </a:srgbClr>
                  </a:outerShdw>
                </a:effectLst>
                <a:latin typeface="Livvic"/>
              </a:rPr>
              <a:t>“Then God remembered Noah, and every living thing, and all the animals that were with him in the ark”</a:t>
            </a:r>
          </a:p>
          <a:p>
            <a:pPr algn="ctr"/>
            <a:endParaRPr lang="en-US" sz="7200" dirty="0">
              <a:solidFill>
                <a:srgbClr val="093362"/>
              </a:solidFill>
              <a:effectLst>
                <a:outerShdw blurRad="38100" dist="38100" dir="2700000" algn="tl">
                  <a:srgbClr val="000000">
                    <a:alpha val="43137"/>
                  </a:srgbClr>
                </a:outerShdw>
              </a:effectLst>
              <a:latin typeface="Livvic"/>
            </a:endParaRPr>
          </a:p>
          <a:p>
            <a:r>
              <a:rPr lang="en-US" sz="6000" dirty="0">
                <a:solidFill>
                  <a:srgbClr val="093362"/>
                </a:solidFill>
                <a:effectLst>
                  <a:outerShdw blurRad="38100" dist="38100" dir="2700000" algn="tl">
                    <a:srgbClr val="000000">
                      <a:alpha val="43137"/>
                    </a:srgbClr>
                  </a:outerShdw>
                </a:effectLst>
                <a:latin typeface="Livvic"/>
              </a:rPr>
              <a:t>“…eight souls, were saved through water.” </a:t>
            </a:r>
          </a:p>
          <a:p>
            <a:pPr algn="r"/>
            <a:r>
              <a:rPr lang="en-US" sz="4000" b="1" dirty="0">
                <a:solidFill>
                  <a:srgbClr val="093362"/>
                </a:solidFill>
                <a:effectLst>
                  <a:outerShdw blurRad="38100" dist="38100" dir="2700000" algn="tl">
                    <a:srgbClr val="000000">
                      <a:alpha val="43137"/>
                    </a:srgbClr>
                  </a:outerShdw>
                </a:effectLst>
                <a:latin typeface="Livvic"/>
              </a:rPr>
              <a:t>1 Peter 3:20 </a:t>
            </a:r>
          </a:p>
        </p:txBody>
      </p:sp>
      <p:sp>
        <p:nvSpPr>
          <p:cNvPr id="3" name="TextBox 3"/>
          <p:cNvSpPr txBox="1"/>
          <p:nvPr/>
        </p:nvSpPr>
        <p:spPr>
          <a:xfrm>
            <a:off x="1028700" y="1310152"/>
            <a:ext cx="15201900" cy="1090042"/>
          </a:xfrm>
          <a:prstGeom prst="rect">
            <a:avLst/>
          </a:prstGeom>
        </p:spPr>
        <p:txBody>
          <a:bodyPr wrap="square" lIns="0" tIns="0" rIns="0" bIns="0" rtlCol="0" anchor="t">
            <a:spAutoFit/>
          </a:bodyPr>
          <a:lstStyle/>
          <a:p>
            <a:pPr algn="ctr">
              <a:lnSpc>
                <a:spcPts val="8480"/>
              </a:lnSpc>
            </a:pPr>
            <a:r>
              <a:rPr lang="en-US" sz="8396" dirty="0">
                <a:solidFill>
                  <a:srgbClr val="093362"/>
                </a:solidFill>
                <a:latin typeface="Bobby Jones"/>
              </a:rPr>
              <a:t>Genesis 8:1-19</a:t>
            </a:r>
          </a:p>
        </p:txBody>
      </p:sp>
    </p:spTree>
    <p:extLst>
      <p:ext uri="{BB962C8B-B14F-4D97-AF65-F5344CB8AC3E}">
        <p14:creationId xmlns:p14="http://schemas.microsoft.com/office/powerpoint/2010/main" val="41721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3" name="TextBox 3"/>
          <p:cNvSpPr txBox="1"/>
          <p:nvPr/>
        </p:nvSpPr>
        <p:spPr>
          <a:xfrm>
            <a:off x="857250" y="876300"/>
            <a:ext cx="16573500" cy="7476662"/>
          </a:xfrm>
          <a:prstGeom prst="rect">
            <a:avLst/>
          </a:prstGeom>
        </p:spPr>
        <p:txBody>
          <a:bodyPr wrap="square" lIns="0" tIns="0" rIns="0" bIns="0" rtlCol="0" anchor="t">
            <a:spAutoFit/>
          </a:bodyPr>
          <a:lstStyle/>
          <a:p>
            <a:pPr marL="857250" indent="-857250" algn="just">
              <a:lnSpc>
                <a:spcPts val="9893"/>
              </a:lnSpc>
              <a:buFont typeface="Wingdings" panose="05000000000000000000" pitchFamily="2" charset="2"/>
              <a:buChar char="ü"/>
            </a:pPr>
            <a:r>
              <a:rPr lang="en-US" sz="6000" dirty="0">
                <a:solidFill>
                  <a:srgbClr val="FFFFFF"/>
                </a:solidFill>
                <a:effectLst>
                  <a:outerShdw blurRad="38100" dist="38100" dir="2700000" algn="tl">
                    <a:srgbClr val="000000">
                      <a:alpha val="43137"/>
                    </a:srgbClr>
                  </a:outerShdw>
                </a:effectLst>
                <a:latin typeface="Bobby Jones"/>
              </a:rPr>
              <a:t>Barnabas being an encourager</a:t>
            </a:r>
          </a:p>
          <a:p>
            <a:pPr marL="857250" indent="-857250" algn="just">
              <a:lnSpc>
                <a:spcPts val="9893"/>
              </a:lnSpc>
              <a:buFont typeface="Wingdings" panose="05000000000000000000" pitchFamily="2" charset="2"/>
              <a:buChar char="ü"/>
            </a:pPr>
            <a:r>
              <a:rPr lang="en-US" sz="6000" dirty="0">
                <a:solidFill>
                  <a:srgbClr val="FFFFFF"/>
                </a:solidFill>
                <a:effectLst>
                  <a:outerShdw blurRad="38100" dist="38100" dir="2700000" algn="tl">
                    <a:srgbClr val="000000">
                      <a:alpha val="43137"/>
                    </a:srgbClr>
                  </a:outerShdw>
                </a:effectLst>
                <a:latin typeface="Bobby Jones"/>
              </a:rPr>
              <a:t>Daniel’s courage</a:t>
            </a:r>
          </a:p>
          <a:p>
            <a:pPr marL="857250" indent="-857250" algn="just">
              <a:lnSpc>
                <a:spcPts val="9893"/>
              </a:lnSpc>
              <a:buFont typeface="Wingdings" panose="05000000000000000000" pitchFamily="2" charset="2"/>
              <a:buChar char="ü"/>
            </a:pPr>
            <a:r>
              <a:rPr lang="en-US" sz="6000" dirty="0">
                <a:solidFill>
                  <a:srgbClr val="FFFFFF"/>
                </a:solidFill>
                <a:effectLst>
                  <a:outerShdw blurRad="38100" dist="38100" dir="2700000" algn="tl">
                    <a:srgbClr val="000000">
                      <a:alpha val="43137"/>
                    </a:srgbClr>
                  </a:outerShdw>
                </a:effectLst>
                <a:latin typeface="Bobby Jones"/>
              </a:rPr>
              <a:t>John’s Belief</a:t>
            </a:r>
          </a:p>
          <a:p>
            <a:pPr marL="857250" indent="-857250" algn="just">
              <a:lnSpc>
                <a:spcPts val="9893"/>
              </a:lnSpc>
              <a:buFont typeface="Wingdings" panose="05000000000000000000" pitchFamily="2" charset="2"/>
              <a:buChar char="ü"/>
            </a:pPr>
            <a:r>
              <a:rPr lang="en-US" sz="6000" dirty="0">
                <a:solidFill>
                  <a:srgbClr val="FFFFFF"/>
                </a:solidFill>
                <a:effectLst>
                  <a:outerShdw blurRad="38100" dist="38100" dir="2700000" algn="tl">
                    <a:srgbClr val="000000">
                      <a:alpha val="43137"/>
                    </a:srgbClr>
                  </a:outerShdw>
                </a:effectLst>
                <a:latin typeface="Bobby Jones"/>
              </a:rPr>
              <a:t>Joseph’s endurance</a:t>
            </a:r>
          </a:p>
          <a:p>
            <a:pPr marL="857250" indent="-857250" algn="just">
              <a:lnSpc>
                <a:spcPts val="9893"/>
              </a:lnSpc>
              <a:buFont typeface="Wingdings" panose="05000000000000000000" pitchFamily="2" charset="2"/>
              <a:buChar char="ü"/>
            </a:pPr>
            <a:r>
              <a:rPr lang="en-US" sz="6000" dirty="0">
                <a:solidFill>
                  <a:srgbClr val="FFFFFF"/>
                </a:solidFill>
                <a:effectLst>
                  <a:outerShdw blurRad="38100" dist="38100" dir="2700000" algn="tl">
                    <a:srgbClr val="000000">
                      <a:alpha val="43137"/>
                    </a:srgbClr>
                  </a:outerShdw>
                </a:effectLst>
                <a:latin typeface="Bobby Jones"/>
              </a:rPr>
              <a:t>David’s repentance</a:t>
            </a:r>
          </a:p>
          <a:p>
            <a:pPr marL="857250" indent="-857250" algn="just">
              <a:lnSpc>
                <a:spcPts val="9893"/>
              </a:lnSpc>
              <a:buFont typeface="Wingdings" panose="05000000000000000000" pitchFamily="2" charset="2"/>
              <a:buChar char="ü"/>
            </a:pPr>
            <a:r>
              <a:rPr lang="en-US" sz="6000" dirty="0">
                <a:solidFill>
                  <a:srgbClr val="FFFFFF"/>
                </a:solidFill>
                <a:effectLst>
                  <a:outerShdw blurRad="38100" dist="38100" dir="2700000" algn="tl">
                    <a:srgbClr val="000000">
                      <a:alpha val="43137"/>
                    </a:srgbClr>
                  </a:outerShdw>
                </a:effectLst>
                <a:latin typeface="Bobby Jones"/>
              </a:rPr>
              <a:t>When Hezekiah realized God is the only option </a:t>
            </a:r>
          </a:p>
        </p:txBody>
      </p:sp>
    </p:spTree>
    <p:extLst>
      <p:ext uri="{BB962C8B-B14F-4D97-AF65-F5344CB8AC3E}">
        <p14:creationId xmlns:p14="http://schemas.microsoft.com/office/powerpoint/2010/main" val="26550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2950" y="4208298"/>
            <a:ext cx="16802100" cy="4768550"/>
          </a:xfrm>
          <a:prstGeom prst="rect">
            <a:avLst/>
          </a:prstGeom>
        </p:spPr>
        <p:txBody>
          <a:bodyPr wrap="square" lIns="0" tIns="0" rIns="0" bIns="0" rtlCol="0" anchor="t">
            <a:spAutoFit/>
          </a:bodyPr>
          <a:lstStyle/>
          <a:p>
            <a:pPr algn="ctr"/>
            <a:r>
              <a:rPr lang="en-US" sz="5400" dirty="0">
                <a:solidFill>
                  <a:srgbClr val="093362"/>
                </a:solidFill>
                <a:effectLst>
                  <a:outerShdw blurRad="38100" dist="38100" dir="2700000" algn="tl">
                    <a:srgbClr val="000000">
                      <a:alpha val="43137"/>
                    </a:srgbClr>
                  </a:outerShdw>
                </a:effectLst>
                <a:latin typeface="Livvic"/>
              </a:rPr>
              <a:t>“By faith Noah, being divinely warned of things not yet seen, moved with godly fear, prepared an ark for the saving of his household, by which he condemned the world and became heir of the righteousness which is according to faith.” </a:t>
            </a:r>
          </a:p>
          <a:p>
            <a:pPr algn="r">
              <a:lnSpc>
                <a:spcPts val="5180"/>
              </a:lnSpc>
            </a:pPr>
            <a:r>
              <a:rPr lang="en-US" sz="4000" b="1" dirty="0">
                <a:solidFill>
                  <a:srgbClr val="093362"/>
                </a:solidFill>
                <a:latin typeface="Livvic"/>
              </a:rPr>
              <a:t>Hebrews 11:7</a:t>
            </a:r>
          </a:p>
        </p:txBody>
      </p:sp>
      <p:sp>
        <p:nvSpPr>
          <p:cNvPr id="3" name="TextBox 3"/>
          <p:cNvSpPr txBox="1"/>
          <p:nvPr/>
        </p:nvSpPr>
        <p:spPr>
          <a:xfrm>
            <a:off x="1028700" y="1310152"/>
            <a:ext cx="15201900" cy="2180084"/>
          </a:xfrm>
          <a:prstGeom prst="rect">
            <a:avLst/>
          </a:prstGeom>
        </p:spPr>
        <p:txBody>
          <a:bodyPr wrap="square" lIns="0" tIns="0" rIns="0" bIns="0" rtlCol="0" anchor="t">
            <a:spAutoFit/>
          </a:bodyPr>
          <a:lstStyle/>
          <a:p>
            <a:pPr algn="ctr">
              <a:lnSpc>
                <a:spcPts val="8480"/>
              </a:lnSpc>
            </a:pPr>
            <a:r>
              <a:rPr lang="en-US" sz="8396" dirty="0">
                <a:solidFill>
                  <a:srgbClr val="093362"/>
                </a:solidFill>
                <a:latin typeface="Bobby Jones"/>
              </a:rPr>
              <a:t>Noah’s faith caused him to prepare an ark!</a:t>
            </a:r>
          </a:p>
        </p:txBody>
      </p:sp>
    </p:spTree>
    <p:extLst>
      <p:ext uri="{BB962C8B-B14F-4D97-AF65-F5344CB8AC3E}">
        <p14:creationId xmlns:p14="http://schemas.microsoft.com/office/powerpoint/2010/main" val="32176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2950" y="723900"/>
            <a:ext cx="16802100" cy="3115725"/>
          </a:xfrm>
          <a:prstGeom prst="rect">
            <a:avLst/>
          </a:prstGeom>
        </p:spPr>
        <p:txBody>
          <a:bodyPr wrap="square" lIns="0" tIns="0" rIns="0" bIns="0" rtlCol="0" anchor="t">
            <a:spAutoFit/>
          </a:bodyPr>
          <a:lstStyle/>
          <a:p>
            <a:pPr algn="ctr"/>
            <a:r>
              <a:rPr lang="en-US" sz="5400" u="sng" dirty="0">
                <a:solidFill>
                  <a:srgbClr val="093362"/>
                </a:solidFill>
                <a:effectLst>
                  <a:outerShdw blurRad="38100" dist="38100" dir="2700000" algn="tl">
                    <a:srgbClr val="000000">
                      <a:alpha val="43137"/>
                    </a:srgbClr>
                  </a:outerShdw>
                </a:effectLst>
                <a:latin typeface="Livvic"/>
              </a:rPr>
              <a:t>The </a:t>
            </a:r>
            <a:r>
              <a:rPr lang="en-US" sz="5400" b="1" u="sng" dirty="0">
                <a:solidFill>
                  <a:srgbClr val="093362"/>
                </a:solidFill>
                <a:effectLst>
                  <a:outerShdw blurRad="38100" dist="38100" dir="2700000" algn="tl">
                    <a:srgbClr val="000000">
                      <a:alpha val="43137"/>
                    </a:srgbClr>
                  </a:outerShdw>
                </a:effectLst>
                <a:latin typeface="Livvic"/>
              </a:rPr>
              <a:t>Bible</a:t>
            </a:r>
            <a:r>
              <a:rPr lang="en-US" sz="5400" u="sng" dirty="0">
                <a:solidFill>
                  <a:srgbClr val="093362"/>
                </a:solidFill>
                <a:effectLst>
                  <a:outerShdw blurRad="38100" dist="38100" dir="2700000" algn="tl">
                    <a:srgbClr val="000000">
                      <a:alpha val="43137"/>
                    </a:srgbClr>
                  </a:outerShdw>
                </a:effectLst>
                <a:latin typeface="Livvic"/>
              </a:rPr>
              <a:t> defines faith as </a:t>
            </a:r>
            <a:r>
              <a:rPr lang="en-US" sz="5400" dirty="0">
                <a:solidFill>
                  <a:srgbClr val="093362"/>
                </a:solidFill>
                <a:effectLst>
                  <a:outerShdw blurRad="38100" dist="38100" dir="2700000" algn="tl">
                    <a:srgbClr val="000000">
                      <a:alpha val="43137"/>
                    </a:srgbClr>
                  </a:outerShdw>
                </a:effectLst>
                <a:latin typeface="Livvic"/>
              </a:rPr>
              <a:t>“</a:t>
            </a:r>
            <a:r>
              <a:rPr lang="en-US" sz="5400" i="1" dirty="0">
                <a:solidFill>
                  <a:srgbClr val="093362"/>
                </a:solidFill>
                <a:effectLst>
                  <a:outerShdw blurRad="38100" dist="38100" dir="2700000" algn="tl">
                    <a:srgbClr val="000000">
                      <a:alpha val="43137"/>
                    </a:srgbClr>
                  </a:outerShdw>
                </a:effectLst>
                <a:latin typeface="Livvic"/>
              </a:rPr>
              <a:t>the substance of things hoped for, the evidence of things not seen</a:t>
            </a:r>
            <a:r>
              <a:rPr lang="en-US" sz="5400" dirty="0">
                <a:solidFill>
                  <a:srgbClr val="093362"/>
                </a:solidFill>
                <a:effectLst>
                  <a:outerShdw blurRad="38100" dist="38100" dir="2700000" algn="tl">
                    <a:srgbClr val="000000">
                      <a:alpha val="43137"/>
                    </a:srgbClr>
                  </a:outerShdw>
                </a:effectLst>
                <a:latin typeface="Livvic"/>
              </a:rPr>
              <a:t>.”</a:t>
            </a:r>
          </a:p>
          <a:p>
            <a:pPr algn="ctr"/>
            <a:endParaRPr lang="en-US" sz="5400" dirty="0">
              <a:solidFill>
                <a:srgbClr val="093362"/>
              </a:solidFill>
              <a:effectLst>
                <a:outerShdw blurRad="38100" dist="38100" dir="2700000" algn="tl">
                  <a:srgbClr val="000000">
                    <a:alpha val="43137"/>
                  </a:srgbClr>
                </a:outerShdw>
              </a:effectLst>
              <a:latin typeface="Livvic"/>
            </a:endParaRPr>
          </a:p>
          <a:p>
            <a:pPr algn="r">
              <a:lnSpc>
                <a:spcPts val="5180"/>
              </a:lnSpc>
            </a:pPr>
            <a:r>
              <a:rPr lang="en-US" sz="4000" b="1" dirty="0">
                <a:solidFill>
                  <a:srgbClr val="093362"/>
                </a:solidFill>
                <a:latin typeface="Livvic"/>
              </a:rPr>
              <a:t>Hebrews 11:1</a:t>
            </a:r>
          </a:p>
        </p:txBody>
      </p:sp>
      <p:sp>
        <p:nvSpPr>
          <p:cNvPr id="3" name="TextBox 3"/>
          <p:cNvSpPr txBox="1"/>
          <p:nvPr/>
        </p:nvSpPr>
        <p:spPr>
          <a:xfrm>
            <a:off x="4343400" y="4076700"/>
            <a:ext cx="9372600" cy="5168081"/>
          </a:xfrm>
          <a:prstGeom prst="rect">
            <a:avLst/>
          </a:prstGeom>
        </p:spPr>
        <p:txBody>
          <a:bodyPr wrap="square" lIns="0" tIns="0" rIns="0" bIns="0" rtlCol="0" anchor="ctr" anchorCtr="1">
            <a:spAutoFit/>
          </a:bodyPr>
          <a:lstStyle/>
          <a:p>
            <a:r>
              <a:rPr lang="en-US" sz="8396" dirty="0">
                <a:solidFill>
                  <a:srgbClr val="093362"/>
                </a:solidFill>
                <a:latin typeface="Livvic Bold" charset="0"/>
              </a:rPr>
              <a:t>Faith is </a:t>
            </a:r>
            <a:r>
              <a:rPr lang="en-US" sz="8396" u="sng" dirty="0">
                <a:solidFill>
                  <a:srgbClr val="093362"/>
                </a:solidFill>
                <a:latin typeface="Livvic Bold" charset="0"/>
              </a:rPr>
              <a:t>B</a:t>
            </a:r>
            <a:r>
              <a:rPr lang="en-US" sz="8396" dirty="0">
                <a:solidFill>
                  <a:srgbClr val="093362"/>
                </a:solidFill>
                <a:latin typeface="Livvic Bold" charset="0"/>
              </a:rPr>
              <a:t>elieve</a:t>
            </a:r>
          </a:p>
          <a:p>
            <a:r>
              <a:rPr lang="en-US" sz="8396" dirty="0">
                <a:solidFill>
                  <a:srgbClr val="093362"/>
                </a:solidFill>
                <a:latin typeface="Livvic Bold" charset="0"/>
              </a:rPr>
              <a:t>Faith is </a:t>
            </a:r>
            <a:r>
              <a:rPr lang="en-US" sz="8396" u="sng" dirty="0">
                <a:solidFill>
                  <a:srgbClr val="093362"/>
                </a:solidFill>
                <a:latin typeface="Livvic Bold" charset="0"/>
              </a:rPr>
              <a:t>O</a:t>
            </a:r>
            <a:r>
              <a:rPr lang="en-US" sz="8396" dirty="0">
                <a:solidFill>
                  <a:srgbClr val="093362"/>
                </a:solidFill>
                <a:latin typeface="Livvic Bold" charset="0"/>
              </a:rPr>
              <a:t>bedience </a:t>
            </a:r>
          </a:p>
          <a:p>
            <a:r>
              <a:rPr lang="en-US" sz="8396" dirty="0">
                <a:solidFill>
                  <a:srgbClr val="093362"/>
                </a:solidFill>
                <a:latin typeface="Livvic Bold" charset="0"/>
              </a:rPr>
              <a:t>Faith is </a:t>
            </a:r>
            <a:r>
              <a:rPr lang="en-US" sz="8396" u="sng" dirty="0">
                <a:solidFill>
                  <a:srgbClr val="093362"/>
                </a:solidFill>
                <a:latin typeface="Livvic Bold" charset="0"/>
              </a:rPr>
              <a:t>A</a:t>
            </a:r>
            <a:r>
              <a:rPr lang="en-US" sz="8396" dirty="0">
                <a:solidFill>
                  <a:srgbClr val="093362"/>
                </a:solidFill>
                <a:latin typeface="Livvic Bold" charset="0"/>
              </a:rPr>
              <a:t>ction</a:t>
            </a:r>
          </a:p>
          <a:p>
            <a:r>
              <a:rPr lang="en-US" sz="8396" dirty="0">
                <a:solidFill>
                  <a:srgbClr val="093362"/>
                </a:solidFill>
                <a:latin typeface="Livvic Bold" charset="0"/>
              </a:rPr>
              <a:t>Faith is </a:t>
            </a:r>
            <a:r>
              <a:rPr lang="en-US" sz="8396" u="sng" dirty="0">
                <a:solidFill>
                  <a:srgbClr val="093362"/>
                </a:solidFill>
                <a:latin typeface="Livvic Bold" charset="0"/>
              </a:rPr>
              <a:t>T</a:t>
            </a:r>
            <a:r>
              <a:rPr lang="en-US" sz="8396" dirty="0">
                <a:solidFill>
                  <a:srgbClr val="093362"/>
                </a:solidFill>
                <a:latin typeface="Livvic Bold" charset="0"/>
              </a:rPr>
              <a:t>rust </a:t>
            </a:r>
          </a:p>
        </p:txBody>
      </p:sp>
    </p:spTree>
    <p:extLst>
      <p:ext uri="{BB962C8B-B14F-4D97-AF65-F5344CB8AC3E}">
        <p14:creationId xmlns:p14="http://schemas.microsoft.com/office/powerpoint/2010/main" val="73091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80">
                                          <p:stCondLst>
                                            <p:cond delay="0"/>
                                          </p:stCondLst>
                                        </p:cTn>
                                        <p:tgtEl>
                                          <p:spTgt spid="3">
                                            <p:txEl>
                                              <p:pRg st="0" end="0"/>
                                            </p:txEl>
                                          </p:spTgt>
                                        </p:tgtEl>
                                      </p:cBhvr>
                                    </p:animEffect>
                                    <p:anim calcmode="lin" valueType="num">
                                      <p:cBhvr>
                                        <p:cTn id="12"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0" end="0"/>
                                            </p:txEl>
                                          </p:spTgt>
                                        </p:tgtEl>
                                      </p:cBhvr>
                                      <p:to x="100000" y="60000"/>
                                    </p:animScale>
                                    <p:animScale>
                                      <p:cBhvr>
                                        <p:cTn id="18" dur="166" decel="50000">
                                          <p:stCondLst>
                                            <p:cond delay="676"/>
                                          </p:stCondLst>
                                        </p:cTn>
                                        <p:tgtEl>
                                          <p:spTgt spid="3">
                                            <p:txEl>
                                              <p:pRg st="0" end="0"/>
                                            </p:txEl>
                                          </p:spTgt>
                                        </p:tgtEl>
                                      </p:cBhvr>
                                      <p:to x="100000" y="100000"/>
                                    </p:animScale>
                                    <p:animScale>
                                      <p:cBhvr>
                                        <p:cTn id="19" dur="26">
                                          <p:stCondLst>
                                            <p:cond delay="1312"/>
                                          </p:stCondLst>
                                        </p:cTn>
                                        <p:tgtEl>
                                          <p:spTgt spid="3">
                                            <p:txEl>
                                              <p:pRg st="0" end="0"/>
                                            </p:txEl>
                                          </p:spTgt>
                                        </p:tgtEl>
                                      </p:cBhvr>
                                      <p:to x="100000" y="80000"/>
                                    </p:animScale>
                                    <p:animScale>
                                      <p:cBhvr>
                                        <p:cTn id="20" dur="166" decel="50000">
                                          <p:stCondLst>
                                            <p:cond delay="1338"/>
                                          </p:stCondLst>
                                        </p:cTn>
                                        <p:tgtEl>
                                          <p:spTgt spid="3">
                                            <p:txEl>
                                              <p:pRg st="0" end="0"/>
                                            </p:txEl>
                                          </p:spTgt>
                                        </p:tgtEl>
                                      </p:cBhvr>
                                      <p:to x="100000" y="100000"/>
                                    </p:animScale>
                                    <p:animScale>
                                      <p:cBhvr>
                                        <p:cTn id="21" dur="26">
                                          <p:stCondLst>
                                            <p:cond delay="1642"/>
                                          </p:stCondLst>
                                        </p:cTn>
                                        <p:tgtEl>
                                          <p:spTgt spid="3">
                                            <p:txEl>
                                              <p:pRg st="0" end="0"/>
                                            </p:txEl>
                                          </p:spTgt>
                                        </p:tgtEl>
                                      </p:cBhvr>
                                      <p:to x="100000" y="90000"/>
                                    </p:animScale>
                                    <p:animScale>
                                      <p:cBhvr>
                                        <p:cTn id="22" dur="166" decel="50000">
                                          <p:stCondLst>
                                            <p:cond delay="1668"/>
                                          </p:stCondLst>
                                        </p:cTn>
                                        <p:tgtEl>
                                          <p:spTgt spid="3">
                                            <p:txEl>
                                              <p:pRg st="0" end="0"/>
                                            </p:txEl>
                                          </p:spTgt>
                                        </p:tgtEl>
                                      </p:cBhvr>
                                      <p:to x="100000" y="100000"/>
                                    </p:animScale>
                                    <p:animScale>
                                      <p:cBhvr>
                                        <p:cTn id="23" dur="26">
                                          <p:stCondLst>
                                            <p:cond delay="1808"/>
                                          </p:stCondLst>
                                        </p:cTn>
                                        <p:tgtEl>
                                          <p:spTgt spid="3">
                                            <p:txEl>
                                              <p:pRg st="0" end="0"/>
                                            </p:txEl>
                                          </p:spTgt>
                                        </p:tgtEl>
                                      </p:cBhvr>
                                      <p:to x="100000" y="95000"/>
                                    </p:animScale>
                                    <p:animScale>
                                      <p:cBhvr>
                                        <p:cTn id="24" dur="166" decel="50000">
                                          <p:stCondLst>
                                            <p:cond delay="1834"/>
                                          </p:stCondLst>
                                        </p:cTn>
                                        <p:tgtEl>
                                          <p:spTgt spid="3">
                                            <p:txEl>
                                              <p:pRg st="0" end="0"/>
                                            </p:txEl>
                                          </p:spTgt>
                                        </p:tgtEl>
                                      </p:cBhvr>
                                      <p:to x="100000" y="100000"/>
                                    </p:animScale>
                                  </p:childTnLst>
                                </p:cTn>
                              </p:par>
                            </p:childTnLst>
                          </p:cTn>
                        </p:par>
                        <p:par>
                          <p:cTn id="25" fill="hold">
                            <p:stCondLst>
                              <p:cond delay="2500"/>
                            </p:stCondLst>
                            <p:childTnLst>
                              <p:par>
                                <p:cTn id="26" presetID="26" presetClass="entr" presetSubtype="0" fill="hold"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80">
                                          <p:stCondLst>
                                            <p:cond delay="0"/>
                                          </p:stCondLst>
                                        </p:cTn>
                                        <p:tgtEl>
                                          <p:spTgt spid="3">
                                            <p:txEl>
                                              <p:pRg st="1" end="1"/>
                                            </p:txEl>
                                          </p:spTgt>
                                        </p:tgtEl>
                                      </p:cBhvr>
                                    </p:animEffect>
                                    <p:anim calcmode="lin" valueType="num">
                                      <p:cBhvr>
                                        <p:cTn id="29"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1" end="1"/>
                                            </p:txEl>
                                          </p:spTgt>
                                        </p:tgtEl>
                                      </p:cBhvr>
                                      <p:to x="100000" y="60000"/>
                                    </p:animScale>
                                    <p:animScale>
                                      <p:cBhvr>
                                        <p:cTn id="35" dur="166" decel="50000">
                                          <p:stCondLst>
                                            <p:cond delay="676"/>
                                          </p:stCondLst>
                                        </p:cTn>
                                        <p:tgtEl>
                                          <p:spTgt spid="3">
                                            <p:txEl>
                                              <p:pRg st="1" end="1"/>
                                            </p:txEl>
                                          </p:spTgt>
                                        </p:tgtEl>
                                      </p:cBhvr>
                                      <p:to x="100000" y="100000"/>
                                    </p:animScale>
                                    <p:animScale>
                                      <p:cBhvr>
                                        <p:cTn id="36" dur="26">
                                          <p:stCondLst>
                                            <p:cond delay="1312"/>
                                          </p:stCondLst>
                                        </p:cTn>
                                        <p:tgtEl>
                                          <p:spTgt spid="3">
                                            <p:txEl>
                                              <p:pRg st="1" end="1"/>
                                            </p:txEl>
                                          </p:spTgt>
                                        </p:tgtEl>
                                      </p:cBhvr>
                                      <p:to x="100000" y="80000"/>
                                    </p:animScale>
                                    <p:animScale>
                                      <p:cBhvr>
                                        <p:cTn id="37" dur="166" decel="50000">
                                          <p:stCondLst>
                                            <p:cond delay="1338"/>
                                          </p:stCondLst>
                                        </p:cTn>
                                        <p:tgtEl>
                                          <p:spTgt spid="3">
                                            <p:txEl>
                                              <p:pRg st="1" end="1"/>
                                            </p:txEl>
                                          </p:spTgt>
                                        </p:tgtEl>
                                      </p:cBhvr>
                                      <p:to x="100000" y="100000"/>
                                    </p:animScale>
                                    <p:animScale>
                                      <p:cBhvr>
                                        <p:cTn id="38" dur="26">
                                          <p:stCondLst>
                                            <p:cond delay="1642"/>
                                          </p:stCondLst>
                                        </p:cTn>
                                        <p:tgtEl>
                                          <p:spTgt spid="3">
                                            <p:txEl>
                                              <p:pRg st="1" end="1"/>
                                            </p:txEl>
                                          </p:spTgt>
                                        </p:tgtEl>
                                      </p:cBhvr>
                                      <p:to x="100000" y="90000"/>
                                    </p:animScale>
                                    <p:animScale>
                                      <p:cBhvr>
                                        <p:cTn id="39" dur="166" decel="50000">
                                          <p:stCondLst>
                                            <p:cond delay="1668"/>
                                          </p:stCondLst>
                                        </p:cTn>
                                        <p:tgtEl>
                                          <p:spTgt spid="3">
                                            <p:txEl>
                                              <p:pRg st="1" end="1"/>
                                            </p:txEl>
                                          </p:spTgt>
                                        </p:tgtEl>
                                      </p:cBhvr>
                                      <p:to x="100000" y="100000"/>
                                    </p:animScale>
                                    <p:animScale>
                                      <p:cBhvr>
                                        <p:cTn id="40" dur="26">
                                          <p:stCondLst>
                                            <p:cond delay="1808"/>
                                          </p:stCondLst>
                                        </p:cTn>
                                        <p:tgtEl>
                                          <p:spTgt spid="3">
                                            <p:txEl>
                                              <p:pRg st="1" end="1"/>
                                            </p:txEl>
                                          </p:spTgt>
                                        </p:tgtEl>
                                      </p:cBhvr>
                                      <p:to x="100000" y="95000"/>
                                    </p:animScale>
                                    <p:animScale>
                                      <p:cBhvr>
                                        <p:cTn id="41" dur="166" decel="50000">
                                          <p:stCondLst>
                                            <p:cond delay="1834"/>
                                          </p:stCondLst>
                                        </p:cTn>
                                        <p:tgtEl>
                                          <p:spTgt spid="3">
                                            <p:txEl>
                                              <p:pRg st="1" end="1"/>
                                            </p:txEl>
                                          </p:spTgt>
                                        </p:tgtEl>
                                      </p:cBhvr>
                                      <p:to x="100000" y="100000"/>
                                    </p:animScale>
                                  </p:childTnLst>
                                </p:cTn>
                              </p:par>
                            </p:childTnLst>
                          </p:cTn>
                        </p:par>
                        <p:par>
                          <p:cTn id="42" fill="hold">
                            <p:stCondLst>
                              <p:cond delay="4500"/>
                            </p:stCondLst>
                            <p:childTnLst>
                              <p:par>
                                <p:cTn id="43" presetID="26" presetClass="entr" presetSubtype="0" fill="hold" nodeType="after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wipe(down)">
                                      <p:cBhvr>
                                        <p:cTn id="45" dur="580">
                                          <p:stCondLst>
                                            <p:cond delay="0"/>
                                          </p:stCondLst>
                                        </p:cTn>
                                        <p:tgtEl>
                                          <p:spTgt spid="3">
                                            <p:txEl>
                                              <p:pRg st="2" end="2"/>
                                            </p:txEl>
                                          </p:spTgt>
                                        </p:tgtEl>
                                      </p:cBhvr>
                                    </p:animEffect>
                                    <p:anim calcmode="lin" valueType="num">
                                      <p:cBhvr>
                                        <p:cTn id="4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2" end="2"/>
                                            </p:txEl>
                                          </p:spTgt>
                                        </p:tgtEl>
                                      </p:cBhvr>
                                      <p:to x="100000" y="60000"/>
                                    </p:animScale>
                                    <p:animScale>
                                      <p:cBhvr>
                                        <p:cTn id="52" dur="166" decel="50000">
                                          <p:stCondLst>
                                            <p:cond delay="676"/>
                                          </p:stCondLst>
                                        </p:cTn>
                                        <p:tgtEl>
                                          <p:spTgt spid="3">
                                            <p:txEl>
                                              <p:pRg st="2" end="2"/>
                                            </p:txEl>
                                          </p:spTgt>
                                        </p:tgtEl>
                                      </p:cBhvr>
                                      <p:to x="100000" y="100000"/>
                                    </p:animScale>
                                    <p:animScale>
                                      <p:cBhvr>
                                        <p:cTn id="53" dur="26">
                                          <p:stCondLst>
                                            <p:cond delay="1312"/>
                                          </p:stCondLst>
                                        </p:cTn>
                                        <p:tgtEl>
                                          <p:spTgt spid="3">
                                            <p:txEl>
                                              <p:pRg st="2" end="2"/>
                                            </p:txEl>
                                          </p:spTgt>
                                        </p:tgtEl>
                                      </p:cBhvr>
                                      <p:to x="100000" y="80000"/>
                                    </p:animScale>
                                    <p:animScale>
                                      <p:cBhvr>
                                        <p:cTn id="54" dur="166" decel="50000">
                                          <p:stCondLst>
                                            <p:cond delay="1338"/>
                                          </p:stCondLst>
                                        </p:cTn>
                                        <p:tgtEl>
                                          <p:spTgt spid="3">
                                            <p:txEl>
                                              <p:pRg st="2" end="2"/>
                                            </p:txEl>
                                          </p:spTgt>
                                        </p:tgtEl>
                                      </p:cBhvr>
                                      <p:to x="100000" y="100000"/>
                                    </p:animScale>
                                    <p:animScale>
                                      <p:cBhvr>
                                        <p:cTn id="55" dur="26">
                                          <p:stCondLst>
                                            <p:cond delay="1642"/>
                                          </p:stCondLst>
                                        </p:cTn>
                                        <p:tgtEl>
                                          <p:spTgt spid="3">
                                            <p:txEl>
                                              <p:pRg st="2" end="2"/>
                                            </p:txEl>
                                          </p:spTgt>
                                        </p:tgtEl>
                                      </p:cBhvr>
                                      <p:to x="100000" y="90000"/>
                                    </p:animScale>
                                    <p:animScale>
                                      <p:cBhvr>
                                        <p:cTn id="56" dur="166" decel="50000">
                                          <p:stCondLst>
                                            <p:cond delay="1668"/>
                                          </p:stCondLst>
                                        </p:cTn>
                                        <p:tgtEl>
                                          <p:spTgt spid="3">
                                            <p:txEl>
                                              <p:pRg st="2" end="2"/>
                                            </p:txEl>
                                          </p:spTgt>
                                        </p:tgtEl>
                                      </p:cBhvr>
                                      <p:to x="100000" y="100000"/>
                                    </p:animScale>
                                    <p:animScale>
                                      <p:cBhvr>
                                        <p:cTn id="57" dur="26">
                                          <p:stCondLst>
                                            <p:cond delay="1808"/>
                                          </p:stCondLst>
                                        </p:cTn>
                                        <p:tgtEl>
                                          <p:spTgt spid="3">
                                            <p:txEl>
                                              <p:pRg st="2" end="2"/>
                                            </p:txEl>
                                          </p:spTgt>
                                        </p:tgtEl>
                                      </p:cBhvr>
                                      <p:to x="100000" y="95000"/>
                                    </p:animScale>
                                    <p:animScale>
                                      <p:cBhvr>
                                        <p:cTn id="58" dur="166" decel="50000">
                                          <p:stCondLst>
                                            <p:cond delay="1834"/>
                                          </p:stCondLst>
                                        </p:cTn>
                                        <p:tgtEl>
                                          <p:spTgt spid="3">
                                            <p:txEl>
                                              <p:pRg st="2" end="2"/>
                                            </p:txEl>
                                          </p:spTgt>
                                        </p:tgtEl>
                                      </p:cBhvr>
                                      <p:to x="100000" y="100000"/>
                                    </p:animScale>
                                  </p:childTnLst>
                                </p:cTn>
                              </p:par>
                            </p:childTnLst>
                          </p:cTn>
                        </p:par>
                        <p:par>
                          <p:cTn id="59" fill="hold">
                            <p:stCondLst>
                              <p:cond delay="6500"/>
                            </p:stCondLst>
                            <p:childTnLst>
                              <p:par>
                                <p:cTn id="60" presetID="26" presetClass="entr" presetSubtype="0" fill="hold" nodeType="after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wipe(down)">
                                      <p:cBhvr>
                                        <p:cTn id="62" dur="580">
                                          <p:stCondLst>
                                            <p:cond delay="0"/>
                                          </p:stCondLst>
                                        </p:cTn>
                                        <p:tgtEl>
                                          <p:spTgt spid="3">
                                            <p:txEl>
                                              <p:pRg st="3" end="3"/>
                                            </p:txEl>
                                          </p:spTgt>
                                        </p:tgtEl>
                                      </p:cBhvr>
                                    </p:animEffect>
                                    <p:anim calcmode="lin" valueType="num">
                                      <p:cBhvr>
                                        <p:cTn id="63"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8" dur="26">
                                          <p:stCondLst>
                                            <p:cond delay="650"/>
                                          </p:stCondLst>
                                        </p:cTn>
                                        <p:tgtEl>
                                          <p:spTgt spid="3">
                                            <p:txEl>
                                              <p:pRg st="3" end="3"/>
                                            </p:txEl>
                                          </p:spTgt>
                                        </p:tgtEl>
                                      </p:cBhvr>
                                      <p:to x="100000" y="60000"/>
                                    </p:animScale>
                                    <p:animScale>
                                      <p:cBhvr>
                                        <p:cTn id="69" dur="166" decel="50000">
                                          <p:stCondLst>
                                            <p:cond delay="676"/>
                                          </p:stCondLst>
                                        </p:cTn>
                                        <p:tgtEl>
                                          <p:spTgt spid="3">
                                            <p:txEl>
                                              <p:pRg st="3" end="3"/>
                                            </p:txEl>
                                          </p:spTgt>
                                        </p:tgtEl>
                                      </p:cBhvr>
                                      <p:to x="100000" y="100000"/>
                                    </p:animScale>
                                    <p:animScale>
                                      <p:cBhvr>
                                        <p:cTn id="70" dur="26">
                                          <p:stCondLst>
                                            <p:cond delay="1312"/>
                                          </p:stCondLst>
                                        </p:cTn>
                                        <p:tgtEl>
                                          <p:spTgt spid="3">
                                            <p:txEl>
                                              <p:pRg st="3" end="3"/>
                                            </p:txEl>
                                          </p:spTgt>
                                        </p:tgtEl>
                                      </p:cBhvr>
                                      <p:to x="100000" y="80000"/>
                                    </p:animScale>
                                    <p:animScale>
                                      <p:cBhvr>
                                        <p:cTn id="71" dur="166" decel="50000">
                                          <p:stCondLst>
                                            <p:cond delay="1338"/>
                                          </p:stCondLst>
                                        </p:cTn>
                                        <p:tgtEl>
                                          <p:spTgt spid="3">
                                            <p:txEl>
                                              <p:pRg st="3" end="3"/>
                                            </p:txEl>
                                          </p:spTgt>
                                        </p:tgtEl>
                                      </p:cBhvr>
                                      <p:to x="100000" y="100000"/>
                                    </p:animScale>
                                    <p:animScale>
                                      <p:cBhvr>
                                        <p:cTn id="72" dur="26">
                                          <p:stCondLst>
                                            <p:cond delay="1642"/>
                                          </p:stCondLst>
                                        </p:cTn>
                                        <p:tgtEl>
                                          <p:spTgt spid="3">
                                            <p:txEl>
                                              <p:pRg st="3" end="3"/>
                                            </p:txEl>
                                          </p:spTgt>
                                        </p:tgtEl>
                                      </p:cBhvr>
                                      <p:to x="100000" y="90000"/>
                                    </p:animScale>
                                    <p:animScale>
                                      <p:cBhvr>
                                        <p:cTn id="73" dur="166" decel="50000">
                                          <p:stCondLst>
                                            <p:cond delay="1668"/>
                                          </p:stCondLst>
                                        </p:cTn>
                                        <p:tgtEl>
                                          <p:spTgt spid="3">
                                            <p:txEl>
                                              <p:pRg st="3" end="3"/>
                                            </p:txEl>
                                          </p:spTgt>
                                        </p:tgtEl>
                                      </p:cBhvr>
                                      <p:to x="100000" y="100000"/>
                                    </p:animScale>
                                    <p:animScale>
                                      <p:cBhvr>
                                        <p:cTn id="74" dur="26">
                                          <p:stCondLst>
                                            <p:cond delay="1808"/>
                                          </p:stCondLst>
                                        </p:cTn>
                                        <p:tgtEl>
                                          <p:spTgt spid="3">
                                            <p:txEl>
                                              <p:pRg st="3" end="3"/>
                                            </p:txEl>
                                          </p:spTgt>
                                        </p:tgtEl>
                                      </p:cBhvr>
                                      <p:to x="100000" y="95000"/>
                                    </p:animScale>
                                    <p:animScale>
                                      <p:cBhvr>
                                        <p:cTn id="75"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2950" y="571500"/>
            <a:ext cx="16802100" cy="3946721"/>
          </a:xfrm>
          <a:prstGeom prst="rect">
            <a:avLst/>
          </a:prstGeom>
        </p:spPr>
        <p:txBody>
          <a:bodyPr wrap="square" lIns="0" tIns="0" rIns="0" bIns="0" rtlCol="0" anchor="t">
            <a:spAutoFit/>
          </a:bodyPr>
          <a:lstStyle/>
          <a:p>
            <a:pPr algn="ctr"/>
            <a:r>
              <a:rPr lang="en-US" sz="5400" dirty="0">
                <a:solidFill>
                  <a:srgbClr val="093362"/>
                </a:solidFill>
                <a:effectLst>
                  <a:outerShdw blurRad="38100" dist="38100" dir="2700000" algn="tl">
                    <a:srgbClr val="000000">
                      <a:alpha val="43137"/>
                    </a:srgbClr>
                  </a:outerShdw>
                </a:effectLst>
                <a:latin typeface="Livvic"/>
              </a:rPr>
              <a:t>“But without faith it is impossible to please Him, for he who comes to God must believe that He is, and that He is a rewarder of those who diligently seek Him.” </a:t>
            </a:r>
          </a:p>
          <a:p>
            <a:pPr algn="ctr"/>
            <a:r>
              <a:rPr lang="en-US" sz="5400" dirty="0">
                <a:solidFill>
                  <a:srgbClr val="093362"/>
                </a:solidFill>
                <a:effectLst>
                  <a:outerShdw blurRad="38100" dist="38100" dir="2700000" algn="tl">
                    <a:srgbClr val="000000">
                      <a:alpha val="43137"/>
                    </a:srgbClr>
                  </a:outerShdw>
                </a:effectLst>
                <a:latin typeface="Livvic"/>
              </a:rPr>
              <a:t> </a:t>
            </a:r>
          </a:p>
          <a:p>
            <a:pPr algn="r">
              <a:lnSpc>
                <a:spcPts val="5180"/>
              </a:lnSpc>
            </a:pPr>
            <a:r>
              <a:rPr lang="en-US" sz="4000" b="1" dirty="0">
                <a:solidFill>
                  <a:srgbClr val="093362"/>
                </a:solidFill>
                <a:latin typeface="Livvic"/>
              </a:rPr>
              <a:t>Hebrews 11:6</a:t>
            </a:r>
          </a:p>
        </p:txBody>
      </p:sp>
      <p:sp>
        <p:nvSpPr>
          <p:cNvPr id="4" name="TextBox 2">
            <a:extLst>
              <a:ext uri="{FF2B5EF4-FFF2-40B4-BE49-F238E27FC236}">
                <a16:creationId xmlns:a16="http://schemas.microsoft.com/office/drawing/2014/main" id="{20185DA0-B157-F73A-3E09-696358692932}"/>
              </a:ext>
            </a:extLst>
          </p:cNvPr>
          <p:cNvSpPr txBox="1"/>
          <p:nvPr/>
        </p:nvSpPr>
        <p:spPr>
          <a:xfrm>
            <a:off x="742950" y="5295900"/>
            <a:ext cx="16802100" cy="4777718"/>
          </a:xfrm>
          <a:prstGeom prst="rect">
            <a:avLst/>
          </a:prstGeom>
        </p:spPr>
        <p:txBody>
          <a:bodyPr wrap="square" lIns="0" tIns="0" rIns="0" bIns="0" rtlCol="0" anchor="t">
            <a:spAutoFit/>
          </a:bodyPr>
          <a:lstStyle/>
          <a:p>
            <a:pPr algn="ctr"/>
            <a:r>
              <a:rPr lang="en-US" sz="5400" dirty="0">
                <a:solidFill>
                  <a:srgbClr val="093362"/>
                </a:solidFill>
                <a:effectLst>
                  <a:outerShdw blurRad="38100" dist="38100" dir="2700000" algn="tl">
                    <a:srgbClr val="000000">
                      <a:alpha val="43137"/>
                    </a:srgbClr>
                  </a:outerShdw>
                </a:effectLst>
                <a:latin typeface="Livvic"/>
              </a:rPr>
              <a:t>“For since the creation of the world His invisible attributes are clearly seen, being understood by the things that are made, even His eternal power and Godhead, so that they are without excuse.” </a:t>
            </a:r>
          </a:p>
          <a:p>
            <a:pPr algn="ctr"/>
            <a:endParaRPr lang="en-US" sz="5400" dirty="0">
              <a:solidFill>
                <a:srgbClr val="093362"/>
              </a:solidFill>
              <a:effectLst>
                <a:outerShdw blurRad="38100" dist="38100" dir="2700000" algn="tl">
                  <a:srgbClr val="000000">
                    <a:alpha val="43137"/>
                  </a:srgbClr>
                </a:outerShdw>
              </a:effectLst>
              <a:latin typeface="Livvic"/>
            </a:endParaRPr>
          </a:p>
          <a:p>
            <a:pPr algn="r">
              <a:lnSpc>
                <a:spcPts val="5180"/>
              </a:lnSpc>
            </a:pPr>
            <a:r>
              <a:rPr lang="en-US" sz="4000" b="1" dirty="0">
                <a:solidFill>
                  <a:srgbClr val="093362"/>
                </a:solidFill>
                <a:latin typeface="Livvic"/>
              </a:rPr>
              <a:t>Romans 1:20 </a:t>
            </a:r>
          </a:p>
        </p:txBody>
      </p:sp>
      <p:cxnSp>
        <p:nvCxnSpPr>
          <p:cNvPr id="6" name="Straight Connector 5">
            <a:extLst>
              <a:ext uri="{FF2B5EF4-FFF2-40B4-BE49-F238E27FC236}">
                <a16:creationId xmlns:a16="http://schemas.microsoft.com/office/drawing/2014/main" id="{9497B8C2-5241-B60F-943A-FF807BBAB7AA}"/>
              </a:ext>
            </a:extLst>
          </p:cNvPr>
          <p:cNvCxnSpPr>
            <a:cxnSpLocks/>
          </p:cNvCxnSpPr>
          <p:nvPr/>
        </p:nvCxnSpPr>
        <p:spPr>
          <a:xfrm>
            <a:off x="914400" y="4610100"/>
            <a:ext cx="1663065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747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4375" y="2042542"/>
            <a:ext cx="16859250" cy="8002191"/>
          </a:xfrm>
          <a:prstGeom prst="rect">
            <a:avLst/>
          </a:prstGeom>
        </p:spPr>
        <p:txBody>
          <a:bodyPr wrap="square" lIns="0" tIns="0" rIns="0" bIns="0" rtlCol="0" anchor="t">
            <a:spAutoFit/>
          </a:bodyPr>
          <a:lstStyle/>
          <a:p>
            <a:pPr marL="685800" indent="-685800">
              <a:lnSpc>
                <a:spcPct val="150000"/>
              </a:lnSpc>
              <a:buFont typeface="Wingdings" panose="05000000000000000000" pitchFamily="2" charset="2"/>
              <a:buChar char="§"/>
            </a:pPr>
            <a:r>
              <a:rPr lang="en-US" sz="5400" dirty="0">
                <a:solidFill>
                  <a:srgbClr val="093362"/>
                </a:solidFill>
                <a:effectLst>
                  <a:outerShdw blurRad="38100" dist="38100" dir="2700000" algn="tl">
                    <a:srgbClr val="000000">
                      <a:alpha val="43137"/>
                    </a:srgbClr>
                  </a:outerShdw>
                </a:effectLst>
                <a:latin typeface="Livvic"/>
              </a:rPr>
              <a:t>Servant – Noah did as God commanded him</a:t>
            </a:r>
          </a:p>
          <a:p>
            <a:pPr marL="685800" indent="-685800">
              <a:lnSpc>
                <a:spcPct val="150000"/>
              </a:lnSpc>
              <a:buFont typeface="Wingdings" panose="05000000000000000000" pitchFamily="2" charset="2"/>
              <a:buChar char="§"/>
            </a:pPr>
            <a:r>
              <a:rPr lang="en-US" sz="5400" dirty="0">
                <a:solidFill>
                  <a:srgbClr val="093362"/>
                </a:solidFill>
                <a:effectLst>
                  <a:outerShdw blurRad="38100" dist="38100" dir="2700000" algn="tl">
                    <a:srgbClr val="000000">
                      <a:alpha val="43137"/>
                    </a:srgbClr>
                  </a:outerShdw>
                </a:effectLst>
                <a:latin typeface="Livvic"/>
              </a:rPr>
              <a:t>Leader – Noah lead his family</a:t>
            </a:r>
          </a:p>
          <a:p>
            <a:pPr marL="685800" indent="-685800">
              <a:lnSpc>
                <a:spcPct val="150000"/>
              </a:lnSpc>
              <a:buFont typeface="Wingdings" panose="05000000000000000000" pitchFamily="2" charset="2"/>
              <a:buChar char="§"/>
            </a:pPr>
            <a:r>
              <a:rPr lang="en-US" sz="5400" dirty="0">
                <a:solidFill>
                  <a:srgbClr val="093362"/>
                </a:solidFill>
                <a:effectLst>
                  <a:outerShdw blurRad="38100" dist="38100" dir="2700000" algn="tl">
                    <a:srgbClr val="000000">
                      <a:alpha val="43137"/>
                    </a:srgbClr>
                  </a:outerShdw>
                </a:effectLst>
                <a:latin typeface="Livvic"/>
              </a:rPr>
              <a:t>Optimistic – Noah didn’t get discouraged </a:t>
            </a:r>
          </a:p>
          <a:p>
            <a:pPr marL="685800" indent="-685800">
              <a:lnSpc>
                <a:spcPct val="150000"/>
              </a:lnSpc>
              <a:buFont typeface="Wingdings" panose="05000000000000000000" pitchFamily="2" charset="2"/>
              <a:buChar char="§"/>
            </a:pPr>
            <a:r>
              <a:rPr lang="en-US" sz="5400" dirty="0">
                <a:solidFill>
                  <a:srgbClr val="093362"/>
                </a:solidFill>
                <a:effectLst>
                  <a:outerShdw blurRad="38100" dist="38100" dir="2700000" algn="tl">
                    <a:srgbClr val="000000">
                      <a:alpha val="43137"/>
                    </a:srgbClr>
                  </a:outerShdw>
                </a:effectLst>
                <a:latin typeface="Livvic"/>
              </a:rPr>
              <a:t>Commitment – Noah committed to the plan</a:t>
            </a:r>
          </a:p>
          <a:p>
            <a:pPr marL="685800" indent="-685800">
              <a:lnSpc>
                <a:spcPct val="150000"/>
              </a:lnSpc>
              <a:buFont typeface="Wingdings" panose="05000000000000000000" pitchFamily="2" charset="2"/>
              <a:buChar char="§"/>
            </a:pPr>
            <a:r>
              <a:rPr lang="en-US" sz="5400" dirty="0">
                <a:solidFill>
                  <a:srgbClr val="093362"/>
                </a:solidFill>
                <a:effectLst>
                  <a:outerShdw blurRad="38100" dist="38100" dir="2700000" algn="tl">
                    <a:srgbClr val="000000">
                      <a:alpha val="43137"/>
                    </a:srgbClr>
                  </a:outerShdw>
                </a:effectLst>
                <a:latin typeface="Livvic"/>
              </a:rPr>
              <a:t>Communicate – Noah delegated </a:t>
            </a:r>
          </a:p>
          <a:p>
            <a:pPr marL="685800" indent="-685800">
              <a:lnSpc>
                <a:spcPct val="150000"/>
              </a:lnSpc>
              <a:buFont typeface="Wingdings" panose="05000000000000000000" pitchFamily="2" charset="2"/>
              <a:buChar char="§"/>
            </a:pPr>
            <a:r>
              <a:rPr lang="en-US" sz="5000" dirty="0">
                <a:solidFill>
                  <a:srgbClr val="093362"/>
                </a:solidFill>
                <a:effectLst>
                  <a:outerShdw blurRad="38100" dist="38100" dir="2700000" algn="tl">
                    <a:srgbClr val="000000">
                      <a:alpha val="43137"/>
                    </a:srgbClr>
                  </a:outerShdw>
                </a:effectLst>
                <a:latin typeface="Livvic"/>
              </a:rPr>
              <a:t>Courage - Listen - Believe - Trust - Responsible</a:t>
            </a:r>
          </a:p>
          <a:p>
            <a:pPr algn="ctr"/>
            <a:endParaRPr lang="en-US" sz="4000" b="1" dirty="0">
              <a:solidFill>
                <a:srgbClr val="093362"/>
              </a:solidFill>
              <a:latin typeface="Livvic"/>
            </a:endParaRPr>
          </a:p>
        </p:txBody>
      </p:sp>
      <p:sp>
        <p:nvSpPr>
          <p:cNvPr id="3" name="TextBox 3"/>
          <p:cNvSpPr txBox="1"/>
          <p:nvPr/>
        </p:nvSpPr>
        <p:spPr>
          <a:xfrm>
            <a:off x="523875" y="952500"/>
            <a:ext cx="17240250" cy="1090042"/>
          </a:xfrm>
          <a:prstGeom prst="rect">
            <a:avLst/>
          </a:prstGeom>
        </p:spPr>
        <p:txBody>
          <a:bodyPr wrap="square" lIns="0" tIns="0" rIns="0" bIns="0" rtlCol="0" anchor="t">
            <a:spAutoFit/>
          </a:bodyPr>
          <a:lstStyle/>
          <a:p>
            <a:pPr algn="ctr">
              <a:lnSpc>
                <a:spcPts val="8480"/>
              </a:lnSpc>
            </a:pPr>
            <a:r>
              <a:rPr lang="en-US" sz="8396" dirty="0">
                <a:solidFill>
                  <a:srgbClr val="093362"/>
                </a:solidFill>
                <a:latin typeface="Bobby Jones"/>
              </a:rPr>
              <a:t>What can we learn from noah’s faith?</a:t>
            </a:r>
          </a:p>
        </p:txBody>
      </p:sp>
    </p:spTree>
    <p:extLst>
      <p:ext uri="{BB962C8B-B14F-4D97-AF65-F5344CB8AC3E}">
        <p14:creationId xmlns:p14="http://schemas.microsoft.com/office/powerpoint/2010/main" val="422914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88" b="-10888"/>
            </a:stretch>
          </a:blipFill>
        </p:spPr>
        <p:txBody>
          <a:bodyPr/>
          <a:lstStyle/>
          <a:p>
            <a:endParaRPr lang="en-US" dirty="0"/>
          </a:p>
        </p:txBody>
      </p:sp>
      <p:sp>
        <p:nvSpPr>
          <p:cNvPr id="3" name="TextBox 3">
            <a:extLst>
              <a:ext uri="{FF2B5EF4-FFF2-40B4-BE49-F238E27FC236}">
                <a16:creationId xmlns:a16="http://schemas.microsoft.com/office/drawing/2014/main" id="{14C46BA8-6CF0-6E9B-E9A4-985188BE26E6}"/>
              </a:ext>
            </a:extLst>
          </p:cNvPr>
          <p:cNvSpPr txBox="1"/>
          <p:nvPr/>
        </p:nvSpPr>
        <p:spPr>
          <a:xfrm>
            <a:off x="304800" y="2400300"/>
            <a:ext cx="9153525" cy="1090042"/>
          </a:xfrm>
          <a:prstGeom prst="rect">
            <a:avLst/>
          </a:prstGeom>
        </p:spPr>
        <p:txBody>
          <a:bodyPr wrap="square" lIns="0" tIns="0" rIns="0" bIns="0" rtlCol="0" anchor="t">
            <a:spAutoFit/>
          </a:bodyPr>
          <a:lstStyle/>
          <a:p>
            <a:pPr algn="ctr">
              <a:lnSpc>
                <a:spcPts val="8480"/>
              </a:lnSpc>
            </a:pPr>
            <a:r>
              <a:rPr lang="en-US" sz="8396" dirty="0">
                <a:solidFill>
                  <a:srgbClr val="093362"/>
                </a:solidFill>
                <a:latin typeface="Bobby Jones"/>
              </a:rPr>
              <a:t>God’s promise</a:t>
            </a:r>
          </a:p>
        </p:txBody>
      </p:sp>
      <p:sp>
        <p:nvSpPr>
          <p:cNvPr id="4" name="TextBox 2">
            <a:extLst>
              <a:ext uri="{FF2B5EF4-FFF2-40B4-BE49-F238E27FC236}">
                <a16:creationId xmlns:a16="http://schemas.microsoft.com/office/drawing/2014/main" id="{857BD91E-E59D-BC91-196D-2DE7F867C173}"/>
              </a:ext>
            </a:extLst>
          </p:cNvPr>
          <p:cNvSpPr txBox="1"/>
          <p:nvPr/>
        </p:nvSpPr>
        <p:spPr>
          <a:xfrm>
            <a:off x="304800" y="4533900"/>
            <a:ext cx="13411200" cy="5239383"/>
          </a:xfrm>
          <a:prstGeom prst="rect">
            <a:avLst/>
          </a:prstGeom>
        </p:spPr>
        <p:txBody>
          <a:bodyPr wrap="square" lIns="0" tIns="0" rIns="0" bIns="0" rtlCol="0" anchor="t">
            <a:spAutoFit/>
          </a:bodyPr>
          <a:lstStyle/>
          <a:p>
            <a:r>
              <a:rPr lang="en-US" sz="5000" dirty="0">
                <a:solidFill>
                  <a:srgbClr val="093362"/>
                </a:solidFill>
                <a:effectLst>
                  <a:outerShdw blurRad="38100" dist="38100" dir="2700000" algn="tl">
                    <a:srgbClr val="000000">
                      <a:alpha val="43137"/>
                    </a:srgbClr>
                  </a:outerShdw>
                </a:effectLst>
                <a:latin typeface="Livvic"/>
              </a:rPr>
              <a:t>As a result of his faithfulness and </a:t>
            </a:r>
          </a:p>
          <a:p>
            <a:r>
              <a:rPr lang="en-US" sz="5000" dirty="0">
                <a:solidFill>
                  <a:srgbClr val="093362"/>
                </a:solidFill>
                <a:effectLst>
                  <a:outerShdw blurRad="38100" dist="38100" dir="2700000" algn="tl">
                    <a:srgbClr val="000000">
                      <a:alpha val="43137"/>
                    </a:srgbClr>
                  </a:outerShdw>
                </a:effectLst>
                <a:latin typeface="Livvic"/>
              </a:rPr>
              <a:t>obedience God made a promise with </a:t>
            </a:r>
          </a:p>
          <a:p>
            <a:r>
              <a:rPr lang="en-US" sz="5000" dirty="0">
                <a:solidFill>
                  <a:srgbClr val="093362"/>
                </a:solidFill>
                <a:effectLst>
                  <a:outerShdw blurRad="38100" dist="38100" dir="2700000" algn="tl">
                    <a:srgbClr val="000000">
                      <a:alpha val="43137"/>
                    </a:srgbClr>
                  </a:outerShdw>
                </a:effectLst>
                <a:latin typeface="Livvic"/>
              </a:rPr>
              <a:t>Noah to never destroy every living </a:t>
            </a:r>
          </a:p>
          <a:p>
            <a:r>
              <a:rPr lang="en-US" sz="5000" dirty="0">
                <a:solidFill>
                  <a:srgbClr val="093362"/>
                </a:solidFill>
                <a:effectLst>
                  <a:outerShdw blurRad="38100" dist="38100" dir="2700000" algn="tl">
                    <a:srgbClr val="000000">
                      <a:alpha val="43137"/>
                    </a:srgbClr>
                  </a:outerShdw>
                </a:effectLst>
                <a:latin typeface="Livvic"/>
              </a:rPr>
              <a:t>creature with a flood. </a:t>
            </a:r>
          </a:p>
          <a:p>
            <a:pPr algn="ctr"/>
            <a:endParaRPr lang="en-US" sz="5000" b="1" dirty="0">
              <a:solidFill>
                <a:srgbClr val="093362"/>
              </a:solidFill>
              <a:effectLst>
                <a:outerShdw blurRad="38100" dist="38100" dir="2700000" algn="tl">
                  <a:srgbClr val="000000">
                    <a:alpha val="43137"/>
                  </a:srgbClr>
                </a:outerShdw>
              </a:effectLst>
              <a:latin typeface="Livvic"/>
            </a:endParaRPr>
          </a:p>
          <a:p>
            <a:pPr algn="ctr"/>
            <a:r>
              <a:rPr lang="en-US" sz="5000" b="1" dirty="0">
                <a:solidFill>
                  <a:srgbClr val="093362"/>
                </a:solidFill>
                <a:effectLst>
                  <a:outerShdw blurRad="38100" dist="38100" dir="2700000" algn="tl">
                    <a:srgbClr val="000000">
                      <a:alpha val="43137"/>
                    </a:srgbClr>
                  </a:outerShdw>
                </a:effectLst>
                <a:latin typeface="Livvic"/>
              </a:rPr>
              <a:t>The sign of this covenant was a rainbow. </a:t>
            </a:r>
          </a:p>
          <a:p>
            <a:pPr algn="r">
              <a:lnSpc>
                <a:spcPts val="5180"/>
              </a:lnSpc>
            </a:pPr>
            <a:r>
              <a:rPr lang="en-US" sz="4000" b="1" dirty="0">
                <a:solidFill>
                  <a:srgbClr val="093362"/>
                </a:solidFill>
                <a:latin typeface="Livvic"/>
              </a:rPr>
              <a:t>Genesis 9:12-17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10121586" y="-360206"/>
            <a:ext cx="8976059" cy="11007412"/>
            <a:chOff x="0" y="0"/>
            <a:chExt cx="2364065" cy="2899072"/>
          </a:xfrm>
        </p:grpSpPr>
        <p:sp>
          <p:nvSpPr>
            <p:cNvPr id="3" name="Freeform 3"/>
            <p:cNvSpPr/>
            <p:nvPr/>
          </p:nvSpPr>
          <p:spPr>
            <a:xfrm>
              <a:off x="0" y="0"/>
              <a:ext cx="2364065" cy="2899072"/>
            </a:xfrm>
            <a:custGeom>
              <a:avLst/>
              <a:gdLst/>
              <a:ahLst/>
              <a:cxnLst/>
              <a:rect l="l" t="t" r="r" b="b"/>
              <a:pathLst>
                <a:path w="2364065" h="2899072">
                  <a:moveTo>
                    <a:pt x="0" y="0"/>
                  </a:moveTo>
                  <a:lnTo>
                    <a:pt x="2364065" y="0"/>
                  </a:lnTo>
                  <a:lnTo>
                    <a:pt x="2364065" y="2899072"/>
                  </a:lnTo>
                  <a:lnTo>
                    <a:pt x="0" y="2899072"/>
                  </a:lnTo>
                  <a:close/>
                </a:path>
              </a:pathLst>
            </a:custGeom>
            <a:solidFill>
              <a:srgbClr val="FFFFFF"/>
            </a:solidFill>
          </p:spPr>
          <p:txBody>
            <a:bodyPr/>
            <a:lstStyle/>
            <a:p>
              <a:endParaRPr lang="en-US" dirty="0"/>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dirty="0"/>
            </a:p>
          </p:txBody>
        </p:sp>
      </p:grpSp>
      <p:sp>
        <p:nvSpPr>
          <p:cNvPr id="5" name="TextBox 5"/>
          <p:cNvSpPr txBox="1"/>
          <p:nvPr/>
        </p:nvSpPr>
        <p:spPr>
          <a:xfrm>
            <a:off x="1008228" y="495300"/>
            <a:ext cx="7728635" cy="6086410"/>
          </a:xfrm>
          <a:prstGeom prst="rect">
            <a:avLst/>
          </a:prstGeom>
        </p:spPr>
        <p:txBody>
          <a:bodyPr lIns="0" tIns="0" rIns="0" bIns="0" rtlCol="0" anchor="t">
            <a:spAutoFit/>
          </a:bodyPr>
          <a:lstStyle/>
          <a:p>
            <a:pPr algn="ctr">
              <a:lnSpc>
                <a:spcPct val="150000"/>
              </a:lnSpc>
            </a:pPr>
            <a:r>
              <a:rPr lang="en-US" sz="5400" dirty="0">
                <a:solidFill>
                  <a:srgbClr val="FFFFFF"/>
                </a:solidFill>
                <a:effectLst>
                  <a:outerShdw blurRad="38100" dist="38100" dir="2700000" algn="tl">
                    <a:srgbClr val="000000">
                      <a:alpha val="43137"/>
                    </a:srgbClr>
                  </a:outerShdw>
                </a:effectLst>
                <a:latin typeface="Livvic"/>
              </a:rPr>
              <a:t>Abraham, Isaac, Jacob, and Joseph were faithful.</a:t>
            </a:r>
          </a:p>
          <a:p>
            <a:pPr algn="ctr">
              <a:lnSpc>
                <a:spcPct val="150000"/>
              </a:lnSpc>
            </a:pPr>
            <a:r>
              <a:rPr lang="en-US" sz="5400" dirty="0">
                <a:solidFill>
                  <a:srgbClr val="FFFFFF"/>
                </a:solidFill>
                <a:effectLst>
                  <a:outerShdw blurRad="38100" dist="38100" dir="2700000" algn="tl">
                    <a:srgbClr val="000000">
                      <a:alpha val="43137"/>
                    </a:srgbClr>
                  </a:outerShdw>
                </a:effectLst>
                <a:latin typeface="Livvic"/>
              </a:rPr>
              <a:t>Sarah was faithful.</a:t>
            </a:r>
          </a:p>
          <a:p>
            <a:pPr algn="ctr">
              <a:lnSpc>
                <a:spcPct val="150000"/>
              </a:lnSpc>
            </a:pPr>
            <a:r>
              <a:rPr lang="en-US" sz="5400" dirty="0">
                <a:solidFill>
                  <a:srgbClr val="FFFFFF"/>
                </a:solidFill>
                <a:effectLst>
                  <a:outerShdw blurRad="38100" dist="38100" dir="2700000" algn="tl">
                    <a:srgbClr val="000000">
                      <a:alpha val="43137"/>
                    </a:srgbClr>
                  </a:outerShdw>
                </a:effectLst>
                <a:latin typeface="Livvic"/>
              </a:rPr>
              <a:t>Moses was faithful.</a:t>
            </a:r>
          </a:p>
          <a:p>
            <a:pPr algn="ctr">
              <a:lnSpc>
                <a:spcPct val="150000"/>
              </a:lnSpc>
            </a:pPr>
            <a:r>
              <a:rPr lang="en-US" sz="5400" dirty="0">
                <a:solidFill>
                  <a:srgbClr val="FFFFFF"/>
                </a:solidFill>
                <a:effectLst>
                  <a:outerShdw blurRad="38100" dist="38100" dir="2700000" algn="tl">
                    <a:srgbClr val="000000">
                      <a:alpha val="43137"/>
                    </a:srgbClr>
                  </a:outerShdw>
                </a:effectLst>
                <a:latin typeface="Livvic"/>
              </a:rPr>
              <a:t>Noah was faithful. </a:t>
            </a:r>
          </a:p>
        </p:txBody>
      </p:sp>
      <p:sp>
        <p:nvSpPr>
          <p:cNvPr id="6" name="TextBox 6"/>
          <p:cNvSpPr txBox="1"/>
          <p:nvPr/>
        </p:nvSpPr>
        <p:spPr>
          <a:xfrm>
            <a:off x="0" y="7429500"/>
            <a:ext cx="9737029" cy="1445589"/>
          </a:xfrm>
          <a:prstGeom prst="rect">
            <a:avLst/>
          </a:prstGeom>
        </p:spPr>
        <p:txBody>
          <a:bodyPr wrap="square" lIns="0" tIns="0" rIns="0" bIns="0" rtlCol="0" anchor="t">
            <a:spAutoFit/>
          </a:bodyPr>
          <a:lstStyle/>
          <a:p>
            <a:pPr algn="ctr">
              <a:lnSpc>
                <a:spcPts val="12014"/>
              </a:lnSpc>
            </a:pPr>
            <a:r>
              <a:rPr lang="en-US" sz="8800" dirty="0">
                <a:solidFill>
                  <a:srgbClr val="FFFFFF"/>
                </a:solidFill>
                <a:latin typeface="Bobby Jones"/>
              </a:rPr>
              <a:t>Are you faithful?</a:t>
            </a:r>
          </a:p>
        </p:txBody>
      </p:sp>
      <p:grpSp>
        <p:nvGrpSpPr>
          <p:cNvPr id="7" name="Group 7"/>
          <p:cNvGrpSpPr>
            <a:grpSpLocks noChangeAspect="1"/>
          </p:cNvGrpSpPr>
          <p:nvPr/>
        </p:nvGrpSpPr>
        <p:grpSpPr>
          <a:xfrm>
            <a:off x="9737029" y="-821941"/>
            <a:ext cx="8804453" cy="13206680"/>
            <a:chOff x="0" y="0"/>
            <a:chExt cx="6350000" cy="9525000"/>
          </a:xfrm>
        </p:grpSpPr>
        <p:sp>
          <p:nvSpPr>
            <p:cNvPr id="8" name="Freeform 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359" r="-62359"/>
              </a:stretch>
            </a:blipFill>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5000"/>
            </a:blip>
            <a:stretch>
              <a:fillRect t="-9333" b="-9333"/>
            </a:stretch>
          </a:blipFill>
        </p:spPr>
        <p:txBody>
          <a:bodyPr/>
          <a:lstStyle/>
          <a:p>
            <a:endParaRPr lang="en-US" dirty="0"/>
          </a:p>
        </p:txBody>
      </p:sp>
      <p:sp>
        <p:nvSpPr>
          <p:cNvPr id="3" name="TextBox 2">
            <a:extLst>
              <a:ext uri="{FF2B5EF4-FFF2-40B4-BE49-F238E27FC236}">
                <a16:creationId xmlns:a16="http://schemas.microsoft.com/office/drawing/2014/main" id="{5A26626E-4A29-C3BC-1683-14310D4849BA}"/>
              </a:ext>
            </a:extLst>
          </p:cNvPr>
          <p:cNvSpPr txBox="1"/>
          <p:nvPr/>
        </p:nvSpPr>
        <p:spPr>
          <a:xfrm>
            <a:off x="742950" y="427694"/>
            <a:ext cx="16802100" cy="9011121"/>
          </a:xfrm>
          <a:prstGeom prst="rect">
            <a:avLst/>
          </a:prstGeom>
        </p:spPr>
        <p:txBody>
          <a:bodyPr wrap="square" lIns="0" tIns="0" rIns="0" bIns="0" rtlCol="0" anchor="t">
            <a:spAutoFit/>
          </a:bodyPr>
          <a:lstStyle/>
          <a:p>
            <a:pPr algn="ctr"/>
            <a:r>
              <a:rPr lang="en-US" sz="5400" b="1" dirty="0">
                <a:solidFill>
                  <a:srgbClr val="093362"/>
                </a:solidFill>
                <a:latin typeface="Livvic"/>
              </a:rPr>
              <a:t>NOT ALL OF OUR QUESTIONS </a:t>
            </a:r>
          </a:p>
          <a:p>
            <a:pPr algn="ctr"/>
            <a:r>
              <a:rPr lang="en-US" sz="5400" b="1" dirty="0">
                <a:solidFill>
                  <a:srgbClr val="093362"/>
                </a:solidFill>
                <a:latin typeface="Livvic"/>
              </a:rPr>
              <a:t>ARE GOING TO HAVE ANSWERS</a:t>
            </a:r>
          </a:p>
          <a:p>
            <a:pPr>
              <a:lnSpc>
                <a:spcPct val="150000"/>
              </a:lnSpc>
            </a:pPr>
            <a:r>
              <a:rPr lang="en-US" sz="4400" dirty="0">
                <a:solidFill>
                  <a:srgbClr val="093362"/>
                </a:solidFill>
                <a:effectLst>
                  <a:outerShdw blurRad="38100" dist="38100" dir="2700000" algn="tl">
                    <a:srgbClr val="000000">
                      <a:alpha val="43137"/>
                    </a:srgbClr>
                  </a:outerShdw>
                </a:effectLst>
                <a:latin typeface="Livvic"/>
              </a:rPr>
              <a:t>“</a:t>
            </a:r>
            <a:r>
              <a:rPr lang="en-US" sz="4400" i="1" dirty="0">
                <a:solidFill>
                  <a:srgbClr val="093362"/>
                </a:solidFill>
                <a:effectLst>
                  <a:outerShdw blurRad="38100" dist="38100" dir="2700000" algn="tl">
                    <a:srgbClr val="000000">
                      <a:alpha val="43137"/>
                    </a:srgbClr>
                  </a:outerShdw>
                </a:effectLst>
                <a:latin typeface="Livvic"/>
              </a:rPr>
              <a:t>The secret things belong to the Lord our God, but those things which are revealed belong to us and to our children forever, that we may do all the words of this law</a:t>
            </a:r>
            <a:r>
              <a:rPr lang="en-US" sz="4400" dirty="0">
                <a:solidFill>
                  <a:srgbClr val="093362"/>
                </a:solidFill>
                <a:effectLst>
                  <a:outerShdw blurRad="38100" dist="38100" dir="2700000" algn="tl">
                    <a:srgbClr val="000000">
                      <a:alpha val="43137"/>
                    </a:srgbClr>
                  </a:outerShdw>
                </a:effectLst>
                <a:latin typeface="Livvic"/>
              </a:rPr>
              <a:t>.”</a:t>
            </a:r>
          </a:p>
          <a:p>
            <a:pPr algn="r">
              <a:lnSpc>
                <a:spcPct val="150000"/>
              </a:lnSpc>
            </a:pPr>
            <a:r>
              <a:rPr lang="en-US" sz="4800" dirty="0">
                <a:solidFill>
                  <a:srgbClr val="093362"/>
                </a:solidFill>
                <a:effectLst>
                  <a:outerShdw blurRad="38100" dist="38100" dir="2700000" algn="tl">
                    <a:srgbClr val="000000">
                      <a:alpha val="43137"/>
                    </a:srgbClr>
                  </a:outerShdw>
                </a:effectLst>
                <a:latin typeface="Livvic"/>
              </a:rPr>
              <a:t> </a:t>
            </a:r>
            <a:r>
              <a:rPr lang="en-US" sz="4400" b="1" dirty="0">
                <a:solidFill>
                  <a:srgbClr val="093362"/>
                </a:solidFill>
                <a:effectLst>
                  <a:outerShdw blurRad="38100" dist="38100" dir="2700000" algn="tl">
                    <a:srgbClr val="000000">
                      <a:alpha val="43137"/>
                    </a:srgbClr>
                  </a:outerShdw>
                </a:effectLst>
                <a:latin typeface="Livvic"/>
              </a:rPr>
              <a:t>DEUTERONOMY 29:29 </a:t>
            </a:r>
          </a:p>
          <a:p>
            <a:pPr marL="685800" indent="-685800">
              <a:lnSpc>
                <a:spcPct val="150000"/>
              </a:lnSpc>
              <a:buFont typeface="Arial" panose="020B0604020202020204" pitchFamily="34" charset="0"/>
              <a:buChar char="•"/>
            </a:pPr>
            <a:r>
              <a:rPr lang="en-US" sz="4400" dirty="0">
                <a:solidFill>
                  <a:srgbClr val="093362"/>
                </a:solidFill>
                <a:effectLst>
                  <a:outerShdw blurRad="38100" dist="38100" dir="2700000" algn="tl">
                    <a:srgbClr val="000000">
                      <a:alpha val="43137"/>
                    </a:srgbClr>
                  </a:outerShdw>
                </a:effectLst>
                <a:latin typeface="Livvic"/>
              </a:rPr>
              <a:t>2 PETER 1:3 </a:t>
            </a:r>
          </a:p>
          <a:p>
            <a:pPr marL="685800" indent="-685800">
              <a:lnSpc>
                <a:spcPct val="150000"/>
              </a:lnSpc>
              <a:buFont typeface="Arial" panose="020B0604020202020204" pitchFamily="34" charset="0"/>
              <a:buChar char="•"/>
            </a:pPr>
            <a:r>
              <a:rPr lang="en-US" sz="4400" dirty="0">
                <a:solidFill>
                  <a:srgbClr val="093362"/>
                </a:solidFill>
                <a:effectLst>
                  <a:outerShdw blurRad="38100" dist="38100" dir="2700000" algn="tl">
                    <a:srgbClr val="000000">
                      <a:alpha val="43137"/>
                    </a:srgbClr>
                  </a:outerShdw>
                </a:effectLst>
                <a:latin typeface="Livvic"/>
              </a:rPr>
              <a:t>2 TIMOTHY 3:16-17 </a:t>
            </a:r>
          </a:p>
          <a:p>
            <a:pPr marL="685800" indent="-685800">
              <a:lnSpc>
                <a:spcPct val="150000"/>
              </a:lnSpc>
              <a:buFont typeface="Arial" panose="020B0604020202020204" pitchFamily="34" charset="0"/>
              <a:buChar char="•"/>
            </a:pPr>
            <a:r>
              <a:rPr lang="en-US" sz="4400" dirty="0">
                <a:solidFill>
                  <a:srgbClr val="093362"/>
                </a:solidFill>
                <a:effectLst>
                  <a:outerShdw blurRad="38100" dist="38100" dir="2700000" algn="tl">
                    <a:srgbClr val="000000">
                      <a:alpha val="43137"/>
                    </a:srgbClr>
                  </a:outerShdw>
                </a:effectLst>
                <a:latin typeface="Livvic"/>
              </a:rPr>
              <a:t>ISAIAH 55:9</a:t>
            </a:r>
            <a:endParaRPr lang="en-US" sz="5400" dirty="0">
              <a:solidFill>
                <a:srgbClr val="093362"/>
              </a:solidFill>
              <a:effectLst>
                <a:outerShdw blurRad="38100" dist="38100" dir="2700000" algn="tl">
                  <a:srgbClr val="000000">
                    <a:alpha val="43137"/>
                  </a:srgbClr>
                </a:outerShdw>
              </a:effectLst>
              <a:latin typeface="Livv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5000"/>
            </a:blip>
            <a:stretch>
              <a:fillRect t="-9333" b="-9333"/>
            </a:stretch>
          </a:blipFill>
        </p:spPr>
        <p:txBody>
          <a:bodyPr/>
          <a:lstStyle/>
          <a:p>
            <a:endParaRPr lang="en-US" dirty="0"/>
          </a:p>
        </p:txBody>
      </p:sp>
      <p:sp>
        <p:nvSpPr>
          <p:cNvPr id="3" name="TextBox 2">
            <a:extLst>
              <a:ext uri="{FF2B5EF4-FFF2-40B4-BE49-F238E27FC236}">
                <a16:creationId xmlns:a16="http://schemas.microsoft.com/office/drawing/2014/main" id="{5A26626E-4A29-C3BC-1683-14310D4849BA}"/>
              </a:ext>
            </a:extLst>
          </p:cNvPr>
          <p:cNvSpPr txBox="1"/>
          <p:nvPr/>
        </p:nvSpPr>
        <p:spPr>
          <a:xfrm>
            <a:off x="742950" y="427694"/>
            <a:ext cx="16802100" cy="11041612"/>
          </a:xfrm>
          <a:prstGeom prst="rect">
            <a:avLst/>
          </a:prstGeom>
        </p:spPr>
        <p:txBody>
          <a:bodyPr wrap="square" lIns="0" tIns="0" rIns="0" bIns="0" rtlCol="0" anchor="t">
            <a:spAutoFit/>
          </a:bodyPr>
          <a:lstStyle/>
          <a:p>
            <a:pPr algn="ctr"/>
            <a:r>
              <a:rPr lang="en-US" sz="5400" b="1" dirty="0">
                <a:solidFill>
                  <a:srgbClr val="093362"/>
                </a:solidFill>
                <a:latin typeface="Livvic"/>
              </a:rPr>
              <a:t>GOD DOES NOT - AND WILL NOT  </a:t>
            </a:r>
          </a:p>
          <a:p>
            <a:pPr algn="ctr"/>
            <a:r>
              <a:rPr lang="en-US" sz="5400" b="1" dirty="0">
                <a:solidFill>
                  <a:srgbClr val="093362"/>
                </a:solidFill>
                <a:latin typeface="Livvic"/>
              </a:rPr>
              <a:t>ASK US TO DO THE IMPOSSIBLE</a:t>
            </a:r>
          </a:p>
          <a:p>
            <a:pPr>
              <a:lnSpc>
                <a:spcPct val="150000"/>
              </a:lnSpc>
            </a:pPr>
            <a:r>
              <a:rPr lang="en-US" sz="4400" dirty="0">
                <a:solidFill>
                  <a:srgbClr val="093362"/>
                </a:solidFill>
                <a:effectLst>
                  <a:outerShdw blurRad="38100" dist="38100" dir="2700000" algn="tl">
                    <a:srgbClr val="000000">
                      <a:alpha val="43137"/>
                    </a:srgbClr>
                  </a:outerShdw>
                </a:effectLst>
                <a:latin typeface="Livvic"/>
              </a:rPr>
              <a:t>“</a:t>
            </a:r>
            <a:r>
              <a:rPr lang="en-US" sz="4400" i="1" dirty="0">
                <a:solidFill>
                  <a:srgbClr val="093362"/>
                </a:solidFill>
                <a:effectLst>
                  <a:outerShdw blurRad="38100" dist="38100" dir="2700000" algn="tl">
                    <a:srgbClr val="000000">
                      <a:alpha val="43137"/>
                    </a:srgbClr>
                  </a:outerShdw>
                </a:effectLst>
                <a:latin typeface="Livvic"/>
              </a:rPr>
              <a:t>No temptation has overtaken you except such as is common to man; but God is faithful, who will not allow you to be tempted beyond what you are able, but with the temptation will also make the way of escape, that you may be able to bear it</a:t>
            </a:r>
            <a:r>
              <a:rPr lang="en-US" sz="4400" dirty="0">
                <a:solidFill>
                  <a:srgbClr val="093362"/>
                </a:solidFill>
                <a:effectLst>
                  <a:outerShdw blurRad="38100" dist="38100" dir="2700000" algn="tl">
                    <a:srgbClr val="000000">
                      <a:alpha val="43137"/>
                    </a:srgbClr>
                  </a:outerShdw>
                </a:effectLst>
                <a:latin typeface="Livvic"/>
              </a:rPr>
              <a:t>.” </a:t>
            </a:r>
          </a:p>
          <a:p>
            <a:pPr algn="r">
              <a:lnSpc>
                <a:spcPct val="150000"/>
              </a:lnSpc>
            </a:pPr>
            <a:r>
              <a:rPr lang="en-US" sz="3600" b="1" dirty="0">
                <a:solidFill>
                  <a:srgbClr val="093362"/>
                </a:solidFill>
                <a:effectLst>
                  <a:outerShdw blurRad="38100" dist="38100" dir="2700000" algn="tl">
                    <a:srgbClr val="000000">
                      <a:alpha val="43137"/>
                    </a:srgbClr>
                  </a:outerShdw>
                </a:effectLst>
                <a:latin typeface="Livvic"/>
              </a:rPr>
              <a:t>I CORINTHIANS 10:13</a:t>
            </a:r>
          </a:p>
          <a:p>
            <a:pPr marL="571500" indent="-571500">
              <a:buFont typeface="Wingdings" panose="05000000000000000000" pitchFamily="2" charset="2"/>
              <a:buChar char="§"/>
            </a:pPr>
            <a:r>
              <a:rPr lang="en-US" sz="4000" dirty="0">
                <a:solidFill>
                  <a:srgbClr val="093362"/>
                </a:solidFill>
                <a:effectLst>
                  <a:outerShdw blurRad="38100" dist="38100" dir="2700000" algn="tl">
                    <a:srgbClr val="000000">
                      <a:alpha val="43137"/>
                    </a:srgbClr>
                  </a:outerShdw>
                </a:effectLst>
                <a:latin typeface="Livvic"/>
              </a:rPr>
              <a:t>PSALM 103:14</a:t>
            </a:r>
          </a:p>
          <a:p>
            <a:pPr marL="571500" indent="-571500">
              <a:lnSpc>
                <a:spcPct val="150000"/>
              </a:lnSpc>
              <a:buFont typeface="Wingdings" panose="05000000000000000000" pitchFamily="2" charset="2"/>
              <a:buChar char="§"/>
            </a:pPr>
            <a:r>
              <a:rPr lang="en-US" sz="4000" dirty="0">
                <a:solidFill>
                  <a:srgbClr val="093362"/>
                </a:solidFill>
                <a:effectLst>
                  <a:outerShdw blurRad="38100" dist="38100" dir="2700000" algn="tl">
                    <a:srgbClr val="000000">
                      <a:alpha val="43137"/>
                    </a:srgbClr>
                  </a:outerShdw>
                </a:effectLst>
                <a:latin typeface="Livvic"/>
              </a:rPr>
              <a:t>MATTHEW 28:18-20</a:t>
            </a:r>
          </a:p>
          <a:p>
            <a:pPr marL="571500" indent="-571500">
              <a:lnSpc>
                <a:spcPct val="150000"/>
              </a:lnSpc>
              <a:buFont typeface="Wingdings" panose="05000000000000000000" pitchFamily="2" charset="2"/>
              <a:buChar char="§"/>
            </a:pPr>
            <a:r>
              <a:rPr lang="en-US" sz="4000" dirty="0">
                <a:solidFill>
                  <a:srgbClr val="093362"/>
                </a:solidFill>
                <a:effectLst>
                  <a:outerShdw blurRad="38100" dist="38100" dir="2700000" algn="tl">
                    <a:srgbClr val="000000">
                      <a:alpha val="43137"/>
                    </a:srgbClr>
                  </a:outerShdw>
                </a:effectLst>
                <a:latin typeface="Livvic"/>
              </a:rPr>
              <a:t>EPHESIANS 6:10-20</a:t>
            </a:r>
          </a:p>
          <a:p>
            <a:pPr marL="571500" indent="-571500">
              <a:lnSpc>
                <a:spcPct val="150000"/>
              </a:lnSpc>
              <a:buFont typeface="Wingdings" panose="05000000000000000000" pitchFamily="2" charset="2"/>
              <a:buChar char="§"/>
            </a:pPr>
            <a:r>
              <a:rPr lang="en-US" sz="4000" dirty="0">
                <a:solidFill>
                  <a:srgbClr val="093362"/>
                </a:solidFill>
                <a:effectLst>
                  <a:outerShdw blurRad="38100" dist="38100" dir="2700000" algn="tl">
                    <a:srgbClr val="000000">
                      <a:alpha val="43137"/>
                    </a:srgbClr>
                  </a:outerShdw>
                </a:effectLst>
                <a:latin typeface="Livvic"/>
              </a:rPr>
              <a:t>2 CORINTHIANS 12:7-10 </a:t>
            </a:r>
          </a:p>
          <a:p>
            <a:pPr>
              <a:lnSpc>
                <a:spcPct val="150000"/>
              </a:lnSpc>
            </a:pPr>
            <a:endParaRPr lang="en-US" sz="5400" dirty="0">
              <a:solidFill>
                <a:srgbClr val="093362"/>
              </a:solidFill>
              <a:effectLst>
                <a:outerShdw blurRad="38100" dist="38100" dir="2700000" algn="tl">
                  <a:srgbClr val="000000">
                    <a:alpha val="43137"/>
                  </a:srgbClr>
                </a:outerShdw>
              </a:effectLst>
              <a:latin typeface="Livvic"/>
            </a:endParaRPr>
          </a:p>
        </p:txBody>
      </p:sp>
    </p:spTree>
    <p:extLst>
      <p:ext uri="{BB962C8B-B14F-4D97-AF65-F5344CB8AC3E}">
        <p14:creationId xmlns:p14="http://schemas.microsoft.com/office/powerpoint/2010/main" val="31925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5000"/>
            </a:blip>
            <a:stretch>
              <a:fillRect t="-9333" b="-9333"/>
            </a:stretch>
          </a:blipFill>
        </p:spPr>
        <p:txBody>
          <a:bodyPr/>
          <a:lstStyle/>
          <a:p>
            <a:endParaRPr lang="en-US" dirty="0"/>
          </a:p>
        </p:txBody>
      </p:sp>
      <p:sp>
        <p:nvSpPr>
          <p:cNvPr id="3" name="TextBox 2">
            <a:extLst>
              <a:ext uri="{FF2B5EF4-FFF2-40B4-BE49-F238E27FC236}">
                <a16:creationId xmlns:a16="http://schemas.microsoft.com/office/drawing/2014/main" id="{5A26626E-4A29-C3BC-1683-14310D4849BA}"/>
              </a:ext>
            </a:extLst>
          </p:cNvPr>
          <p:cNvSpPr txBox="1"/>
          <p:nvPr/>
        </p:nvSpPr>
        <p:spPr>
          <a:xfrm>
            <a:off x="742950" y="427694"/>
            <a:ext cx="16802100" cy="9606732"/>
          </a:xfrm>
          <a:prstGeom prst="rect">
            <a:avLst/>
          </a:prstGeom>
        </p:spPr>
        <p:txBody>
          <a:bodyPr wrap="square" lIns="0" tIns="0" rIns="0" bIns="0" rtlCol="0" anchor="t">
            <a:spAutoFit/>
          </a:bodyPr>
          <a:lstStyle/>
          <a:p>
            <a:pPr algn="ctr"/>
            <a:r>
              <a:rPr lang="en-US" sz="5400" b="1" dirty="0">
                <a:solidFill>
                  <a:srgbClr val="093362"/>
                </a:solidFill>
                <a:latin typeface="Livvic"/>
              </a:rPr>
              <a:t>IF WE DO OUR PART, GOD WILL DO HIS PART!</a:t>
            </a:r>
          </a:p>
          <a:p>
            <a:pPr>
              <a:lnSpc>
                <a:spcPct val="150000"/>
              </a:lnSpc>
            </a:pPr>
            <a:r>
              <a:rPr lang="en-US" sz="4400" dirty="0">
                <a:solidFill>
                  <a:srgbClr val="093362"/>
                </a:solidFill>
                <a:effectLst>
                  <a:outerShdw blurRad="38100" dist="38100" dir="2700000" algn="tl">
                    <a:srgbClr val="000000">
                      <a:alpha val="43137"/>
                    </a:srgbClr>
                  </a:outerShdw>
                </a:effectLst>
                <a:latin typeface="Livvic"/>
              </a:rPr>
              <a:t>5 Who then is Paul, and who is Apollos, but ministers through whom you believed, as the Lord gave to each one? </a:t>
            </a:r>
          </a:p>
          <a:p>
            <a:pPr>
              <a:lnSpc>
                <a:spcPct val="150000"/>
              </a:lnSpc>
            </a:pPr>
            <a:r>
              <a:rPr lang="en-US" sz="4400" dirty="0">
                <a:solidFill>
                  <a:srgbClr val="093362"/>
                </a:solidFill>
                <a:effectLst>
                  <a:outerShdw blurRad="38100" dist="38100" dir="2700000" algn="tl">
                    <a:srgbClr val="000000">
                      <a:alpha val="43137"/>
                    </a:srgbClr>
                  </a:outerShdw>
                </a:effectLst>
                <a:latin typeface="Livvic"/>
              </a:rPr>
              <a:t>6 I planted, Apollos watered, but God gave the increase. </a:t>
            </a:r>
          </a:p>
          <a:p>
            <a:pPr>
              <a:lnSpc>
                <a:spcPct val="150000"/>
              </a:lnSpc>
            </a:pPr>
            <a:r>
              <a:rPr lang="en-US" sz="4400" dirty="0">
                <a:solidFill>
                  <a:srgbClr val="093362"/>
                </a:solidFill>
                <a:effectLst>
                  <a:outerShdw blurRad="38100" dist="38100" dir="2700000" algn="tl">
                    <a:srgbClr val="000000">
                      <a:alpha val="43137"/>
                    </a:srgbClr>
                  </a:outerShdw>
                </a:effectLst>
                <a:latin typeface="Livvic"/>
              </a:rPr>
              <a:t>7 So then neither he who plants is anything, nor he who waters, but God who gives the increase.</a:t>
            </a:r>
            <a:r>
              <a:rPr lang="en-US" sz="4800" dirty="0">
                <a:solidFill>
                  <a:srgbClr val="093362"/>
                </a:solidFill>
                <a:effectLst>
                  <a:outerShdw blurRad="38100" dist="38100" dir="2700000" algn="tl">
                    <a:srgbClr val="000000">
                      <a:alpha val="43137"/>
                    </a:srgbClr>
                  </a:outerShdw>
                </a:effectLst>
                <a:latin typeface="Livvic"/>
              </a:rPr>
              <a:t> </a:t>
            </a:r>
          </a:p>
          <a:p>
            <a:pPr algn="r"/>
            <a:r>
              <a:rPr lang="en-US" sz="4400" b="1" dirty="0">
                <a:solidFill>
                  <a:srgbClr val="093362"/>
                </a:solidFill>
                <a:effectLst>
                  <a:outerShdw blurRad="38100" dist="38100" dir="2700000" algn="tl">
                    <a:srgbClr val="000000">
                      <a:alpha val="43137"/>
                    </a:srgbClr>
                  </a:outerShdw>
                </a:effectLst>
                <a:latin typeface="Livvic"/>
              </a:rPr>
              <a:t>I CORINTHIANS 3:5-7</a:t>
            </a:r>
          </a:p>
          <a:p>
            <a:pPr marL="685800" indent="-685800">
              <a:lnSpc>
                <a:spcPct val="150000"/>
              </a:lnSpc>
              <a:buFont typeface="Arial" panose="020B0604020202020204" pitchFamily="34" charset="0"/>
              <a:buChar char="•"/>
            </a:pPr>
            <a:r>
              <a:rPr lang="en-US" sz="4400" dirty="0">
                <a:solidFill>
                  <a:srgbClr val="093362"/>
                </a:solidFill>
                <a:effectLst>
                  <a:outerShdw blurRad="38100" dist="38100" dir="2700000" algn="tl">
                    <a:srgbClr val="000000">
                      <a:alpha val="43137"/>
                    </a:srgbClr>
                  </a:outerShdw>
                </a:effectLst>
                <a:latin typeface="Livvic"/>
              </a:rPr>
              <a:t>MATTHEW 18:15-20,35</a:t>
            </a:r>
          </a:p>
          <a:p>
            <a:pPr marL="685800" indent="-685800">
              <a:lnSpc>
                <a:spcPct val="150000"/>
              </a:lnSpc>
              <a:buFont typeface="Arial" panose="020B0604020202020204" pitchFamily="34" charset="0"/>
              <a:buChar char="•"/>
            </a:pPr>
            <a:r>
              <a:rPr lang="en-US" sz="4400" dirty="0">
                <a:solidFill>
                  <a:srgbClr val="093362"/>
                </a:solidFill>
                <a:effectLst>
                  <a:outerShdw blurRad="38100" dist="38100" dir="2700000" algn="tl">
                    <a:srgbClr val="000000">
                      <a:alpha val="43137"/>
                    </a:srgbClr>
                  </a:outerShdw>
                </a:effectLst>
                <a:latin typeface="Livvic"/>
              </a:rPr>
              <a:t>ROMANS 8:26</a:t>
            </a:r>
          </a:p>
          <a:p>
            <a:pPr marL="685800" indent="-685800">
              <a:lnSpc>
                <a:spcPct val="150000"/>
              </a:lnSpc>
              <a:buFont typeface="Arial" panose="020B0604020202020204" pitchFamily="34" charset="0"/>
              <a:buChar char="•"/>
            </a:pPr>
            <a:r>
              <a:rPr lang="en-US" sz="4400" dirty="0">
                <a:solidFill>
                  <a:srgbClr val="093362"/>
                </a:solidFill>
                <a:effectLst>
                  <a:outerShdw blurRad="38100" dist="38100" dir="2700000" algn="tl">
                    <a:srgbClr val="000000">
                      <a:alpha val="43137"/>
                    </a:srgbClr>
                  </a:outerShdw>
                </a:effectLst>
                <a:latin typeface="Livvic"/>
              </a:rPr>
              <a:t>PHILIPPIANS 2:13</a:t>
            </a:r>
            <a:endParaRPr lang="en-US" sz="5400" dirty="0">
              <a:solidFill>
                <a:srgbClr val="093362"/>
              </a:solidFill>
              <a:effectLst>
                <a:outerShdw blurRad="38100" dist="38100" dir="2700000" algn="tl">
                  <a:srgbClr val="000000">
                    <a:alpha val="43137"/>
                  </a:srgbClr>
                </a:outerShdw>
              </a:effectLst>
              <a:latin typeface="Livvic"/>
            </a:endParaRPr>
          </a:p>
        </p:txBody>
      </p:sp>
    </p:spTree>
    <p:extLst>
      <p:ext uri="{BB962C8B-B14F-4D97-AF65-F5344CB8AC3E}">
        <p14:creationId xmlns:p14="http://schemas.microsoft.com/office/powerpoint/2010/main" val="176716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48" b="-9148"/>
            </a:stretch>
          </a:blipFill>
        </p:spPr>
        <p:txBody>
          <a:bodyPr/>
          <a:lstStyle/>
          <a:p>
            <a:endParaRPr lang="en-US" dirty="0"/>
          </a:p>
        </p:txBody>
      </p:sp>
      <p:grpSp>
        <p:nvGrpSpPr>
          <p:cNvPr id="3" name="Group 3"/>
          <p:cNvGrpSpPr/>
          <p:nvPr/>
        </p:nvGrpSpPr>
        <p:grpSpPr>
          <a:xfrm>
            <a:off x="2667000" y="3329960"/>
            <a:ext cx="12953999" cy="3314708"/>
            <a:chOff x="0" y="0"/>
            <a:chExt cx="3509252" cy="1106533"/>
          </a:xfrm>
        </p:grpSpPr>
        <p:sp>
          <p:nvSpPr>
            <p:cNvPr id="4" name="Freeform 4"/>
            <p:cNvSpPr/>
            <p:nvPr/>
          </p:nvSpPr>
          <p:spPr>
            <a:xfrm>
              <a:off x="0" y="0"/>
              <a:ext cx="3509252" cy="1106533"/>
            </a:xfrm>
            <a:custGeom>
              <a:avLst/>
              <a:gdLst/>
              <a:ahLst/>
              <a:cxnLst/>
              <a:rect l="l" t="t" r="r" b="b"/>
              <a:pathLst>
                <a:path w="3509252" h="1106533">
                  <a:moveTo>
                    <a:pt x="0" y="0"/>
                  </a:moveTo>
                  <a:lnTo>
                    <a:pt x="3509252" y="0"/>
                  </a:lnTo>
                  <a:lnTo>
                    <a:pt x="3509252" y="1106533"/>
                  </a:lnTo>
                  <a:lnTo>
                    <a:pt x="0" y="1106533"/>
                  </a:lnTo>
                  <a:close/>
                </a:path>
              </a:pathLst>
            </a:custGeom>
            <a:solidFill>
              <a:srgbClr val="2F5666"/>
            </a:solidFill>
          </p:spPr>
          <p:txBody>
            <a:bodyPr/>
            <a:lstStyle/>
            <a:p>
              <a:endParaRPr lang="en-US" dirty="0"/>
            </a:p>
          </p:txBody>
        </p:sp>
      </p:grpSp>
      <p:grpSp>
        <p:nvGrpSpPr>
          <p:cNvPr id="5" name="Group 5"/>
          <p:cNvGrpSpPr/>
          <p:nvPr/>
        </p:nvGrpSpPr>
        <p:grpSpPr>
          <a:xfrm>
            <a:off x="2895600" y="3543300"/>
            <a:ext cx="12496800" cy="2971800"/>
            <a:chOff x="0" y="0"/>
            <a:chExt cx="12152389" cy="3416024"/>
          </a:xfrm>
        </p:grpSpPr>
        <p:sp>
          <p:nvSpPr>
            <p:cNvPr id="6" name="Freeform 6"/>
            <p:cNvSpPr/>
            <p:nvPr/>
          </p:nvSpPr>
          <p:spPr>
            <a:xfrm>
              <a:off x="0" y="0"/>
              <a:ext cx="12152389" cy="3416024"/>
            </a:xfrm>
            <a:custGeom>
              <a:avLst/>
              <a:gdLst/>
              <a:ahLst/>
              <a:cxnLst/>
              <a:rect l="l" t="t" r="r" b="b"/>
              <a:pathLst>
                <a:path w="12152389" h="3416024">
                  <a:moveTo>
                    <a:pt x="12152389" y="279400"/>
                  </a:moveTo>
                  <a:lnTo>
                    <a:pt x="12152389" y="0"/>
                  </a:lnTo>
                  <a:lnTo>
                    <a:pt x="0" y="0"/>
                  </a:lnTo>
                  <a:lnTo>
                    <a:pt x="0" y="3416024"/>
                  </a:lnTo>
                  <a:lnTo>
                    <a:pt x="12152389" y="3416024"/>
                  </a:lnTo>
                  <a:lnTo>
                    <a:pt x="12152389" y="279400"/>
                  </a:lnTo>
                  <a:close/>
                  <a:moveTo>
                    <a:pt x="12073649" y="279400"/>
                  </a:moveTo>
                  <a:lnTo>
                    <a:pt x="12073649" y="3337284"/>
                  </a:lnTo>
                  <a:lnTo>
                    <a:pt x="78740" y="3337284"/>
                  </a:lnTo>
                  <a:lnTo>
                    <a:pt x="78740" y="78740"/>
                  </a:lnTo>
                  <a:lnTo>
                    <a:pt x="12073649" y="78740"/>
                  </a:lnTo>
                  <a:lnTo>
                    <a:pt x="12073649" y="279400"/>
                  </a:lnTo>
                  <a:close/>
                </a:path>
              </a:pathLst>
            </a:custGeom>
            <a:solidFill>
              <a:srgbClr val="FFFFFF"/>
            </a:solidFill>
          </p:spPr>
          <p:txBody>
            <a:bodyPr/>
            <a:lstStyle/>
            <a:p>
              <a:endParaRPr lang="en-US" dirty="0"/>
            </a:p>
          </p:txBody>
        </p:sp>
      </p:grpSp>
      <p:sp>
        <p:nvSpPr>
          <p:cNvPr id="7" name="TextBox 7"/>
          <p:cNvSpPr txBox="1"/>
          <p:nvPr/>
        </p:nvSpPr>
        <p:spPr>
          <a:xfrm>
            <a:off x="3047999" y="3413732"/>
            <a:ext cx="12191999" cy="2083904"/>
          </a:xfrm>
          <a:prstGeom prst="rect">
            <a:avLst/>
          </a:prstGeom>
        </p:spPr>
        <p:txBody>
          <a:bodyPr wrap="square" lIns="0" tIns="0" rIns="0" bIns="0" rtlCol="0" anchor="t">
            <a:spAutoFit/>
          </a:bodyPr>
          <a:lstStyle/>
          <a:p>
            <a:pPr algn="ctr">
              <a:lnSpc>
                <a:spcPts val="8578"/>
              </a:lnSpc>
            </a:pPr>
            <a:r>
              <a:rPr lang="en-US" sz="4000" dirty="0">
                <a:solidFill>
                  <a:srgbClr val="FFFFFF"/>
                </a:solidFill>
                <a:effectLst>
                  <a:outerShdw blurRad="38100" dist="38100" dir="2700000" algn="tl">
                    <a:srgbClr val="000000">
                      <a:alpha val="43137"/>
                    </a:srgbClr>
                  </a:outerShdw>
                </a:effectLst>
                <a:latin typeface="League Spartan"/>
              </a:rPr>
              <a:t>“Faith isn’t a feeling. It’s a choice to trust God even when the road ahead seems uncertain.” </a:t>
            </a:r>
          </a:p>
        </p:txBody>
      </p:sp>
      <p:sp>
        <p:nvSpPr>
          <p:cNvPr id="8" name="TextBox 8"/>
          <p:cNvSpPr txBox="1"/>
          <p:nvPr/>
        </p:nvSpPr>
        <p:spPr>
          <a:xfrm>
            <a:off x="10047809" y="5715378"/>
            <a:ext cx="5039792" cy="618759"/>
          </a:xfrm>
          <a:prstGeom prst="rect">
            <a:avLst/>
          </a:prstGeom>
        </p:spPr>
        <p:txBody>
          <a:bodyPr wrap="square" lIns="0" tIns="0" rIns="0" bIns="0" rtlCol="0" anchor="t">
            <a:spAutoFit/>
          </a:bodyPr>
          <a:lstStyle/>
          <a:p>
            <a:pPr algn="r">
              <a:lnSpc>
                <a:spcPts val="5424"/>
              </a:lnSpc>
            </a:pPr>
            <a:r>
              <a:rPr lang="en-US" sz="3874" dirty="0">
                <a:solidFill>
                  <a:srgbClr val="FFFFFF"/>
                </a:solidFill>
                <a:latin typeface="Arsenica Antiqua"/>
              </a:rPr>
              <a:t>Dave Willis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2512" y="2648616"/>
            <a:ext cx="19203330" cy="4808941"/>
            <a:chOff x="-17079" y="-47625"/>
            <a:chExt cx="5057667" cy="1266553"/>
          </a:xfrm>
        </p:grpSpPr>
        <p:sp>
          <p:nvSpPr>
            <p:cNvPr id="3" name="Freeform 3"/>
            <p:cNvSpPr/>
            <p:nvPr/>
          </p:nvSpPr>
          <p:spPr>
            <a:xfrm>
              <a:off x="-17079"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093362"/>
            </a:solidFill>
          </p:spPr>
          <p:txBody>
            <a:bodyPr/>
            <a:lstStyle/>
            <a:p>
              <a:endParaRPr lang="en-US" sz="3600" dirty="0"/>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sz="3600" dirty="0"/>
            </a:p>
          </p:txBody>
        </p:sp>
      </p:grpSp>
      <p:grpSp>
        <p:nvGrpSpPr>
          <p:cNvPr id="5" name="Group 5"/>
          <p:cNvGrpSpPr/>
          <p:nvPr/>
        </p:nvGrpSpPr>
        <p:grpSpPr>
          <a:xfrm>
            <a:off x="8036139" y="138348"/>
            <a:ext cx="10010304" cy="100103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txBody>
            <a:bodyPr/>
            <a:lstStyle/>
            <a:p>
              <a:endParaRPr lang="en-US" sz="3600" dirty="0"/>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sz="3600" dirty="0"/>
            </a:p>
          </p:txBody>
        </p:sp>
      </p:grpSp>
      <p:grpSp>
        <p:nvGrpSpPr>
          <p:cNvPr id="8" name="Group 8"/>
          <p:cNvGrpSpPr/>
          <p:nvPr/>
        </p:nvGrpSpPr>
        <p:grpSpPr>
          <a:xfrm>
            <a:off x="8324435" y="426644"/>
            <a:ext cx="9433712" cy="943371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579"/>
            </a:solidFill>
          </p:spPr>
          <p:txBody>
            <a:bodyPr/>
            <a:lstStyle/>
            <a:p>
              <a:endParaRPr lang="en-US" sz="3600" dirty="0"/>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sz="3600" dirty="0"/>
            </a:p>
          </p:txBody>
        </p:sp>
      </p:grpSp>
      <p:sp>
        <p:nvSpPr>
          <p:cNvPr id="13" name="TextBox 13"/>
          <p:cNvSpPr txBox="1"/>
          <p:nvPr/>
        </p:nvSpPr>
        <p:spPr>
          <a:xfrm>
            <a:off x="1038420" y="5143499"/>
            <a:ext cx="7141867" cy="1278235"/>
          </a:xfrm>
          <a:prstGeom prst="rect">
            <a:avLst/>
          </a:prstGeom>
        </p:spPr>
        <p:txBody>
          <a:bodyPr lIns="0" tIns="0" rIns="0" bIns="0" rtlCol="0" anchor="t">
            <a:spAutoFit/>
          </a:bodyPr>
          <a:lstStyle/>
          <a:p>
            <a:pPr algn="ctr">
              <a:lnSpc>
                <a:spcPts val="7246"/>
              </a:lnSpc>
            </a:pPr>
            <a:r>
              <a:rPr lang="en-US" sz="19900" dirty="0">
                <a:solidFill>
                  <a:srgbClr val="FFFFFF"/>
                </a:solidFill>
                <a:effectLst>
                  <a:outerShdw blurRad="38100" dist="38100" dir="2700000" algn="tl">
                    <a:srgbClr val="000000">
                      <a:alpha val="43137"/>
                    </a:srgbClr>
                  </a:outerShdw>
                </a:effectLst>
                <a:latin typeface="Bobby Jones" panose="020B0604020202020204" charset="0"/>
              </a:rPr>
              <a:t>noah</a:t>
            </a:r>
            <a:endParaRPr lang="en-US" sz="13800" dirty="0">
              <a:solidFill>
                <a:srgbClr val="FFFFFF"/>
              </a:solidFill>
              <a:effectLst>
                <a:outerShdw blurRad="38100" dist="38100" dir="2700000" algn="tl">
                  <a:srgbClr val="000000">
                    <a:alpha val="43137"/>
                  </a:srgbClr>
                </a:outerShdw>
              </a:effectLst>
              <a:latin typeface="Bobby Jones" panose="020B0604020202020204" charset="0"/>
            </a:endParaRPr>
          </a:p>
        </p:txBody>
      </p:sp>
      <p:sp>
        <p:nvSpPr>
          <p:cNvPr id="14" name="TextBox 13">
            <a:extLst>
              <a:ext uri="{FF2B5EF4-FFF2-40B4-BE49-F238E27FC236}">
                <a16:creationId xmlns:a16="http://schemas.microsoft.com/office/drawing/2014/main" id="{64973189-B135-B02E-C9B6-EC9BA1224950}"/>
              </a:ext>
            </a:extLst>
          </p:cNvPr>
          <p:cNvSpPr txBox="1"/>
          <p:nvPr/>
        </p:nvSpPr>
        <p:spPr>
          <a:xfrm>
            <a:off x="8920550" y="2932393"/>
            <a:ext cx="8329029" cy="3893374"/>
          </a:xfrm>
          <a:prstGeom prst="rect">
            <a:avLst/>
          </a:prstGeom>
        </p:spPr>
        <p:txBody>
          <a:bodyPr wrap="square" lIns="0" tIns="0" rIns="0" bIns="0" rtlCol="0" anchor="t">
            <a:spAutoFit/>
          </a:bodyPr>
          <a:lstStyle/>
          <a:p>
            <a:pPr algn="ctr"/>
            <a:r>
              <a:rPr lang="en-US" sz="13800" dirty="0">
                <a:solidFill>
                  <a:srgbClr val="FFFFFF"/>
                </a:solidFill>
                <a:effectLst>
                  <a:outerShdw blurRad="38100" dist="38100" dir="2700000" algn="tl">
                    <a:srgbClr val="000000">
                      <a:alpha val="43137"/>
                    </a:srgbClr>
                  </a:outerShdw>
                </a:effectLst>
                <a:latin typeface="Bobby Jones"/>
              </a:rPr>
              <a:t>And his </a:t>
            </a:r>
            <a:r>
              <a:rPr lang="en-US" sz="11500" dirty="0">
                <a:solidFill>
                  <a:srgbClr val="FFFFFF"/>
                </a:solidFill>
                <a:effectLst>
                  <a:outerShdw blurRad="38100" dist="38100" dir="2700000" algn="tl">
                    <a:srgbClr val="000000">
                      <a:alpha val="43137"/>
                    </a:srgbClr>
                  </a:outerShdw>
                </a:effectLst>
                <a:latin typeface="Bobby Jones"/>
              </a:rPr>
              <a:t>faithfulness</a:t>
            </a:r>
            <a:endParaRPr lang="en-US" sz="13800" dirty="0">
              <a:solidFill>
                <a:srgbClr val="FFFFFF"/>
              </a:solidFill>
              <a:effectLst>
                <a:outerShdw blurRad="38100" dist="38100" dir="2700000" algn="tl">
                  <a:srgbClr val="000000">
                    <a:alpha val="43137"/>
                  </a:srgbClr>
                </a:outerShdw>
              </a:effectLst>
              <a:latin typeface="Bobby Jone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2177" t="-49934" r="-56176" b="-58419"/>
            </a:stretch>
          </a:blipFill>
        </p:spPr>
        <p:txBody>
          <a:bodyPr/>
          <a:lstStyle/>
          <a:p>
            <a:endParaRPr lang="en-US" dirty="0"/>
          </a:p>
        </p:txBody>
      </p:sp>
      <p:grpSp>
        <p:nvGrpSpPr>
          <p:cNvPr id="3" name="Group 3"/>
          <p:cNvGrpSpPr/>
          <p:nvPr/>
        </p:nvGrpSpPr>
        <p:grpSpPr>
          <a:xfrm>
            <a:off x="-457665" y="3230789"/>
            <a:ext cx="19203330" cy="4628115"/>
            <a:chOff x="0" y="0"/>
            <a:chExt cx="5057667" cy="1218928"/>
          </a:xfrm>
        </p:grpSpPr>
        <p:sp>
          <p:nvSpPr>
            <p:cNvPr id="4" name="Freeform 4"/>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093362"/>
            </a:solidFill>
          </p:spPr>
          <p:txBody>
            <a:bodyPr/>
            <a:lstStyle/>
            <a:p>
              <a:endParaRPr lang="en-US" dirty="0"/>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dirty="0"/>
            </a:p>
          </p:txBody>
        </p:sp>
      </p:grpSp>
      <p:grpSp>
        <p:nvGrpSpPr>
          <p:cNvPr id="6" name="Group 6"/>
          <p:cNvGrpSpPr/>
          <p:nvPr/>
        </p:nvGrpSpPr>
        <p:grpSpPr>
          <a:xfrm>
            <a:off x="7857996" y="583524"/>
            <a:ext cx="9119952" cy="911995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txBody>
            <a:bodyPr/>
            <a:lstStyle/>
            <a:p>
              <a:endParaRPr lang="en-US" dirty="0"/>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9" name="Group 9"/>
          <p:cNvGrpSpPr/>
          <p:nvPr/>
        </p:nvGrpSpPr>
        <p:grpSpPr>
          <a:xfrm>
            <a:off x="8120650" y="846178"/>
            <a:ext cx="8594644" cy="859464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579"/>
            </a:solidFill>
          </p:spPr>
          <p:txBody>
            <a:bodyPr/>
            <a:lstStyle/>
            <a:p>
              <a:endParaRPr lang="en-US" dirty="0"/>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12" name="Group 12"/>
          <p:cNvGrpSpPr>
            <a:grpSpLocks noChangeAspect="1"/>
          </p:cNvGrpSpPr>
          <p:nvPr/>
        </p:nvGrpSpPr>
        <p:grpSpPr>
          <a:xfrm>
            <a:off x="8497037" y="1222581"/>
            <a:ext cx="7841869" cy="7841838"/>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5898" b="-15898"/>
              </a:stretch>
            </a:blipFill>
          </p:spPr>
          <p:txBody>
            <a:bodyPr/>
            <a:lstStyle/>
            <a:p>
              <a:endParaRPr lang="en-US" dirty="0"/>
            </a:p>
          </p:txBody>
        </p:sp>
      </p:grpSp>
      <p:sp>
        <p:nvSpPr>
          <p:cNvPr id="14" name="TextBox 14"/>
          <p:cNvSpPr txBox="1"/>
          <p:nvPr/>
        </p:nvSpPr>
        <p:spPr>
          <a:xfrm>
            <a:off x="1028700" y="3937507"/>
            <a:ext cx="6829296" cy="3471854"/>
          </a:xfrm>
          <a:prstGeom prst="rect">
            <a:avLst/>
          </a:prstGeom>
        </p:spPr>
        <p:txBody>
          <a:bodyPr lIns="0" tIns="0" rIns="0" bIns="0" rtlCol="0" anchor="t">
            <a:spAutoFit/>
          </a:bodyPr>
          <a:lstStyle/>
          <a:p>
            <a:pPr algn="ctr">
              <a:lnSpc>
                <a:spcPts val="13126"/>
              </a:lnSpc>
            </a:pPr>
            <a:r>
              <a:rPr lang="en-US" sz="13532" dirty="0">
                <a:solidFill>
                  <a:srgbClr val="FFFFFF"/>
                </a:solidFill>
                <a:latin typeface="Bobby Jones"/>
              </a:rPr>
              <a:t>THANK YOU!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439400" y="-821941"/>
            <a:ext cx="8102082"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7978" r="-98688"/>
              </a:stretch>
            </a:blipFill>
          </p:spPr>
          <p:txBody>
            <a:bodyPr/>
            <a:lstStyle/>
            <a:p>
              <a:endParaRPr lang="en-US" dirty="0"/>
            </a:p>
          </p:txBody>
        </p:sp>
      </p:grpSp>
      <p:sp>
        <p:nvSpPr>
          <p:cNvPr id="4" name="TextBox 4"/>
          <p:cNvSpPr txBox="1"/>
          <p:nvPr/>
        </p:nvSpPr>
        <p:spPr>
          <a:xfrm>
            <a:off x="152400" y="69138"/>
            <a:ext cx="10287000" cy="10217862"/>
          </a:xfrm>
          <a:prstGeom prst="rect">
            <a:avLst/>
          </a:prstGeom>
        </p:spPr>
        <p:txBody>
          <a:bodyPr wrap="square" lIns="0" tIns="0" rIns="0" bIns="0" rtlCol="0" anchor="t">
            <a:spAutoFit/>
          </a:bodyPr>
          <a:lstStyle/>
          <a:p>
            <a:pPr algn="ctr">
              <a:lnSpc>
                <a:spcPts val="7000"/>
              </a:lnSpc>
            </a:pPr>
            <a:r>
              <a:rPr lang="en-US" sz="4800" dirty="0">
                <a:solidFill>
                  <a:srgbClr val="FFFFFF"/>
                </a:solidFill>
                <a:latin typeface="Livvic Bold"/>
              </a:rPr>
              <a:t>Have you ever been asked to do something you’ve never done before?</a:t>
            </a:r>
          </a:p>
          <a:p>
            <a:pPr algn="ctr"/>
            <a:endParaRPr lang="en-US" sz="4800" dirty="0">
              <a:solidFill>
                <a:srgbClr val="FFFFFF"/>
              </a:solidFill>
              <a:latin typeface="Livvic Bold"/>
            </a:endParaRPr>
          </a:p>
          <a:p>
            <a:pPr algn="ctr">
              <a:lnSpc>
                <a:spcPts val="7000"/>
              </a:lnSpc>
            </a:pPr>
            <a:r>
              <a:rPr lang="en-US" sz="4800" dirty="0">
                <a:solidFill>
                  <a:srgbClr val="FFFFFF"/>
                </a:solidFill>
                <a:latin typeface="Livvic Bold"/>
              </a:rPr>
              <a:t>Do you remember how you responded?</a:t>
            </a:r>
          </a:p>
          <a:p>
            <a:pPr algn="ctr"/>
            <a:endParaRPr lang="en-US" sz="4800" dirty="0">
              <a:solidFill>
                <a:srgbClr val="FFFFFF"/>
              </a:solidFill>
              <a:latin typeface="Livvic Bold"/>
            </a:endParaRPr>
          </a:p>
          <a:p>
            <a:pPr algn="ctr">
              <a:lnSpc>
                <a:spcPts val="7000"/>
              </a:lnSpc>
            </a:pPr>
            <a:r>
              <a:rPr lang="en-US" sz="4800" dirty="0">
                <a:solidFill>
                  <a:srgbClr val="FFFFFF"/>
                </a:solidFill>
                <a:latin typeface="Livvic Bold"/>
              </a:rPr>
              <a:t>Were you given instructions on how to accomplish it?</a:t>
            </a:r>
          </a:p>
          <a:p>
            <a:pPr algn="ctr"/>
            <a:endParaRPr lang="en-US" sz="4800" dirty="0">
              <a:solidFill>
                <a:srgbClr val="FFFFFF"/>
              </a:solidFill>
              <a:latin typeface="Livvic Bold"/>
            </a:endParaRPr>
          </a:p>
          <a:p>
            <a:pPr algn="ctr">
              <a:lnSpc>
                <a:spcPts val="7000"/>
              </a:lnSpc>
            </a:pPr>
            <a:r>
              <a:rPr lang="en-US" sz="4800" dirty="0">
                <a:solidFill>
                  <a:srgbClr val="FFFFFF"/>
                </a:solidFill>
                <a:latin typeface="Livvic Bold"/>
              </a:rPr>
              <a:t>Do you know why you were asked?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666" b="-10666"/>
            </a:stretch>
          </a:blipFill>
        </p:spPr>
        <p:txBody>
          <a:bodyPr/>
          <a:lstStyle/>
          <a:p>
            <a:endParaRPr lang="en-US" dirty="0"/>
          </a:p>
        </p:txBody>
      </p:sp>
      <p:grpSp>
        <p:nvGrpSpPr>
          <p:cNvPr id="3" name="Group 3"/>
          <p:cNvGrpSpPr/>
          <p:nvPr/>
        </p:nvGrpSpPr>
        <p:grpSpPr>
          <a:xfrm>
            <a:off x="-305034" y="-212342"/>
            <a:ext cx="18898065" cy="10711683"/>
            <a:chOff x="0" y="0"/>
            <a:chExt cx="2454000" cy="2821184"/>
          </a:xfrm>
        </p:grpSpPr>
        <p:sp>
          <p:nvSpPr>
            <p:cNvPr id="4" name="Freeform 4"/>
            <p:cNvSpPr/>
            <p:nvPr/>
          </p:nvSpPr>
          <p:spPr>
            <a:xfrm>
              <a:off x="0" y="0"/>
              <a:ext cx="2454000" cy="2821184"/>
            </a:xfrm>
            <a:custGeom>
              <a:avLst/>
              <a:gdLst/>
              <a:ahLst/>
              <a:cxnLst/>
              <a:rect l="l" t="t" r="r" b="b"/>
              <a:pathLst>
                <a:path w="2454000" h="2821184">
                  <a:moveTo>
                    <a:pt x="0" y="0"/>
                  </a:moveTo>
                  <a:lnTo>
                    <a:pt x="2454000" y="0"/>
                  </a:lnTo>
                  <a:lnTo>
                    <a:pt x="2454000" y="2821184"/>
                  </a:lnTo>
                  <a:lnTo>
                    <a:pt x="0" y="2821184"/>
                  </a:lnTo>
                  <a:close/>
                </a:path>
              </a:pathLst>
            </a:custGeom>
            <a:solidFill>
              <a:srgbClr val="093362">
                <a:alpha val="80000"/>
              </a:srgbClr>
            </a:solidFill>
          </p:spPr>
          <p:txBody>
            <a:bodyPr/>
            <a:lstStyle/>
            <a:p>
              <a:endParaRPr lang="en-US" dirty="0"/>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dirty="0"/>
            </a:p>
          </p:txBody>
        </p:sp>
      </p:grpSp>
      <p:sp>
        <p:nvSpPr>
          <p:cNvPr id="8" name="TextBox 7">
            <a:extLst>
              <a:ext uri="{FF2B5EF4-FFF2-40B4-BE49-F238E27FC236}">
                <a16:creationId xmlns:a16="http://schemas.microsoft.com/office/drawing/2014/main" id="{DFD0536D-43FC-1364-DDAA-CAFBFA7A7D9C}"/>
              </a:ext>
            </a:extLst>
          </p:cNvPr>
          <p:cNvSpPr txBox="1"/>
          <p:nvPr/>
        </p:nvSpPr>
        <p:spPr>
          <a:xfrm>
            <a:off x="1295400" y="3205436"/>
            <a:ext cx="16001999" cy="3775521"/>
          </a:xfrm>
          <a:prstGeom prst="rect">
            <a:avLst/>
          </a:prstGeom>
          <a:noFill/>
        </p:spPr>
        <p:txBody>
          <a:bodyPr wrap="square" rtlCol="0">
            <a:spAutoFit/>
          </a:bodyPr>
          <a:lstStyle/>
          <a:p>
            <a:pPr algn="just"/>
            <a:r>
              <a:rPr lang="en-US" sz="7200" dirty="0">
                <a:solidFill>
                  <a:schemeClr val="bg1"/>
                </a:solidFill>
                <a:effectLst>
                  <a:outerShdw blurRad="38100" dist="38100" dir="2700000" algn="tl">
                    <a:srgbClr val="000000">
                      <a:alpha val="43137"/>
                    </a:srgbClr>
                  </a:outerShdw>
                </a:effectLst>
                <a:latin typeface="Livvic Bold" charset="0"/>
              </a:rPr>
              <a:t>Noah was a righteous man who found grace in the eyes of the Lord. </a:t>
            </a:r>
          </a:p>
          <a:p>
            <a:pPr algn="r">
              <a:lnSpc>
                <a:spcPct val="150000"/>
              </a:lnSpc>
            </a:pPr>
            <a:r>
              <a:rPr lang="en-US" sz="7200" dirty="0">
                <a:solidFill>
                  <a:schemeClr val="bg1"/>
                </a:solidFill>
                <a:effectLst>
                  <a:outerShdw blurRad="38100" dist="38100" dir="2700000" algn="tl">
                    <a:srgbClr val="000000">
                      <a:alpha val="43137"/>
                    </a:srgbClr>
                  </a:outerShdw>
                </a:effectLst>
                <a:latin typeface="Livvic Bold" charset="0"/>
              </a:rPr>
              <a:t>– Genesis 6:8</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20968" r="-20968"/>
              </a:stretch>
            </a:blipFill>
          </p:spPr>
          <p:txBody>
            <a:bodyPr/>
            <a:lstStyle/>
            <a:p>
              <a:endParaRPr lang="en-US" dirty="0"/>
            </a:p>
          </p:txBody>
        </p:sp>
      </p:grpSp>
      <p:sp>
        <p:nvSpPr>
          <p:cNvPr id="5" name="TextBox 5"/>
          <p:cNvSpPr txBox="1"/>
          <p:nvPr/>
        </p:nvSpPr>
        <p:spPr>
          <a:xfrm>
            <a:off x="0" y="1400360"/>
            <a:ext cx="9737029" cy="7521611"/>
          </a:xfrm>
          <a:prstGeom prst="rect">
            <a:avLst/>
          </a:prstGeom>
        </p:spPr>
        <p:txBody>
          <a:bodyPr wrap="square" lIns="0" tIns="0" rIns="0" bIns="0" rtlCol="0" anchor="t">
            <a:spAutoFit/>
          </a:bodyPr>
          <a:lstStyle/>
          <a:p>
            <a:pPr algn="ctr">
              <a:lnSpc>
                <a:spcPts val="12014"/>
              </a:lnSpc>
            </a:pPr>
            <a:r>
              <a:rPr lang="en-US" sz="9000" dirty="0">
                <a:solidFill>
                  <a:srgbClr val="FFFFFF"/>
                </a:solidFill>
                <a:effectLst>
                  <a:outerShdw blurRad="38100" dist="38100" dir="2700000" algn="tl">
                    <a:srgbClr val="000000">
                      <a:alpha val="43137"/>
                    </a:srgbClr>
                  </a:outerShdw>
                </a:effectLst>
                <a:latin typeface="Bobby Jones"/>
              </a:rPr>
              <a:t>Why did the flood happen? </a:t>
            </a:r>
          </a:p>
          <a:p>
            <a:pPr algn="ctr">
              <a:lnSpc>
                <a:spcPts val="12014"/>
              </a:lnSpc>
            </a:pPr>
            <a:endParaRPr lang="en-US" sz="8800" dirty="0">
              <a:solidFill>
                <a:srgbClr val="FFFFFF"/>
              </a:solidFill>
              <a:effectLst>
                <a:outerShdw blurRad="38100" dist="38100" dir="2700000" algn="tl">
                  <a:srgbClr val="000000">
                    <a:alpha val="43137"/>
                  </a:srgbClr>
                </a:outerShdw>
              </a:effectLst>
              <a:latin typeface="Bobby Jones"/>
            </a:endParaRPr>
          </a:p>
          <a:p>
            <a:pPr algn="ctr">
              <a:lnSpc>
                <a:spcPts val="12014"/>
              </a:lnSpc>
            </a:pPr>
            <a:r>
              <a:rPr lang="en-US" sz="7500" dirty="0">
                <a:solidFill>
                  <a:srgbClr val="FFFFFF"/>
                </a:solidFill>
                <a:effectLst>
                  <a:outerShdw blurRad="38100" dist="38100" dir="2700000" algn="tl">
                    <a:srgbClr val="000000">
                      <a:alpha val="43137"/>
                    </a:srgbClr>
                  </a:outerShdw>
                </a:effectLst>
                <a:latin typeface="Bobby Jones"/>
              </a:rPr>
              <a:t>(Why was there a need to build an Ark?)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5" name="TextBox 5"/>
          <p:cNvSpPr txBox="1"/>
          <p:nvPr/>
        </p:nvSpPr>
        <p:spPr>
          <a:xfrm>
            <a:off x="76200" y="669705"/>
            <a:ext cx="18135600" cy="1419043"/>
          </a:xfrm>
          <a:prstGeom prst="rect">
            <a:avLst/>
          </a:prstGeom>
        </p:spPr>
        <p:txBody>
          <a:bodyPr wrap="square" lIns="0" tIns="0" rIns="0" bIns="0" rtlCol="0" anchor="t">
            <a:spAutoFit/>
          </a:bodyPr>
          <a:lstStyle/>
          <a:p>
            <a:pPr algn="ctr">
              <a:lnSpc>
                <a:spcPts val="12014"/>
              </a:lnSpc>
            </a:pPr>
            <a:r>
              <a:rPr lang="en-US" sz="9000" dirty="0">
                <a:solidFill>
                  <a:srgbClr val="FFFFFF"/>
                </a:solidFill>
                <a:effectLst>
                  <a:outerShdw blurRad="38100" dist="38100" dir="2700000" algn="tl">
                    <a:srgbClr val="000000">
                      <a:alpha val="43137"/>
                    </a:srgbClr>
                  </a:outerShdw>
                </a:effectLst>
                <a:latin typeface="Bobby Jones"/>
              </a:rPr>
              <a:t>Genesis 6:5-12, 17</a:t>
            </a:r>
            <a:endParaRPr lang="en-US" sz="7500" dirty="0">
              <a:solidFill>
                <a:srgbClr val="FFFFFF"/>
              </a:solidFill>
              <a:effectLst>
                <a:outerShdw blurRad="38100" dist="38100" dir="2700000" algn="tl">
                  <a:srgbClr val="000000">
                    <a:alpha val="43137"/>
                  </a:srgbClr>
                </a:outerShdw>
              </a:effectLst>
              <a:latin typeface="Bobby Jones"/>
            </a:endParaRPr>
          </a:p>
        </p:txBody>
      </p:sp>
      <p:sp>
        <p:nvSpPr>
          <p:cNvPr id="4" name="TextBox 4">
            <a:extLst>
              <a:ext uri="{FF2B5EF4-FFF2-40B4-BE49-F238E27FC236}">
                <a16:creationId xmlns:a16="http://schemas.microsoft.com/office/drawing/2014/main" id="{AFBA8125-201D-DBDA-22BA-999D1BAFB9A7}"/>
              </a:ext>
            </a:extLst>
          </p:cNvPr>
          <p:cNvSpPr txBox="1"/>
          <p:nvPr/>
        </p:nvSpPr>
        <p:spPr>
          <a:xfrm>
            <a:off x="152400" y="2552700"/>
            <a:ext cx="17983200" cy="6355073"/>
          </a:xfrm>
          <a:prstGeom prst="rect">
            <a:avLst/>
          </a:prstGeom>
        </p:spPr>
        <p:txBody>
          <a:bodyPr wrap="square" lIns="0" tIns="0" rIns="0" bIns="0" rtlCol="0" anchor="t">
            <a:spAutoFit/>
          </a:bodyPr>
          <a:lstStyle/>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“Then the Lord saw the </a:t>
            </a:r>
            <a:r>
              <a:rPr lang="en-US" sz="4000" b="1" i="1" dirty="0">
                <a:solidFill>
                  <a:srgbClr val="FFFFFF"/>
                </a:solidFill>
                <a:effectLst>
                  <a:outerShdw blurRad="38100" dist="38100" dir="2700000" algn="tl">
                    <a:srgbClr val="000000">
                      <a:alpha val="43137"/>
                    </a:srgbClr>
                  </a:outerShdw>
                </a:effectLst>
                <a:latin typeface="Livvic"/>
              </a:rPr>
              <a:t>wickedness of man </a:t>
            </a:r>
            <a:r>
              <a:rPr lang="en-US" sz="4000" dirty="0">
                <a:solidFill>
                  <a:srgbClr val="FFFFFF"/>
                </a:solidFill>
                <a:effectLst>
                  <a:outerShdw blurRad="38100" dist="38100" dir="2700000" algn="tl">
                    <a:srgbClr val="000000">
                      <a:alpha val="43137"/>
                    </a:srgbClr>
                  </a:outerShdw>
                </a:effectLst>
                <a:latin typeface="Livvic"/>
              </a:rPr>
              <a:t>was great in the earth,” – vs. 5</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“and that every intent of the </a:t>
            </a:r>
            <a:r>
              <a:rPr lang="en-US" sz="4000" b="1" i="1" dirty="0">
                <a:solidFill>
                  <a:srgbClr val="FFFFFF"/>
                </a:solidFill>
                <a:effectLst>
                  <a:outerShdw blurRad="38100" dist="38100" dir="2700000" algn="tl">
                    <a:srgbClr val="000000">
                      <a:alpha val="43137"/>
                    </a:srgbClr>
                  </a:outerShdw>
                </a:effectLst>
                <a:latin typeface="Livvic"/>
              </a:rPr>
              <a:t>thoughts of his heart was only evil continually</a:t>
            </a:r>
            <a:r>
              <a:rPr lang="en-US" sz="4000" dirty="0">
                <a:solidFill>
                  <a:srgbClr val="FFFFFF"/>
                </a:solidFill>
                <a:effectLst>
                  <a:outerShdw blurRad="38100" dist="38100" dir="2700000" algn="tl">
                    <a:srgbClr val="000000">
                      <a:alpha val="43137"/>
                    </a:srgbClr>
                  </a:outerShdw>
                </a:effectLst>
                <a:latin typeface="Livvic"/>
              </a:rPr>
              <a:t>” – vs. 5</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“The earth was also </a:t>
            </a:r>
            <a:r>
              <a:rPr lang="en-US" sz="4000" b="1" i="1" dirty="0">
                <a:solidFill>
                  <a:srgbClr val="FFFFFF"/>
                </a:solidFill>
                <a:effectLst>
                  <a:outerShdw blurRad="38100" dist="38100" dir="2700000" algn="tl">
                    <a:srgbClr val="000000">
                      <a:alpha val="43137"/>
                    </a:srgbClr>
                  </a:outerShdw>
                </a:effectLst>
                <a:latin typeface="Livvic"/>
              </a:rPr>
              <a:t>corrupt</a:t>
            </a:r>
            <a:r>
              <a:rPr lang="en-US" sz="4000" dirty="0">
                <a:solidFill>
                  <a:srgbClr val="FFFFFF"/>
                </a:solidFill>
                <a:effectLst>
                  <a:outerShdw blurRad="38100" dist="38100" dir="2700000" algn="tl">
                    <a:srgbClr val="000000">
                      <a:alpha val="43137"/>
                    </a:srgbClr>
                  </a:outerShdw>
                </a:effectLst>
                <a:latin typeface="Livvic"/>
              </a:rPr>
              <a:t> before God and the earth was filled with </a:t>
            </a:r>
            <a:r>
              <a:rPr lang="en-US" sz="4000" b="1" i="1" dirty="0">
                <a:solidFill>
                  <a:srgbClr val="FFFFFF"/>
                </a:solidFill>
                <a:effectLst>
                  <a:outerShdw blurRad="38100" dist="38100" dir="2700000" algn="tl">
                    <a:srgbClr val="000000">
                      <a:alpha val="43137"/>
                    </a:srgbClr>
                  </a:outerShdw>
                </a:effectLst>
                <a:latin typeface="Livvic"/>
              </a:rPr>
              <a:t>violence</a:t>
            </a:r>
            <a:r>
              <a:rPr lang="en-US" sz="4000" dirty="0">
                <a:solidFill>
                  <a:srgbClr val="FFFFFF"/>
                </a:solidFill>
                <a:effectLst>
                  <a:outerShdw blurRad="38100" dist="38100" dir="2700000" algn="tl">
                    <a:srgbClr val="000000">
                      <a:alpha val="43137"/>
                    </a:srgbClr>
                  </a:outerShdw>
                </a:effectLst>
                <a:latin typeface="Livvic"/>
              </a:rPr>
              <a:t>” – vs. 11</a:t>
            </a:r>
          </a:p>
          <a:p>
            <a:pPr marL="571500" lvl="1" indent="-571500">
              <a:lnSpc>
                <a:spcPct val="150000"/>
              </a:lnSpc>
              <a:spcBef>
                <a:spcPct val="0"/>
              </a:spcBef>
              <a:buFont typeface="Wingdings" panose="05000000000000000000" pitchFamily="2" charset="2"/>
              <a:buChar char="§"/>
            </a:pPr>
            <a:r>
              <a:rPr lang="en-US" sz="4000" dirty="0">
                <a:solidFill>
                  <a:srgbClr val="FFFFFF"/>
                </a:solidFill>
                <a:effectLst>
                  <a:outerShdw blurRad="38100" dist="38100" dir="2700000" algn="tl">
                    <a:srgbClr val="000000">
                      <a:alpha val="43137"/>
                    </a:srgbClr>
                  </a:outerShdw>
                </a:effectLst>
                <a:latin typeface="Livvic"/>
              </a:rPr>
              <a:t>“So God looked upon the earth, and indeed </a:t>
            </a:r>
            <a:r>
              <a:rPr lang="en-US" sz="4000" b="1" i="1" dirty="0">
                <a:solidFill>
                  <a:srgbClr val="FFFFFF"/>
                </a:solidFill>
                <a:effectLst>
                  <a:outerShdw blurRad="38100" dist="38100" dir="2700000" algn="tl">
                    <a:srgbClr val="000000">
                      <a:alpha val="43137"/>
                    </a:srgbClr>
                  </a:outerShdw>
                </a:effectLst>
                <a:latin typeface="Livvic"/>
              </a:rPr>
              <a:t>it was corrupt</a:t>
            </a:r>
            <a:r>
              <a:rPr lang="en-US" sz="4000" dirty="0">
                <a:solidFill>
                  <a:srgbClr val="FFFFFF"/>
                </a:solidFill>
                <a:effectLst>
                  <a:outerShdw blurRad="38100" dist="38100" dir="2700000" algn="tl">
                    <a:srgbClr val="000000">
                      <a:alpha val="43137"/>
                    </a:srgbClr>
                  </a:outerShdw>
                </a:effectLst>
                <a:latin typeface="Livvic"/>
              </a:rPr>
              <a:t>; for </a:t>
            </a:r>
            <a:r>
              <a:rPr lang="en-US" sz="4000" b="1" i="1" dirty="0">
                <a:solidFill>
                  <a:srgbClr val="FFFFFF"/>
                </a:solidFill>
                <a:effectLst>
                  <a:outerShdw blurRad="38100" dist="38100" dir="2700000" algn="tl">
                    <a:srgbClr val="000000">
                      <a:alpha val="43137"/>
                    </a:srgbClr>
                  </a:outerShdw>
                </a:effectLst>
                <a:latin typeface="Livvic"/>
              </a:rPr>
              <a:t>all flesh had corrupted their way </a:t>
            </a:r>
            <a:r>
              <a:rPr lang="en-US" sz="4000" dirty="0">
                <a:solidFill>
                  <a:srgbClr val="FFFFFF"/>
                </a:solidFill>
                <a:effectLst>
                  <a:outerShdw blurRad="38100" dist="38100" dir="2700000" algn="tl">
                    <a:srgbClr val="000000">
                      <a:alpha val="43137"/>
                    </a:srgbClr>
                  </a:outerShdw>
                </a:effectLst>
                <a:latin typeface="Livvic"/>
              </a:rPr>
              <a:t>on the Earth” – vs. 12</a:t>
            </a:r>
          </a:p>
        </p:txBody>
      </p:sp>
    </p:spTree>
    <p:extLst>
      <p:ext uri="{BB962C8B-B14F-4D97-AF65-F5344CB8AC3E}">
        <p14:creationId xmlns:p14="http://schemas.microsoft.com/office/powerpoint/2010/main" val="12933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5" name="TextBox 5"/>
          <p:cNvSpPr txBox="1"/>
          <p:nvPr/>
        </p:nvSpPr>
        <p:spPr>
          <a:xfrm>
            <a:off x="76200" y="647700"/>
            <a:ext cx="18135600" cy="1419043"/>
          </a:xfrm>
          <a:prstGeom prst="rect">
            <a:avLst/>
          </a:prstGeom>
        </p:spPr>
        <p:txBody>
          <a:bodyPr wrap="square" lIns="0" tIns="0" rIns="0" bIns="0" rtlCol="0" anchor="t">
            <a:spAutoFit/>
          </a:bodyPr>
          <a:lstStyle/>
          <a:p>
            <a:pPr algn="ctr">
              <a:lnSpc>
                <a:spcPts val="12014"/>
              </a:lnSpc>
            </a:pPr>
            <a:r>
              <a:rPr lang="en-US" sz="9000" dirty="0">
                <a:solidFill>
                  <a:srgbClr val="FFFFFF"/>
                </a:solidFill>
                <a:effectLst>
                  <a:outerShdw blurRad="38100" dist="38100" dir="2700000" algn="tl">
                    <a:srgbClr val="000000">
                      <a:alpha val="43137"/>
                    </a:srgbClr>
                  </a:outerShdw>
                </a:effectLst>
                <a:latin typeface="Bobby Jones"/>
              </a:rPr>
              <a:t>Genesis 6:5-12, 17</a:t>
            </a:r>
            <a:endParaRPr lang="en-US" sz="7500" dirty="0">
              <a:solidFill>
                <a:srgbClr val="FFFFFF"/>
              </a:solidFill>
              <a:effectLst>
                <a:outerShdw blurRad="38100" dist="38100" dir="2700000" algn="tl">
                  <a:srgbClr val="000000">
                    <a:alpha val="43137"/>
                  </a:srgbClr>
                </a:outerShdw>
              </a:effectLst>
              <a:latin typeface="Bobby Jones"/>
            </a:endParaRPr>
          </a:p>
        </p:txBody>
      </p:sp>
      <p:sp>
        <p:nvSpPr>
          <p:cNvPr id="4" name="TextBox 4">
            <a:extLst>
              <a:ext uri="{FF2B5EF4-FFF2-40B4-BE49-F238E27FC236}">
                <a16:creationId xmlns:a16="http://schemas.microsoft.com/office/drawing/2014/main" id="{AFBA8125-201D-DBDA-22BA-999D1BAFB9A7}"/>
              </a:ext>
            </a:extLst>
          </p:cNvPr>
          <p:cNvSpPr txBox="1"/>
          <p:nvPr/>
        </p:nvSpPr>
        <p:spPr>
          <a:xfrm>
            <a:off x="228600" y="2552700"/>
            <a:ext cx="17678400" cy="4482637"/>
          </a:xfrm>
          <a:prstGeom prst="rect">
            <a:avLst/>
          </a:prstGeom>
        </p:spPr>
        <p:txBody>
          <a:bodyPr wrap="square" lIns="0" tIns="0" rIns="0" bIns="0" rtlCol="0" anchor="t">
            <a:spAutoFit/>
          </a:bodyPr>
          <a:lstStyle/>
          <a:p>
            <a:pPr algn="ctr">
              <a:lnSpc>
                <a:spcPts val="12014"/>
              </a:lnSpc>
            </a:pPr>
            <a:r>
              <a:rPr lang="en-US" sz="6600" b="1" dirty="0">
                <a:solidFill>
                  <a:srgbClr val="002060"/>
                </a:solidFill>
                <a:effectLst>
                  <a:outerShdw blurRad="38100" dist="38100" dir="2700000" algn="tl">
                    <a:srgbClr val="000000">
                      <a:alpha val="43137"/>
                    </a:srgbClr>
                  </a:outerShdw>
                </a:effectLst>
                <a:highlight>
                  <a:srgbClr val="FFFF00"/>
                </a:highlight>
                <a:latin typeface="Livvic" pitchFamily="2" charset="0"/>
              </a:rPr>
              <a:t>God saw that there was wickedness on the earth and decided to destroy men, beasts, creeping things, and birds of the air – vs. 17</a:t>
            </a:r>
          </a:p>
        </p:txBody>
      </p:sp>
    </p:spTree>
    <p:extLst>
      <p:ext uri="{BB962C8B-B14F-4D97-AF65-F5344CB8AC3E}">
        <p14:creationId xmlns:p14="http://schemas.microsoft.com/office/powerpoint/2010/main" val="342746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AFBA8125-201D-DBDA-22BA-999D1BAFB9A7}"/>
              </a:ext>
            </a:extLst>
          </p:cNvPr>
          <p:cNvSpPr txBox="1"/>
          <p:nvPr/>
        </p:nvSpPr>
        <p:spPr>
          <a:xfrm>
            <a:off x="228600" y="1409701"/>
            <a:ext cx="17602200" cy="5973110"/>
          </a:xfrm>
          <a:prstGeom prst="rect">
            <a:avLst/>
          </a:prstGeom>
        </p:spPr>
        <p:txBody>
          <a:bodyPr wrap="square" lIns="0" tIns="0" rIns="0" bIns="0" rtlCol="0" anchor="t">
            <a:spAutoFit/>
          </a:bodyPr>
          <a:lstStyle/>
          <a:p>
            <a:pPr algn="ctr">
              <a:lnSpc>
                <a:spcPts val="12014"/>
              </a:lnSpc>
            </a:pPr>
            <a:r>
              <a:rPr lang="en-US" sz="6200" b="1" dirty="0">
                <a:solidFill>
                  <a:schemeClr val="bg1"/>
                </a:solidFill>
                <a:effectLst>
                  <a:outerShdw blurRad="38100" dist="38100" dir="2700000" algn="tl">
                    <a:srgbClr val="000000">
                      <a:alpha val="43137"/>
                    </a:srgbClr>
                  </a:outerShdw>
                </a:effectLst>
                <a:latin typeface="Livvic" pitchFamily="2" charset="0"/>
              </a:rPr>
              <a:t>“For all that is in the world—</a:t>
            </a:r>
            <a:r>
              <a:rPr lang="en-US" sz="6200" b="1" i="1" dirty="0">
                <a:solidFill>
                  <a:schemeClr val="bg1"/>
                </a:solidFill>
                <a:effectLst>
                  <a:outerShdw blurRad="38100" dist="38100" dir="2700000" algn="tl">
                    <a:srgbClr val="000000">
                      <a:alpha val="43137"/>
                    </a:srgbClr>
                  </a:outerShdw>
                </a:effectLst>
                <a:latin typeface="Livvic" pitchFamily="2" charset="0"/>
              </a:rPr>
              <a:t>the lust of the flesh, the lust of the eyes, and the pride of life</a:t>
            </a:r>
            <a:r>
              <a:rPr lang="en-US" sz="6200" b="1" dirty="0">
                <a:solidFill>
                  <a:schemeClr val="bg1"/>
                </a:solidFill>
                <a:effectLst>
                  <a:outerShdw blurRad="38100" dist="38100" dir="2700000" algn="tl">
                    <a:srgbClr val="000000">
                      <a:alpha val="43137"/>
                    </a:srgbClr>
                  </a:outerShdw>
                </a:effectLst>
                <a:latin typeface="Livvic" pitchFamily="2" charset="0"/>
              </a:rPr>
              <a:t>—is not of the Father but is of the world.” </a:t>
            </a:r>
          </a:p>
          <a:p>
            <a:pPr algn="ctr">
              <a:lnSpc>
                <a:spcPts val="12014"/>
              </a:lnSpc>
            </a:pPr>
            <a:r>
              <a:rPr lang="en-US" sz="6600" b="1" dirty="0">
                <a:solidFill>
                  <a:schemeClr val="bg1"/>
                </a:solidFill>
                <a:effectLst>
                  <a:outerShdw blurRad="38100" dist="38100" dir="2700000" algn="tl">
                    <a:srgbClr val="000000">
                      <a:alpha val="43137"/>
                    </a:srgbClr>
                  </a:outerShdw>
                </a:effectLst>
                <a:latin typeface="Livvic" pitchFamily="2" charset="0"/>
              </a:rPr>
              <a:t>1 John 2:16</a:t>
            </a:r>
          </a:p>
        </p:txBody>
      </p:sp>
    </p:spTree>
    <p:extLst>
      <p:ext uri="{BB962C8B-B14F-4D97-AF65-F5344CB8AC3E}">
        <p14:creationId xmlns:p14="http://schemas.microsoft.com/office/powerpoint/2010/main" val="119102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1347</Words>
  <Application>Microsoft Office PowerPoint</Application>
  <PresentationFormat>Custom</PresentationFormat>
  <Paragraphs>181</Paragraphs>
  <Slides>30</Slides>
  <Notes>30</Notes>
  <HiddenSlides>1</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dc:title>
  <cp:lastModifiedBy>Ivan Villard</cp:lastModifiedBy>
  <cp:revision>3</cp:revision>
  <cp:lastPrinted>2023-09-24T02:34:08Z</cp:lastPrinted>
  <dcterms:created xsi:type="dcterms:W3CDTF">2006-08-16T00:00:00Z</dcterms:created>
  <dcterms:modified xsi:type="dcterms:W3CDTF">2023-09-25T15:27:14Z</dcterms:modified>
  <dc:identifier>DAFu6pcUVhc</dc:identifier>
</cp:coreProperties>
</file>