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7"/>
  </p:notesMasterIdLst>
  <p:sldIdLst>
    <p:sldId id="256" r:id="rId2"/>
    <p:sldId id="1777" r:id="rId3"/>
    <p:sldId id="1932" r:id="rId4"/>
    <p:sldId id="1933" r:id="rId5"/>
    <p:sldId id="1934" r:id="rId6"/>
    <p:sldId id="1941" r:id="rId7"/>
    <p:sldId id="1942" r:id="rId8"/>
    <p:sldId id="1943" r:id="rId9"/>
    <p:sldId id="1944" r:id="rId10"/>
    <p:sldId id="1945" r:id="rId11"/>
    <p:sldId id="1923" r:id="rId12"/>
    <p:sldId id="1946" r:id="rId13"/>
    <p:sldId id="1951" r:id="rId14"/>
    <p:sldId id="1952" r:id="rId15"/>
    <p:sldId id="1947" r:id="rId16"/>
    <p:sldId id="1948" r:id="rId17"/>
    <p:sldId id="1924" r:id="rId18"/>
    <p:sldId id="1953" r:id="rId19"/>
    <p:sldId id="1954" r:id="rId20"/>
    <p:sldId id="1955" r:id="rId21"/>
    <p:sldId id="1956" r:id="rId22"/>
    <p:sldId id="1957" r:id="rId23"/>
    <p:sldId id="1888" r:id="rId24"/>
    <p:sldId id="1958" r:id="rId25"/>
    <p:sldId id="1959" r:id="rId26"/>
    <p:sldId id="1960" r:id="rId27"/>
    <p:sldId id="1925" r:id="rId28"/>
    <p:sldId id="1961" r:id="rId29"/>
    <p:sldId id="1962" r:id="rId30"/>
    <p:sldId id="1963" r:id="rId31"/>
    <p:sldId id="1964" r:id="rId32"/>
    <p:sldId id="1965" r:id="rId33"/>
    <p:sldId id="1926" r:id="rId34"/>
    <p:sldId id="1966" r:id="rId35"/>
    <p:sldId id="1854" r:id="rId36"/>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208"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DCA"/>
    <a:srgbClr val="4472C4"/>
    <a:srgbClr val="F9E6CB"/>
    <a:srgbClr val="F8CE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9574A1-0B1C-4FC5-A3FE-71A106769AA4}" v="6" dt="2023-09-17T20:28:45.2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94660"/>
  </p:normalViewPr>
  <p:slideViewPr>
    <p:cSldViewPr snapToGrid="0">
      <p:cViewPr varScale="1">
        <p:scale>
          <a:sx n="56" d="100"/>
          <a:sy n="56" d="100"/>
        </p:scale>
        <p:origin x="956" y="44"/>
      </p:cViewPr>
      <p:guideLst>
        <p:guide orient="horz" pos="2208"/>
        <p:guide pos="3840"/>
      </p:guideLst>
    </p:cSldViewPr>
  </p:slideViewPr>
  <p:notesTextViewPr>
    <p:cViewPr>
      <p:scale>
        <a:sx n="75" d="100"/>
        <a:sy n="75" d="100"/>
      </p:scale>
      <p:origin x="0" y="0"/>
    </p:cViewPr>
  </p:notesTextViewPr>
  <p:sorterViewPr>
    <p:cViewPr>
      <p:scale>
        <a:sx n="100" d="100"/>
        <a:sy n="100" d="100"/>
      </p:scale>
      <p:origin x="0" y="-459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29480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1017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830340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54527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335084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0651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59380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214192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03699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64764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41894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832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92192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50781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00651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959692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6209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171959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65922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05003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2009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95786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0584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723765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88684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84381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31081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285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8099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79518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1226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80335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169681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395868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156784" y="-168967"/>
            <a:ext cx="11878432" cy="2108493"/>
          </a:xfrm>
          <a:prstGeom prst="rect">
            <a:avLst/>
          </a:prstGeom>
          <a:noFill/>
          <a:ln>
            <a:noFill/>
          </a:ln>
        </p:spPr>
        <p:txBody>
          <a:bodyPr spcFirstLastPara="1" wrap="square" lIns="91425" tIns="45700" rIns="91425" bIns="45700" anchor="ctr" anchorCtr="0">
            <a:noAutofit/>
          </a:bodyPr>
          <a:lstStyle/>
          <a:p>
            <a:pPr marR="0" rtl="0"/>
            <a:r>
              <a:rPr lang="en-US" sz="5400" b="1" dirty="0">
                <a:solidFill>
                  <a:srgbClr val="FFFF00"/>
                </a:solidFill>
              </a:rPr>
              <a:t>God Cares for Widows</a:t>
            </a:r>
            <a:endParaRPr sz="4800" dirty="0">
              <a:solidFill>
                <a:srgbClr val="FFFF00"/>
              </a:solidFill>
            </a:endParaRPr>
          </a:p>
        </p:txBody>
      </p:sp>
      <p:sp>
        <p:nvSpPr>
          <p:cNvPr id="81" name="Google Shape;81;p13"/>
          <p:cNvSpPr txBox="1">
            <a:spLocks noGrp="1"/>
          </p:cNvSpPr>
          <p:nvPr>
            <p:ph type="subTitle" idx="1"/>
          </p:nvPr>
        </p:nvSpPr>
        <p:spPr>
          <a:xfrm>
            <a:off x="7065819" y="6113695"/>
            <a:ext cx="4891458"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dirty="0"/>
              <a:t>Isaiah 1:16-18</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76317" y="525780"/>
            <a:ext cx="9345173" cy="937260"/>
          </a:xfrm>
        </p:spPr>
        <p:txBody>
          <a:bodyPr/>
          <a:lstStyle/>
          <a:p>
            <a:pPr lvl="0" algn="ct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Introduction: </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God Cares</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560026" y="1690152"/>
            <a:ext cx="11080111" cy="245440"/>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3" name="TextBox 2">
            <a:extLst>
              <a:ext uri="{FF2B5EF4-FFF2-40B4-BE49-F238E27FC236}">
                <a16:creationId xmlns:a16="http://schemas.microsoft.com/office/drawing/2014/main" id="{67209ADE-FE83-34EE-5D58-01F10EB20DAB}"/>
              </a:ext>
            </a:extLst>
          </p:cNvPr>
          <p:cNvSpPr txBox="1"/>
          <p:nvPr/>
        </p:nvSpPr>
        <p:spPr>
          <a:xfrm>
            <a:off x="720090" y="1628596"/>
            <a:ext cx="10789920" cy="4031873"/>
          </a:xfrm>
          <a:prstGeom prst="rect">
            <a:avLst/>
          </a:prstGeom>
          <a:noFill/>
        </p:spPr>
        <p:txBody>
          <a:bodyPr wrap="square" rtlCol="0">
            <a:spAutoFit/>
          </a:bodyPr>
          <a:lstStyle/>
          <a:p>
            <a:pPr marL="457200" indent="-457200">
              <a:buClr>
                <a:schemeClr val="bg1"/>
              </a:buClr>
              <a:buFont typeface="Arial" panose="020B0604020202020204" pitchFamily="34" charset="0"/>
              <a:buChar char="•"/>
            </a:pPr>
            <a:r>
              <a:rPr lang="en-US" sz="32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Atheist:  There is no god who cares</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Deist:  God is, but He does not care</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Calvinist:  God is, but He only cares for elect</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Environmentalist:  The physical world is all that matters</a:t>
            </a:r>
          </a:p>
          <a:p>
            <a:pPr marL="457200" indent="-457200">
              <a:buClr>
                <a:schemeClr val="bg1"/>
              </a:buClr>
              <a:buFont typeface="Arial" panose="020B0604020202020204" pitchFamily="34" charset="0"/>
              <a:buChar char="•"/>
            </a:pPr>
            <a:r>
              <a:rPr lang="en-US" sz="32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True believers:  God knows, God cares, God helps!</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God cares for ALL of His creation</a:t>
            </a:r>
          </a:p>
          <a:p>
            <a:pPr marL="457200" indent="-457200">
              <a:buClr>
                <a:schemeClr val="bg1"/>
              </a:buClr>
              <a:buFont typeface="Arial" panose="020B0604020202020204" pitchFamily="34" charset="0"/>
              <a:buChar char="•"/>
            </a:pPr>
            <a:r>
              <a:rPr lang="en-US" sz="32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Tonight</a:t>
            </a: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’s lesson looks at His care for one important part of His world and that is His care for widows.</a:t>
            </a:r>
            <a:r>
              <a:rPr lang="en-US" sz="32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 </a:t>
            </a:r>
          </a:p>
        </p:txBody>
      </p:sp>
    </p:spTree>
    <p:extLst>
      <p:ext uri="{BB962C8B-B14F-4D97-AF65-F5344CB8AC3E}">
        <p14:creationId xmlns:p14="http://schemas.microsoft.com/office/powerpoint/2010/main" val="2354474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76317" y="525780"/>
            <a:ext cx="9345173" cy="93726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Bible and Widows</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560026" y="1690152"/>
            <a:ext cx="11080111" cy="245440"/>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969238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76317" y="525780"/>
            <a:ext cx="9345173" cy="93726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Bible and Widows</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560026" y="1690152"/>
            <a:ext cx="11080111" cy="245440"/>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3" name="TextBox 2">
            <a:extLst>
              <a:ext uri="{FF2B5EF4-FFF2-40B4-BE49-F238E27FC236}">
                <a16:creationId xmlns:a16="http://schemas.microsoft.com/office/drawing/2014/main" id="{67209ADE-FE83-34EE-5D58-01F10EB20DAB}"/>
              </a:ext>
            </a:extLst>
          </p:cNvPr>
          <p:cNvSpPr txBox="1"/>
          <p:nvPr/>
        </p:nvSpPr>
        <p:spPr>
          <a:xfrm>
            <a:off x="720090" y="1628596"/>
            <a:ext cx="10789920" cy="584775"/>
          </a:xfrm>
          <a:prstGeom prst="rect">
            <a:avLst/>
          </a:prstGeom>
          <a:noFill/>
        </p:spPr>
        <p:txBody>
          <a:bodyPr wrap="square" rtlCol="0">
            <a:spAutoFit/>
          </a:bodyPr>
          <a:lstStyle/>
          <a:p>
            <a:pPr marL="457200" indent="-457200">
              <a:buClr>
                <a:schemeClr val="bg1"/>
              </a:buClr>
              <a:buFont typeface="Arial" panose="020B0604020202020204" pitchFamily="34" charset="0"/>
              <a:buChar char="•"/>
            </a:pPr>
            <a:r>
              <a:rPr lang="en-US" sz="3200" b="1"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Widows are mentioned nearly 100 times in the Bible</a:t>
            </a:r>
            <a:endParaRPr lang="en-US" sz="2400" b="1"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3699993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76317" y="525780"/>
            <a:ext cx="9345173" cy="93726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Bible and Widows</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560026" y="1690152"/>
            <a:ext cx="11080111" cy="245440"/>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3" name="TextBox 2">
            <a:extLst>
              <a:ext uri="{FF2B5EF4-FFF2-40B4-BE49-F238E27FC236}">
                <a16:creationId xmlns:a16="http://schemas.microsoft.com/office/drawing/2014/main" id="{67209ADE-FE83-34EE-5D58-01F10EB20DAB}"/>
              </a:ext>
            </a:extLst>
          </p:cNvPr>
          <p:cNvSpPr txBox="1"/>
          <p:nvPr/>
        </p:nvSpPr>
        <p:spPr>
          <a:xfrm>
            <a:off x="720090" y="1628596"/>
            <a:ext cx="10789920" cy="1569660"/>
          </a:xfrm>
          <a:prstGeom prst="rect">
            <a:avLst/>
          </a:prstGeom>
          <a:noFill/>
        </p:spPr>
        <p:txBody>
          <a:bodyPr wrap="square" rtlCol="0">
            <a:spAutoFit/>
          </a:bodyPr>
          <a:lstStyle/>
          <a:p>
            <a:pPr marL="457200" indent="-457200">
              <a:buClr>
                <a:schemeClr val="bg1"/>
              </a:buClr>
              <a:buFont typeface="Arial" panose="020B0604020202020204" pitchFamily="34" charset="0"/>
              <a:buChar char="•"/>
            </a:pPr>
            <a:r>
              <a:rPr lang="en-US" sz="3200" b="1"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Widows are mentioned nearly 100 times in the Bible</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While the world often ignores them, most of the times they are mentioned the context shows God’s concern for them</a:t>
            </a:r>
            <a:endParaRPr lang="en-US" sz="2400" b="1"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4170186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76317" y="525780"/>
            <a:ext cx="9345173" cy="93726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Bible and Widows</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560026" y="1690152"/>
            <a:ext cx="11080111" cy="245440"/>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3" name="TextBox 2">
            <a:extLst>
              <a:ext uri="{FF2B5EF4-FFF2-40B4-BE49-F238E27FC236}">
                <a16:creationId xmlns:a16="http://schemas.microsoft.com/office/drawing/2014/main" id="{67209ADE-FE83-34EE-5D58-01F10EB20DAB}"/>
              </a:ext>
            </a:extLst>
          </p:cNvPr>
          <p:cNvSpPr txBox="1"/>
          <p:nvPr/>
        </p:nvSpPr>
        <p:spPr>
          <a:xfrm>
            <a:off x="720090" y="1628596"/>
            <a:ext cx="10789920" cy="2062103"/>
          </a:xfrm>
          <a:prstGeom prst="rect">
            <a:avLst/>
          </a:prstGeom>
          <a:noFill/>
        </p:spPr>
        <p:txBody>
          <a:bodyPr wrap="square" rtlCol="0">
            <a:spAutoFit/>
          </a:bodyPr>
          <a:lstStyle/>
          <a:p>
            <a:pPr marL="457200" indent="-457200">
              <a:buClr>
                <a:schemeClr val="bg1"/>
              </a:buClr>
              <a:buFont typeface="Arial" panose="020B0604020202020204" pitchFamily="34" charset="0"/>
              <a:buChar char="•"/>
            </a:pPr>
            <a:r>
              <a:rPr lang="en-US" sz="3200" b="1"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Widows are mentioned nearly 100 times in the Bible</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While the world often ignores them, most of the times they are mentioned the context shows God’s concern for them</a:t>
            </a:r>
          </a:p>
          <a:p>
            <a:pPr marL="457200" indent="-457200">
              <a:buClr>
                <a:schemeClr val="bg1"/>
              </a:buClr>
              <a:buFont typeface="Arial" panose="020B0604020202020204" pitchFamily="34" charset="0"/>
              <a:buChar char="•"/>
            </a:pPr>
            <a:r>
              <a:rPr lang="en-US" sz="3200" b="1"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Because He is concerned, we should be concerned</a:t>
            </a:r>
            <a:endParaRPr lang="en-US" sz="2400" b="1"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2953651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76317" y="525780"/>
            <a:ext cx="9345173" cy="93726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Bible and Widows</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560026" y="1690152"/>
            <a:ext cx="11080111" cy="245440"/>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3" name="TextBox 2">
            <a:extLst>
              <a:ext uri="{FF2B5EF4-FFF2-40B4-BE49-F238E27FC236}">
                <a16:creationId xmlns:a16="http://schemas.microsoft.com/office/drawing/2014/main" id="{67209ADE-FE83-34EE-5D58-01F10EB20DAB}"/>
              </a:ext>
            </a:extLst>
          </p:cNvPr>
          <p:cNvSpPr txBox="1"/>
          <p:nvPr/>
        </p:nvSpPr>
        <p:spPr>
          <a:xfrm>
            <a:off x="720090" y="1628596"/>
            <a:ext cx="10789920" cy="2554545"/>
          </a:xfrm>
          <a:prstGeom prst="rect">
            <a:avLst/>
          </a:prstGeom>
          <a:noFill/>
        </p:spPr>
        <p:txBody>
          <a:bodyPr wrap="square" rtlCol="0">
            <a:spAutoFit/>
          </a:bodyPr>
          <a:lstStyle/>
          <a:p>
            <a:pPr marL="457200" indent="-457200">
              <a:buClr>
                <a:schemeClr val="bg1"/>
              </a:buClr>
              <a:buFont typeface="Arial" panose="020B0604020202020204" pitchFamily="34" charset="0"/>
              <a:buChar char="•"/>
            </a:pPr>
            <a:r>
              <a:rPr lang="en-US" sz="3200" b="1"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Widows are mentioned nearly 100 times in the Bible</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While the world often ignores them, most of the times they are mentioned the context shows God’s concern for them</a:t>
            </a:r>
          </a:p>
          <a:p>
            <a:pPr marL="457200" indent="-457200">
              <a:buClr>
                <a:schemeClr val="bg1"/>
              </a:buClr>
              <a:buFont typeface="Arial" panose="020B0604020202020204" pitchFamily="34" charset="0"/>
              <a:buChar char="•"/>
            </a:pPr>
            <a:r>
              <a:rPr lang="en-US" sz="3200" b="1"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Because He is concerned, we should be concerned</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It all begins at Mt. Sinai:</a:t>
            </a:r>
            <a:endParaRPr lang="en-US" sz="2400" b="1"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4237926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76317" y="525780"/>
            <a:ext cx="9345173" cy="93726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Bible and Widows</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560026" y="1690152"/>
            <a:ext cx="11080111" cy="245440"/>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3" name="TextBox 2">
            <a:extLst>
              <a:ext uri="{FF2B5EF4-FFF2-40B4-BE49-F238E27FC236}">
                <a16:creationId xmlns:a16="http://schemas.microsoft.com/office/drawing/2014/main" id="{67209ADE-FE83-34EE-5D58-01F10EB20DAB}"/>
              </a:ext>
            </a:extLst>
          </p:cNvPr>
          <p:cNvSpPr txBox="1"/>
          <p:nvPr/>
        </p:nvSpPr>
        <p:spPr>
          <a:xfrm>
            <a:off x="720090" y="1628596"/>
            <a:ext cx="10789920" cy="5201424"/>
          </a:xfrm>
          <a:prstGeom prst="rect">
            <a:avLst/>
          </a:prstGeom>
          <a:noFill/>
        </p:spPr>
        <p:txBody>
          <a:bodyPr wrap="square" rtlCol="0">
            <a:spAutoFit/>
          </a:bodyPr>
          <a:lstStyle/>
          <a:p>
            <a:pPr marL="457200" indent="-457200">
              <a:buClr>
                <a:schemeClr val="bg1"/>
              </a:buClr>
              <a:buFont typeface="Arial" panose="020B0604020202020204" pitchFamily="34" charset="0"/>
              <a:buChar char="•"/>
            </a:pPr>
            <a:r>
              <a:rPr lang="en-US" sz="3200" b="1"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Widows are mentioned nearly 100 times in the Bible</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While the world often ignores them, most of the times they are mentioned the context shows God’s concern for them</a:t>
            </a:r>
          </a:p>
          <a:p>
            <a:pPr marL="457200" indent="-457200">
              <a:buClr>
                <a:schemeClr val="bg1"/>
              </a:buClr>
              <a:buFont typeface="Arial" panose="020B0604020202020204" pitchFamily="34" charset="0"/>
              <a:buChar char="•"/>
            </a:pPr>
            <a:r>
              <a:rPr lang="en-US" sz="3200" b="1"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Because He is concerned, we should be concerned</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It all begins at Mt. Sinai </a:t>
            </a:r>
            <a:endParaRPr lang="en-US" sz="7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buClr>
                <a:schemeClr val="bg1"/>
              </a:buClr>
            </a:pPr>
            <a:r>
              <a:rPr lang="en-US" sz="1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7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700" b="1"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endParaRP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22  "You shall not afflict any widow or fatherless child.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23  If you afflict them in any way, and they cry at all to Me, I will surely hear their cry;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  and My wrath will become hot, and I will kill you with the sword; your wives shall be widows, and your children fatherless.         Exodus 22:22-24</a:t>
            </a:r>
            <a:endParaRPr lang="en-US" sz="2600" b="1"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endParaRPr>
          </a:p>
          <a:p>
            <a:pPr algn="just">
              <a:buClr>
                <a:schemeClr val="bg1"/>
              </a:buClr>
            </a:pPr>
            <a:r>
              <a:rPr lang="en-US" sz="2400" b="1"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 </a:t>
            </a:r>
          </a:p>
        </p:txBody>
      </p:sp>
    </p:spTree>
    <p:extLst>
      <p:ext uri="{BB962C8B-B14F-4D97-AF65-F5344CB8AC3E}">
        <p14:creationId xmlns:p14="http://schemas.microsoft.com/office/powerpoint/2010/main" val="2969178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2953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Widows in Deuteronomy</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2943661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2953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Widows in Deuteronomy</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747301"/>
            <a:ext cx="10964351" cy="1154162"/>
          </a:xfrm>
          <a:prstGeom prst="rect">
            <a:avLst/>
          </a:prstGeom>
          <a:noFill/>
        </p:spPr>
        <p:txBody>
          <a:bodyPr wrap="square" rtlCol="0">
            <a:spAutoFit/>
          </a:bodyPr>
          <a:lstStyle/>
          <a:p>
            <a:pPr marR="0" algn="just" rtl="0">
              <a:spcAft>
                <a:spcPts val="600"/>
              </a:spcAft>
            </a:pP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16:14  And you shall rejoice in your feast, you and your son and your daughter, your male servant and your female servant and the Levite, the stranger and the fatherless and the widow, who </a:t>
            </a:r>
            <a:r>
              <a:rPr lang="en-US" sz="2300" b="1" i="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are</a:t>
            </a: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within your gates.</a:t>
            </a:r>
          </a:p>
        </p:txBody>
      </p:sp>
    </p:spTree>
    <p:extLst>
      <p:ext uri="{BB962C8B-B14F-4D97-AF65-F5344CB8AC3E}">
        <p14:creationId xmlns:p14="http://schemas.microsoft.com/office/powerpoint/2010/main" val="129989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2953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Widows in Deuteronomy</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747301"/>
            <a:ext cx="10964351" cy="2369880"/>
          </a:xfrm>
          <a:prstGeom prst="rect">
            <a:avLst/>
          </a:prstGeom>
          <a:noFill/>
        </p:spPr>
        <p:txBody>
          <a:bodyPr wrap="square" rtlCol="0">
            <a:spAutoFit/>
          </a:bodyPr>
          <a:lstStyle/>
          <a:p>
            <a:pPr marR="0" algn="just" rtl="0">
              <a:spcAft>
                <a:spcPts val="600"/>
              </a:spcAft>
            </a:pP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16:14  And you shall rejoice in your feast, you and your son and your daughter, your male servant and your female servant and the Levite, the stranger and the fatherless and the widow, who </a:t>
            </a:r>
            <a:r>
              <a:rPr lang="en-US" sz="2300" b="1" i="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are</a:t>
            </a: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within your gates.</a:t>
            </a:r>
          </a:p>
          <a:p>
            <a:pPr marR="0" algn="just" rtl="0">
              <a:spcAft>
                <a:spcPts val="600"/>
              </a:spcAft>
            </a:pP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24:17  "You shall not pervert justice due the stranger or the fatherless, nor take a widow's garment as a pledge.</a:t>
            </a:r>
          </a:p>
          <a:p>
            <a:pPr marR="0" algn="just" rtl="0">
              <a:spcAft>
                <a:spcPts val="600"/>
              </a:spcAft>
            </a:pP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3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42381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69887" y="694746"/>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Text—Isaiah 1:16-18</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667291"/>
            <a:ext cx="11221279" cy="4247317"/>
          </a:xfrm>
          <a:prstGeom prst="rect">
            <a:avLst/>
          </a:prstGeom>
          <a:noFill/>
        </p:spPr>
        <p:txBody>
          <a:bodyPr wrap="square" rtlCol="0">
            <a:spAutoFit/>
          </a:bodyPr>
          <a:lstStyle/>
          <a:p>
            <a:pPr marR="0" algn="just" rtl="0">
              <a:spcAft>
                <a:spcPts val="1200"/>
              </a:spcAft>
            </a:pPr>
            <a:r>
              <a:rPr lang="en-US" sz="30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16  "Wash yourselves, make yourselves clean; Put away the evil of your doings from before My eyes. Cease to do evil, </a:t>
            </a:r>
          </a:p>
          <a:p>
            <a:pPr marR="0" algn="just" rtl="0">
              <a:spcAft>
                <a:spcPts val="1200"/>
              </a:spcAft>
            </a:pPr>
            <a:r>
              <a:rPr lang="en-US" sz="30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17  Learn to do good; Seek justice, Rebuke the oppressor; Defend the fatherless, Plead for the widow. </a:t>
            </a:r>
          </a:p>
          <a:p>
            <a:pPr marR="0" algn="just" rtl="0">
              <a:spcAft>
                <a:spcPts val="1200"/>
              </a:spcAft>
            </a:pPr>
            <a:r>
              <a:rPr lang="en-US" sz="30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18  "Come now, and let us reason together," Says the LORD, "Though your sins are like scarlet, They shall be as white as snow; Though they are red like crimson, They shall be as wool. </a:t>
            </a:r>
          </a:p>
          <a:p>
            <a:pPr marR="0" algn="just" rtl="0">
              <a:spcAft>
                <a:spcPts val="1200"/>
              </a:spcAft>
            </a:pPr>
            <a:r>
              <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rPr>
              <a:t>							Isaiah 1:16-18</a:t>
            </a:r>
          </a:p>
        </p:txBody>
      </p:sp>
    </p:spTree>
    <p:extLst>
      <p:ext uri="{BB962C8B-B14F-4D97-AF65-F5344CB8AC3E}">
        <p14:creationId xmlns:p14="http://schemas.microsoft.com/office/powerpoint/2010/main" val="4136662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2953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Widows in Deuteronomy</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747301"/>
            <a:ext cx="10964351" cy="3508653"/>
          </a:xfrm>
          <a:prstGeom prst="rect">
            <a:avLst/>
          </a:prstGeom>
          <a:noFill/>
        </p:spPr>
        <p:txBody>
          <a:bodyPr wrap="square" rtlCol="0">
            <a:spAutoFit/>
          </a:bodyPr>
          <a:lstStyle/>
          <a:p>
            <a:pPr marR="0" algn="just" rtl="0">
              <a:spcAft>
                <a:spcPts val="600"/>
              </a:spcAft>
            </a:pP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16:14  And you shall rejoice in your feast, you and your son and your daughter, your male servant and your female servant and the Levite, the stranger and the fatherless and the widow, who </a:t>
            </a:r>
            <a:r>
              <a:rPr lang="en-US" sz="2300" b="1" i="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are</a:t>
            </a: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within your gates.</a:t>
            </a:r>
          </a:p>
          <a:p>
            <a:pPr marR="0" algn="just" rtl="0">
              <a:spcAft>
                <a:spcPts val="600"/>
              </a:spcAft>
            </a:pP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24:17  "You shall not pervert justice due the stranger or the fatherless, nor take a widow's garment as a pledge.</a:t>
            </a:r>
          </a:p>
          <a:p>
            <a:pPr marR="0" algn="just" rtl="0">
              <a:spcAft>
                <a:spcPts val="600"/>
              </a:spcAft>
            </a:pP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24:19  "When you reap your harvest in your field, and forget a sheaf in the field, you shall not go back to get it; it shall be for the stranger, the fatherless, and the widow, that the LORD your God may bless you in all the work of your hands.</a:t>
            </a:r>
          </a:p>
          <a:p>
            <a:pPr marR="0" algn="just" rtl="0">
              <a:spcAft>
                <a:spcPts val="600"/>
              </a:spcAft>
            </a:pP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3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49290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2953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Widows in Deuteronomy</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747301"/>
            <a:ext cx="10964351" cy="3862596"/>
          </a:xfrm>
          <a:prstGeom prst="rect">
            <a:avLst/>
          </a:prstGeom>
          <a:noFill/>
        </p:spPr>
        <p:txBody>
          <a:bodyPr wrap="square" rtlCol="0">
            <a:spAutoFit/>
          </a:bodyPr>
          <a:lstStyle/>
          <a:p>
            <a:pPr marR="0" algn="just" rtl="0">
              <a:spcAft>
                <a:spcPts val="600"/>
              </a:spcAft>
            </a:pP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16:14  And you shall rejoice in your feast, you and your son and your daughter, your male servant and your female servant and the Levite, the stranger and the fatherless and the widow, who </a:t>
            </a:r>
            <a:r>
              <a:rPr lang="en-US" sz="2300" b="1" i="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are</a:t>
            </a: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within your gates.</a:t>
            </a:r>
          </a:p>
          <a:p>
            <a:pPr marR="0" algn="just" rtl="0">
              <a:spcAft>
                <a:spcPts val="600"/>
              </a:spcAft>
            </a:pP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24:17  "You shall not pervert justice due the stranger or the fatherless, nor take a widow's garment as a pledge.</a:t>
            </a:r>
          </a:p>
          <a:p>
            <a:pPr marR="0" algn="just" rtl="0">
              <a:spcAft>
                <a:spcPts val="600"/>
              </a:spcAft>
            </a:pP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24:19  "When you reap your harvest in your field, and forget a sheaf in the field, you shall not go back to get it; it shall be for the stranger, the fatherless, and the widow, that the LORD your God may bless you in all the work of your hands.</a:t>
            </a:r>
          </a:p>
          <a:p>
            <a:pPr marR="0" algn="just" rtl="0">
              <a:spcAft>
                <a:spcPts val="600"/>
              </a:spcAft>
            </a:pP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24:20  When you beat your olive trees, you shall not go over the boughs again; it shall be for the stranger, the fatherless, and the widow.</a:t>
            </a:r>
            <a:endParaRPr lang="en-US" sz="23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28671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2953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Widows in Deuteronomy</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747301"/>
            <a:ext cx="10964351" cy="4647426"/>
          </a:xfrm>
          <a:prstGeom prst="rect">
            <a:avLst/>
          </a:prstGeom>
          <a:noFill/>
        </p:spPr>
        <p:txBody>
          <a:bodyPr wrap="square" rtlCol="0">
            <a:spAutoFit/>
          </a:bodyPr>
          <a:lstStyle/>
          <a:p>
            <a:pPr marR="0" algn="just" rtl="0">
              <a:spcAft>
                <a:spcPts val="600"/>
              </a:spcAft>
            </a:pP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16:14  And you shall rejoice in your feast, you and your son and your daughter, your male servant and your female servant and the Levite, the stranger and the fatherless and the widow, who </a:t>
            </a:r>
            <a:r>
              <a:rPr lang="en-US" sz="2300" b="1" i="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are</a:t>
            </a: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within your gates.</a:t>
            </a:r>
          </a:p>
          <a:p>
            <a:pPr marR="0" algn="just" rtl="0">
              <a:spcAft>
                <a:spcPts val="600"/>
              </a:spcAft>
            </a:pP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24:17  "You shall not pervert justice due the stranger or the fatherless, nor take a widow's garment as a pledge.</a:t>
            </a:r>
          </a:p>
          <a:p>
            <a:pPr marR="0" algn="just" rtl="0">
              <a:spcAft>
                <a:spcPts val="600"/>
              </a:spcAft>
            </a:pP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24:19  "When you reap your harvest in your field, and forget a sheaf in the field, you shall not go back to get it; it shall be for the stranger, the fatherless, and the widow, that the LORD your God may bless you in all the work of your hands.</a:t>
            </a:r>
          </a:p>
          <a:p>
            <a:pPr marR="0" algn="just" rtl="0">
              <a:spcAft>
                <a:spcPts val="600"/>
              </a:spcAft>
            </a:pP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24:20  When you beat your olive trees, you shall not go over the boughs again; it shall be for the stranger, the fatherless, and the widow.</a:t>
            </a:r>
          </a:p>
          <a:p>
            <a:pPr marR="0" algn="just" rtl="0">
              <a:spcAft>
                <a:spcPts val="600"/>
              </a:spcAft>
            </a:pP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24:21  When you gather the grapes of your vineyard, you shall not glean </a:t>
            </a:r>
            <a:r>
              <a:rPr lang="en-US" sz="2300" b="1" i="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it</a:t>
            </a:r>
            <a:r>
              <a:rPr lang="en-US" sz="2300" b="1" i="0"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afterward; it shall be for the stranger, the fatherless, and the widow.</a:t>
            </a:r>
            <a:endParaRPr lang="en-US" sz="23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79698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2953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Widows in Deuteronomy</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1508105"/>
          </a:xfrm>
          <a:prstGeom prst="rect">
            <a:avLst/>
          </a:prstGeom>
          <a:noFill/>
        </p:spPr>
        <p:txBody>
          <a:bodyPr wrap="square" rtlCol="0">
            <a:spAutoFit/>
          </a:bodyPr>
          <a:lstStyle/>
          <a:p>
            <a:pPr marR="0" algn="just" rtl="0">
              <a:spcAft>
                <a:spcPts val="600"/>
              </a:spcAft>
            </a:pPr>
            <a:r>
              <a:rPr lang="en-US" sz="23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25:5  "If brothers dwell together, and one of them dies and has no son, the widow of the dead man shall not be married to a stranger outside the family; her husband's brother shall go in to her, take her as his wife, and perform the duty of a husband's brother to her.</a:t>
            </a:r>
            <a:endParaRPr lang="en-US" sz="23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04934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2953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Widows in Deuteronomy</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2646878"/>
          </a:xfrm>
          <a:prstGeom prst="rect">
            <a:avLst/>
          </a:prstGeom>
          <a:noFill/>
        </p:spPr>
        <p:txBody>
          <a:bodyPr wrap="square" rtlCol="0">
            <a:spAutoFit/>
          </a:bodyPr>
          <a:lstStyle/>
          <a:p>
            <a:pPr marR="0" algn="just" rtl="0">
              <a:spcAft>
                <a:spcPts val="600"/>
              </a:spcAft>
            </a:pPr>
            <a:r>
              <a:rPr lang="en-US" sz="23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25:5  "If brothers dwell together, and one of them dies and has no son, the widow of the dead man shall not be married to a stranger outside the family; her husband's brother shall go in to her, take her as his wife, and perform the duty of a husband's brother to her.</a:t>
            </a:r>
          </a:p>
          <a:p>
            <a:pPr marR="0" algn="just" rtl="0">
              <a:spcAft>
                <a:spcPts val="600"/>
              </a:spcAft>
            </a:pPr>
            <a:r>
              <a:rPr lang="en-US" sz="23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26:12  "When you have finished laying aside all the tithe of your increase in the third year—the year of tithing—and have given it to the Levite, the stranger, the fatherless, and the widow, so that they may eat within your gates and be filled,</a:t>
            </a:r>
            <a:endParaRPr lang="en-US" sz="23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786510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2953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Widows in Deuteronomy</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4139595"/>
          </a:xfrm>
          <a:prstGeom prst="rect">
            <a:avLst/>
          </a:prstGeom>
          <a:noFill/>
        </p:spPr>
        <p:txBody>
          <a:bodyPr wrap="square" rtlCol="0">
            <a:spAutoFit/>
          </a:bodyPr>
          <a:lstStyle/>
          <a:p>
            <a:pPr marR="0" algn="just" rtl="0">
              <a:spcAft>
                <a:spcPts val="600"/>
              </a:spcAft>
            </a:pPr>
            <a:r>
              <a:rPr lang="en-US" sz="23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25:5  "If brothers dwell together, and one of them dies and has no son, the widow of the dead man shall not be married to a stranger outside the family; her husband's brother shall go in to her, take her as his wife, and perform the duty of a husband's brother to her.</a:t>
            </a:r>
          </a:p>
          <a:p>
            <a:pPr marR="0" algn="just" rtl="0">
              <a:spcAft>
                <a:spcPts val="600"/>
              </a:spcAft>
            </a:pPr>
            <a:r>
              <a:rPr lang="en-US" sz="23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26:12  "When you have finished laying aside all the tithe of your increase in the third year—the year of tithing—and have given it to the Levite, the stranger, the fatherless, and the widow, so that they may eat within your gates and be filled,</a:t>
            </a:r>
          </a:p>
          <a:p>
            <a:pPr marR="0" algn="just" rtl="0">
              <a:spcAft>
                <a:spcPts val="600"/>
              </a:spcAft>
            </a:pPr>
            <a:r>
              <a:rPr lang="en-US" sz="23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26:13  then you shall say before the LORD your God 'I have removed the holy tithe from my house, and also have given them to the Levite, the stranger, the fatherless, and the widow, according to all Your commandments which You have commanded me; I have not transgressed Your commandments, nor have I forgotten them.</a:t>
            </a:r>
            <a:endParaRPr lang="en-US" sz="23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668978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2953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Widows in Deuteronomy</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4924425"/>
          </a:xfrm>
          <a:prstGeom prst="rect">
            <a:avLst/>
          </a:prstGeom>
          <a:noFill/>
        </p:spPr>
        <p:txBody>
          <a:bodyPr wrap="square" rtlCol="0">
            <a:spAutoFit/>
          </a:bodyPr>
          <a:lstStyle/>
          <a:p>
            <a:pPr marR="0" algn="just" rtl="0">
              <a:spcAft>
                <a:spcPts val="600"/>
              </a:spcAft>
            </a:pPr>
            <a:r>
              <a:rPr lang="en-US" sz="23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25:5  "If brothers dwell together, and one of them dies and has no son, the widow of the dead man shall not be married to a stranger outside the family; her husband's brother shall go in to her, take her as his wife, and perform the duty of a husband's brother to her.</a:t>
            </a:r>
          </a:p>
          <a:p>
            <a:pPr marR="0" algn="just" rtl="0">
              <a:spcAft>
                <a:spcPts val="600"/>
              </a:spcAft>
            </a:pPr>
            <a:r>
              <a:rPr lang="en-US" sz="23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26:12  "When you have finished laying aside all the tithe of your increase in the third year—the year of tithing—and have given it to the Levite, the stranger, the fatherless, and the widow, so that they may eat within your gates and be filled,</a:t>
            </a:r>
          </a:p>
          <a:p>
            <a:pPr marR="0" algn="just" rtl="0">
              <a:spcAft>
                <a:spcPts val="600"/>
              </a:spcAft>
            </a:pPr>
            <a:r>
              <a:rPr lang="en-US" sz="23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26:13  then you shall say before the LORD your God 'I have removed the holy tithe from my house, and also have given them to the Levite, the stranger, the fatherless, and the widow, according to all Your commandments which You have commanded me; I have not transgressed Your commandments, nor have I forgotten them.</a:t>
            </a:r>
          </a:p>
          <a:p>
            <a:pPr marR="0" algn="just" rtl="0">
              <a:spcAft>
                <a:spcPts val="600"/>
              </a:spcAft>
            </a:pPr>
            <a:r>
              <a:rPr lang="en-US" sz="23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27:19  'Cursed is the one who perverts the justice due the stranger, the fatherless, and widow.' "And all the people shall say, 'Amen!’   </a:t>
            </a:r>
            <a:endParaRPr lang="en-US" sz="23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725179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2953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Specific Widows in the Bible</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9051961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2953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Specific Widows in the Bible</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1261884"/>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Ruth and her willingness to follow Jehovah God</a:t>
            </a:r>
          </a:p>
          <a:p>
            <a:pPr marL="457200" marR="0" indent="-457200" algn="just" rtl="0">
              <a:spcAft>
                <a:spcPts val="1200"/>
              </a:spcAft>
              <a:buClr>
                <a:schemeClr val="bg1"/>
              </a:buClr>
              <a:buFont typeface="Arial" panose="020B0604020202020204" pitchFamily="34" charset="0"/>
              <a:buChar char="•"/>
            </a:pPr>
            <a:endParaRPr lang="en-US" sz="28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443527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2953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Specific Widows in the Bible</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1261884"/>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Ruth and her willingness to follow Jehovah God</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faith of the widow of </a:t>
            </a:r>
            <a:r>
              <a:rPr lang="en-US" sz="2800" b="1" dirty="0" err="1">
                <a:solidFill>
                  <a:schemeClr val="bg1"/>
                </a:solidFill>
                <a:latin typeface="Calibri" panose="020F0502020204030204" pitchFamily="34" charset="0"/>
                <a:cs typeface="Calibri" panose="020F0502020204030204" pitchFamily="34" charset="0"/>
              </a:rPr>
              <a:t>Zaraphath</a:t>
            </a:r>
            <a:r>
              <a:rPr lang="en-US" sz="2800" b="1" dirty="0">
                <a:solidFill>
                  <a:schemeClr val="bg1"/>
                </a:solidFill>
                <a:latin typeface="Calibri" panose="020F0502020204030204" pitchFamily="34" charset="0"/>
                <a:cs typeface="Calibri" panose="020F0502020204030204" pitchFamily="34" charset="0"/>
              </a:rPr>
              <a:t> who fed Elijah</a:t>
            </a:r>
          </a:p>
        </p:txBody>
      </p:sp>
    </p:spTree>
    <p:extLst>
      <p:ext uri="{BB962C8B-B14F-4D97-AF65-F5344CB8AC3E}">
        <p14:creationId xmlns:p14="http://schemas.microsoft.com/office/powerpoint/2010/main" val="237754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76317" y="525780"/>
            <a:ext cx="9345173" cy="937260"/>
          </a:xfrm>
        </p:spPr>
        <p:txBody>
          <a:bodyPr/>
          <a:lstStyle/>
          <a:p>
            <a:pPr lvl="0" algn="ct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Introduction: </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God Cares</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560026" y="1690152"/>
            <a:ext cx="11080111" cy="245440"/>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703320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2953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Specific Widows in the Bible</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1846659"/>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Ruth and her willingness to follow Jehovah God</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faith of the widow of </a:t>
            </a:r>
            <a:r>
              <a:rPr lang="en-US" sz="2800" b="1" dirty="0" err="1">
                <a:solidFill>
                  <a:schemeClr val="bg1"/>
                </a:solidFill>
                <a:latin typeface="Calibri" panose="020F0502020204030204" pitchFamily="34" charset="0"/>
                <a:cs typeface="Calibri" panose="020F0502020204030204" pitchFamily="34" charset="0"/>
              </a:rPr>
              <a:t>Zaraphath</a:t>
            </a:r>
            <a:r>
              <a:rPr lang="en-US" sz="2800" b="1" dirty="0">
                <a:solidFill>
                  <a:schemeClr val="bg1"/>
                </a:solidFill>
                <a:latin typeface="Calibri" panose="020F0502020204030204" pitchFamily="34" charset="0"/>
                <a:cs typeface="Calibri" panose="020F0502020204030204" pitchFamily="34" charset="0"/>
              </a:rPr>
              <a:t> who fed Elijah</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Jesus and the widow of Nain</a:t>
            </a:r>
          </a:p>
        </p:txBody>
      </p:sp>
    </p:spTree>
    <p:extLst>
      <p:ext uri="{BB962C8B-B14F-4D97-AF65-F5344CB8AC3E}">
        <p14:creationId xmlns:p14="http://schemas.microsoft.com/office/powerpoint/2010/main" val="42876846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2953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Specific Widows in the Bible</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2431435"/>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Ruth and her willingness to follow Jehovah God</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faith of the widow of </a:t>
            </a:r>
            <a:r>
              <a:rPr lang="en-US" sz="2800" b="1" dirty="0" err="1">
                <a:solidFill>
                  <a:schemeClr val="bg1"/>
                </a:solidFill>
                <a:latin typeface="Calibri" panose="020F0502020204030204" pitchFamily="34" charset="0"/>
                <a:cs typeface="Calibri" panose="020F0502020204030204" pitchFamily="34" charset="0"/>
              </a:rPr>
              <a:t>Zaraphath</a:t>
            </a:r>
            <a:r>
              <a:rPr lang="en-US" sz="2800" b="1" dirty="0">
                <a:solidFill>
                  <a:schemeClr val="bg1"/>
                </a:solidFill>
                <a:latin typeface="Calibri" panose="020F0502020204030204" pitchFamily="34" charset="0"/>
                <a:cs typeface="Calibri" panose="020F0502020204030204" pitchFamily="34" charset="0"/>
              </a:rPr>
              <a:t> who fed Elijah</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Jesus and the widow of Nain</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Jesus and the widow with two mites</a:t>
            </a:r>
          </a:p>
        </p:txBody>
      </p:sp>
    </p:spTree>
    <p:extLst>
      <p:ext uri="{BB962C8B-B14F-4D97-AF65-F5344CB8AC3E}">
        <p14:creationId xmlns:p14="http://schemas.microsoft.com/office/powerpoint/2010/main" val="21995379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2953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Specific Widows in the Bible</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2431435"/>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Ruth and her willingness to follow Jehovah God</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The faith of the widow of </a:t>
            </a:r>
            <a:r>
              <a:rPr lang="en-US" sz="2800" b="1" dirty="0" err="1">
                <a:solidFill>
                  <a:schemeClr val="bg1"/>
                </a:solidFill>
                <a:latin typeface="Calibri" panose="020F0502020204030204" pitchFamily="34" charset="0"/>
                <a:cs typeface="Calibri" panose="020F0502020204030204" pitchFamily="34" charset="0"/>
              </a:rPr>
              <a:t>Zaraphath</a:t>
            </a:r>
            <a:r>
              <a:rPr lang="en-US" sz="2800" b="1" dirty="0">
                <a:solidFill>
                  <a:schemeClr val="bg1"/>
                </a:solidFill>
                <a:latin typeface="Calibri" panose="020F0502020204030204" pitchFamily="34" charset="0"/>
                <a:cs typeface="Calibri" panose="020F0502020204030204" pitchFamily="34" charset="0"/>
              </a:rPr>
              <a:t> who fed Elijah</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Jesus and the widow of Nain</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Jesus and the widow with two mites</a:t>
            </a:r>
          </a:p>
        </p:txBody>
      </p:sp>
    </p:spTree>
    <p:extLst>
      <p:ext uri="{BB962C8B-B14F-4D97-AF65-F5344CB8AC3E}">
        <p14:creationId xmlns:p14="http://schemas.microsoft.com/office/powerpoint/2010/main" val="18129839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2953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Widow’s Psalm”—Psalm 146</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409575" y="1320575"/>
            <a:ext cx="11349990" cy="5047536"/>
          </a:xfrm>
          <a:prstGeom prst="rect">
            <a:avLst/>
          </a:prstGeom>
          <a:noFill/>
        </p:spPr>
        <p:txBody>
          <a:bodyPr wrap="square" rtlCol="0">
            <a:spAutoFit/>
          </a:bodyPr>
          <a:lstStyle/>
          <a:p>
            <a:pPr marR="0" algn="just" rtl="0"/>
            <a:r>
              <a:rPr lang="en-US" sz="2300" b="1" u="none" strike="noStrike" baseline="0" dirty="0">
                <a:solidFill>
                  <a:schemeClr val="bg1"/>
                </a:solidFill>
                <a:latin typeface="Calibri" panose="020F0502020204030204" pitchFamily="34" charset="0"/>
                <a:cs typeface="Calibri" panose="020F0502020204030204" pitchFamily="34" charset="0"/>
              </a:rPr>
              <a:t> </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  Praise the LORD! Praise the LORD, O my soul!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  While I live I will praise the LORD; I will sing praises to my God while I have my being.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  Do not put your trust in princes, Nor in a son of man, in whom there is no help.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4  His spirit departs, he returns to his earth; In that very day his plans perish.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5  Happy is he who has the God of Jacob for his help, Whose hope is in the Lord his God,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  Who made heaven and earth, The sea, and all that is in them; Who keeps truth forever,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7  Who executes justice for the oppressed, Who gives food to the hungry. The Lord gives freedom to the prisoners.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8  The Lord opens the eyes of the blind; The LORD raises those who are bowed down; The Lord loves the righteous.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9  The Lord watches over the strangers; He relieves the fatherless and widow; But the way of the wicked He turns upside down.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10  The Lord shall reign forever—Your God, O Zion, to all generations. Praise the LORD! </a:t>
            </a:r>
          </a:p>
          <a:p>
            <a:pPr marR="0" algn="ctr" rtl="0"/>
            <a:endParaRPr lang="en-US" sz="23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41133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72757" y="72953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Widow’s Psalm”—Psalm 146</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409575" y="1320575"/>
            <a:ext cx="11349990" cy="5539978"/>
          </a:xfrm>
          <a:prstGeom prst="rect">
            <a:avLst/>
          </a:prstGeom>
          <a:noFill/>
        </p:spPr>
        <p:txBody>
          <a:bodyPr wrap="square" rtlCol="0">
            <a:spAutoFit/>
          </a:bodyPr>
          <a:lstStyle/>
          <a:p>
            <a:pPr marR="0" algn="just" rtl="0"/>
            <a:r>
              <a:rPr lang="en-US" sz="2300" b="1" u="none" strike="noStrike" baseline="0" dirty="0">
                <a:solidFill>
                  <a:schemeClr val="bg1"/>
                </a:solidFill>
                <a:latin typeface="Calibri" panose="020F0502020204030204" pitchFamily="34" charset="0"/>
                <a:cs typeface="Calibri" panose="020F0502020204030204" pitchFamily="34" charset="0"/>
              </a:rPr>
              <a:t> </a:t>
            </a:r>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  Praise the LORD! Praise the LORD, O my soul!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  While I live I will praise the LORD; I will sing praises to my God while I have my being.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  Do not put your trust in princes, Nor in a son of man, in whom there is no help.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4  His spirit departs, he returns to his earth; In that very day his plans perish.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5  Happy is he who has the God of Jacob for his help, Whose hope is in the Lord his God,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  Who made heaven and earth, The sea, and all that is in them; Who keeps truth forever,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7  Who executes justice for the oppressed, Who gives food to the hungry. The Lord gives freedom to the prisoners.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8  The Lord opens the eyes of the blind; The LORD raises those who are bowed down; The Lord loves the righteous.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9  The Lord watches over the strangers; He relieves the fatherless and widow; But the way of the wicked He turns upside down. </a:t>
            </a:r>
          </a:p>
          <a:p>
            <a:pPr marR="0" algn="just" rtl="0"/>
            <a:r>
              <a:rPr lang="en-US" sz="23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10  The Lord shall reign forever—Your God, O Zion, to all generations. Praise the LORD! </a:t>
            </a:r>
          </a:p>
          <a:p>
            <a:pPr marR="0" algn="ctr" rtl="0"/>
            <a:r>
              <a:rPr lang="en-US" sz="3200" b="1" i="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God Cares for Widows </a:t>
            </a:r>
            <a:r>
              <a:rPr lang="en-US" sz="3200" b="1" i="1" dirty="0">
                <a:solidFill>
                  <a:srgbClr val="FFFF00"/>
                </a:solidFill>
                <a:latin typeface="Calibri" panose="020F0502020204030204" pitchFamily="34" charset="0"/>
                <a:ea typeface="Calibri" panose="020F0502020204030204" pitchFamily="34" charset="0"/>
                <a:cs typeface="Calibri" panose="020F0502020204030204" pitchFamily="34" charset="0"/>
              </a:rPr>
              <a:t>Do you?</a:t>
            </a:r>
            <a:endParaRPr lang="en-US" sz="3200" b="1" i="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marR="0" algn="ctr" rtl="0"/>
            <a:endParaRPr lang="en-US" sz="23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716144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Becoming a Caring Christian</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4193456"/>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a:p>
            <a:pPr lvl="3" defTabSz="457200">
              <a:spcAft>
                <a:spcPts val="900"/>
              </a:spcAft>
              <a:buClr>
                <a:schemeClr val="bg1"/>
              </a:buClr>
              <a:tabLst>
                <a:tab pos="457200" algn="l"/>
              </a:tabLst>
            </a:pPr>
            <a:r>
              <a:rPr lang="en-US" sz="3200" b="1" i="1" dirty="0">
                <a:solidFill>
                  <a:srgbClr val="FFFF00"/>
                </a:solidFill>
                <a:latin typeface="Calibri" panose="020F0502020204030204" pitchFamily="34" charset="0"/>
              </a:rPr>
              <a:t>  When You Do These, He Adds You to His Flock, His Church</a:t>
            </a:r>
          </a:p>
          <a:p>
            <a:pPr lvl="3" defTabSz="457200">
              <a:spcAft>
                <a:spcPts val="900"/>
              </a:spcAft>
              <a:buClr>
                <a:schemeClr val="bg1"/>
              </a:buClr>
              <a:tabLst>
                <a:tab pos="457200" algn="l"/>
              </a:tabLst>
            </a:pPr>
            <a:endParaRPr lang="en-US" sz="1100" b="1" i="1" dirty="0">
              <a:solidFill>
                <a:schemeClr val="bg1"/>
              </a:solidFill>
              <a:latin typeface="Calibri" panose="020F0502020204030204" pitchFamily="34" charset="0"/>
            </a:endParaRPr>
          </a:p>
          <a:p>
            <a:pPr marL="457200" lvl="3" indent="-457200"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As a Christian, Live Faithfully Until You Die		   Rev. 210</a:t>
            </a:r>
            <a:endParaRPr lang="en-US" sz="2800" b="1" i="0" u="none" strike="noStrike" baseline="0" dirty="0">
              <a:solidFill>
                <a:schemeClr val="bg1"/>
              </a:solidFill>
              <a:latin typeface="Calibri" panose="020F0502020204030204" pitchFamily="34" charset="0"/>
            </a:endParaRPr>
          </a:p>
        </p:txBody>
      </p:sp>
    </p:spTree>
    <p:extLst>
      <p:ext uri="{BB962C8B-B14F-4D97-AF65-F5344CB8AC3E}">
        <p14:creationId xmlns:p14="http://schemas.microsoft.com/office/powerpoint/2010/main" val="4005841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76317" y="525780"/>
            <a:ext cx="9345173" cy="937260"/>
          </a:xfrm>
        </p:spPr>
        <p:txBody>
          <a:bodyPr/>
          <a:lstStyle/>
          <a:p>
            <a:pPr lvl="0" algn="ct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Introduction: </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God Cares</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560026" y="1690152"/>
            <a:ext cx="11080111" cy="245440"/>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3" name="TextBox 2">
            <a:extLst>
              <a:ext uri="{FF2B5EF4-FFF2-40B4-BE49-F238E27FC236}">
                <a16:creationId xmlns:a16="http://schemas.microsoft.com/office/drawing/2014/main" id="{67209ADE-FE83-34EE-5D58-01F10EB20DAB}"/>
              </a:ext>
            </a:extLst>
          </p:cNvPr>
          <p:cNvSpPr txBox="1"/>
          <p:nvPr/>
        </p:nvSpPr>
        <p:spPr>
          <a:xfrm>
            <a:off x="720090" y="1628596"/>
            <a:ext cx="10789920" cy="584775"/>
          </a:xfrm>
          <a:prstGeom prst="rect">
            <a:avLst/>
          </a:prstGeom>
          <a:noFill/>
        </p:spPr>
        <p:txBody>
          <a:bodyPr wrap="square" rtlCol="0">
            <a:spAutoFit/>
          </a:bodyPr>
          <a:lstStyle/>
          <a:p>
            <a:pPr marL="457200" indent="-457200">
              <a:buClr>
                <a:schemeClr val="bg1"/>
              </a:buClr>
              <a:buFont typeface="Arial" panose="020B0604020202020204" pitchFamily="34" charset="0"/>
              <a:buChar char="•"/>
            </a:pPr>
            <a:r>
              <a:rPr lang="en-US" sz="32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Atheist:  There is no god who cares</a:t>
            </a:r>
          </a:p>
        </p:txBody>
      </p:sp>
    </p:spTree>
    <p:extLst>
      <p:ext uri="{BB962C8B-B14F-4D97-AF65-F5344CB8AC3E}">
        <p14:creationId xmlns:p14="http://schemas.microsoft.com/office/powerpoint/2010/main" val="2412558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76317" y="525780"/>
            <a:ext cx="9345173" cy="937260"/>
          </a:xfrm>
        </p:spPr>
        <p:txBody>
          <a:bodyPr/>
          <a:lstStyle/>
          <a:p>
            <a:pPr lvl="0" algn="ct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Introduction: </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God Cares</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560026" y="1690152"/>
            <a:ext cx="11080111" cy="245440"/>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3" name="TextBox 2">
            <a:extLst>
              <a:ext uri="{FF2B5EF4-FFF2-40B4-BE49-F238E27FC236}">
                <a16:creationId xmlns:a16="http://schemas.microsoft.com/office/drawing/2014/main" id="{67209ADE-FE83-34EE-5D58-01F10EB20DAB}"/>
              </a:ext>
            </a:extLst>
          </p:cNvPr>
          <p:cNvSpPr txBox="1"/>
          <p:nvPr/>
        </p:nvSpPr>
        <p:spPr>
          <a:xfrm>
            <a:off x="720090" y="1628596"/>
            <a:ext cx="10789920" cy="1077218"/>
          </a:xfrm>
          <a:prstGeom prst="rect">
            <a:avLst/>
          </a:prstGeom>
          <a:noFill/>
        </p:spPr>
        <p:txBody>
          <a:bodyPr wrap="square" rtlCol="0">
            <a:spAutoFit/>
          </a:bodyPr>
          <a:lstStyle/>
          <a:p>
            <a:pPr marL="457200" indent="-457200">
              <a:buClr>
                <a:schemeClr val="bg1"/>
              </a:buClr>
              <a:buFont typeface="Arial" panose="020B0604020202020204" pitchFamily="34" charset="0"/>
              <a:buChar char="•"/>
            </a:pPr>
            <a:r>
              <a:rPr lang="en-US" sz="32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Atheist:  There is no god who cares</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Deist:  God is, but He does not care</a:t>
            </a:r>
            <a:endParaRPr lang="en-US" sz="32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1363571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76317" y="525780"/>
            <a:ext cx="9345173" cy="937260"/>
          </a:xfrm>
        </p:spPr>
        <p:txBody>
          <a:bodyPr/>
          <a:lstStyle/>
          <a:p>
            <a:pPr lvl="0" algn="ct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Introduction: </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God Cares</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560026" y="1690152"/>
            <a:ext cx="11080111" cy="245440"/>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3" name="TextBox 2">
            <a:extLst>
              <a:ext uri="{FF2B5EF4-FFF2-40B4-BE49-F238E27FC236}">
                <a16:creationId xmlns:a16="http://schemas.microsoft.com/office/drawing/2014/main" id="{67209ADE-FE83-34EE-5D58-01F10EB20DAB}"/>
              </a:ext>
            </a:extLst>
          </p:cNvPr>
          <p:cNvSpPr txBox="1"/>
          <p:nvPr/>
        </p:nvSpPr>
        <p:spPr>
          <a:xfrm>
            <a:off x="720090" y="1628596"/>
            <a:ext cx="10789920" cy="1569660"/>
          </a:xfrm>
          <a:prstGeom prst="rect">
            <a:avLst/>
          </a:prstGeom>
          <a:noFill/>
        </p:spPr>
        <p:txBody>
          <a:bodyPr wrap="square" rtlCol="0">
            <a:spAutoFit/>
          </a:bodyPr>
          <a:lstStyle/>
          <a:p>
            <a:pPr marL="457200" indent="-457200">
              <a:buClr>
                <a:schemeClr val="bg1"/>
              </a:buClr>
              <a:buFont typeface="Arial" panose="020B0604020202020204" pitchFamily="34" charset="0"/>
              <a:buChar char="•"/>
            </a:pPr>
            <a:r>
              <a:rPr lang="en-US" sz="32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Atheist:  There is no god who cares</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Deist:  God is, but He does not care</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Calvinist:  God is, but He only cares for elect</a:t>
            </a:r>
            <a:endParaRPr lang="en-US" sz="32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3297144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76317" y="525780"/>
            <a:ext cx="9345173" cy="937260"/>
          </a:xfrm>
        </p:spPr>
        <p:txBody>
          <a:bodyPr/>
          <a:lstStyle/>
          <a:p>
            <a:pPr lvl="0" algn="ct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Introduction: </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God Cares</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560026" y="1690152"/>
            <a:ext cx="11080111" cy="245440"/>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3" name="TextBox 2">
            <a:extLst>
              <a:ext uri="{FF2B5EF4-FFF2-40B4-BE49-F238E27FC236}">
                <a16:creationId xmlns:a16="http://schemas.microsoft.com/office/drawing/2014/main" id="{67209ADE-FE83-34EE-5D58-01F10EB20DAB}"/>
              </a:ext>
            </a:extLst>
          </p:cNvPr>
          <p:cNvSpPr txBox="1"/>
          <p:nvPr/>
        </p:nvSpPr>
        <p:spPr>
          <a:xfrm>
            <a:off x="720090" y="1628596"/>
            <a:ext cx="10789920" cy="2062103"/>
          </a:xfrm>
          <a:prstGeom prst="rect">
            <a:avLst/>
          </a:prstGeom>
          <a:noFill/>
        </p:spPr>
        <p:txBody>
          <a:bodyPr wrap="square" rtlCol="0">
            <a:spAutoFit/>
          </a:bodyPr>
          <a:lstStyle/>
          <a:p>
            <a:pPr marL="457200" indent="-457200">
              <a:buClr>
                <a:schemeClr val="bg1"/>
              </a:buClr>
              <a:buFont typeface="Arial" panose="020B0604020202020204" pitchFamily="34" charset="0"/>
              <a:buChar char="•"/>
            </a:pPr>
            <a:r>
              <a:rPr lang="en-US" sz="32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Atheist:  There is no god who cares</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Deist:  God is, but He does not care</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Calvinist:  God is, but He only cares for elect</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Environmentalist:  The physical world is all that matters</a:t>
            </a:r>
            <a:endParaRPr lang="en-US" sz="32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2972831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76317" y="525780"/>
            <a:ext cx="9345173" cy="937260"/>
          </a:xfrm>
        </p:spPr>
        <p:txBody>
          <a:bodyPr/>
          <a:lstStyle/>
          <a:p>
            <a:pPr lvl="0" algn="ct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Introduction: </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God Cares</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560026" y="1690152"/>
            <a:ext cx="11080111" cy="245440"/>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3" name="TextBox 2">
            <a:extLst>
              <a:ext uri="{FF2B5EF4-FFF2-40B4-BE49-F238E27FC236}">
                <a16:creationId xmlns:a16="http://schemas.microsoft.com/office/drawing/2014/main" id="{67209ADE-FE83-34EE-5D58-01F10EB20DAB}"/>
              </a:ext>
            </a:extLst>
          </p:cNvPr>
          <p:cNvSpPr txBox="1"/>
          <p:nvPr/>
        </p:nvSpPr>
        <p:spPr>
          <a:xfrm>
            <a:off x="720090" y="1628596"/>
            <a:ext cx="10789920" cy="2554545"/>
          </a:xfrm>
          <a:prstGeom prst="rect">
            <a:avLst/>
          </a:prstGeom>
          <a:noFill/>
        </p:spPr>
        <p:txBody>
          <a:bodyPr wrap="square" rtlCol="0">
            <a:spAutoFit/>
          </a:bodyPr>
          <a:lstStyle/>
          <a:p>
            <a:pPr marL="457200" indent="-457200">
              <a:buClr>
                <a:schemeClr val="bg1"/>
              </a:buClr>
              <a:buFont typeface="Arial" panose="020B0604020202020204" pitchFamily="34" charset="0"/>
              <a:buChar char="•"/>
            </a:pPr>
            <a:r>
              <a:rPr lang="en-US" sz="32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Atheist:  There is no god who cares</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Deist:  God is, but He does not care</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Calvinist:  God is, but He only cares for elect</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Environmentalist:  The physical world is all that matters</a:t>
            </a:r>
          </a:p>
          <a:p>
            <a:pPr marL="457200" indent="-457200">
              <a:buClr>
                <a:schemeClr val="bg1"/>
              </a:buClr>
              <a:buFont typeface="Arial" panose="020B0604020202020204" pitchFamily="34" charset="0"/>
              <a:buChar char="•"/>
            </a:pPr>
            <a:r>
              <a:rPr lang="en-US" sz="32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True believers:  God knows, God cares, God helps!</a:t>
            </a:r>
          </a:p>
        </p:txBody>
      </p:sp>
    </p:spTree>
    <p:extLst>
      <p:ext uri="{BB962C8B-B14F-4D97-AF65-F5344CB8AC3E}">
        <p14:creationId xmlns:p14="http://schemas.microsoft.com/office/powerpoint/2010/main" val="364436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76317" y="525780"/>
            <a:ext cx="9345173" cy="937260"/>
          </a:xfrm>
        </p:spPr>
        <p:txBody>
          <a:bodyPr/>
          <a:lstStyle/>
          <a:p>
            <a:pPr lvl="0" algn="ct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Introduction: </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God Cares</a:t>
            </a:r>
            <a:endParaRPr lang="en-US" i="1"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D14D9CD3-462A-A277-765F-E9383995E7D8}"/>
              </a:ext>
            </a:extLst>
          </p:cNvPr>
          <p:cNvSpPr txBox="1"/>
          <p:nvPr/>
        </p:nvSpPr>
        <p:spPr>
          <a:xfrm>
            <a:off x="560026" y="1690152"/>
            <a:ext cx="11080111" cy="245440"/>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
        <p:nvSpPr>
          <p:cNvPr id="3" name="TextBox 2">
            <a:extLst>
              <a:ext uri="{FF2B5EF4-FFF2-40B4-BE49-F238E27FC236}">
                <a16:creationId xmlns:a16="http://schemas.microsoft.com/office/drawing/2014/main" id="{67209ADE-FE83-34EE-5D58-01F10EB20DAB}"/>
              </a:ext>
            </a:extLst>
          </p:cNvPr>
          <p:cNvSpPr txBox="1"/>
          <p:nvPr/>
        </p:nvSpPr>
        <p:spPr>
          <a:xfrm>
            <a:off x="720090" y="1628596"/>
            <a:ext cx="10789920" cy="3046988"/>
          </a:xfrm>
          <a:prstGeom prst="rect">
            <a:avLst/>
          </a:prstGeom>
          <a:noFill/>
        </p:spPr>
        <p:txBody>
          <a:bodyPr wrap="square" rtlCol="0">
            <a:spAutoFit/>
          </a:bodyPr>
          <a:lstStyle/>
          <a:p>
            <a:pPr marL="457200" indent="-457200">
              <a:buClr>
                <a:schemeClr val="bg1"/>
              </a:buClr>
              <a:buFont typeface="Arial" panose="020B0604020202020204" pitchFamily="34" charset="0"/>
              <a:buChar char="•"/>
            </a:pPr>
            <a:r>
              <a:rPr lang="en-US" sz="32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Atheist:  There is no god who cares</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Deist:  God is, but He does not care</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Calvinist:  God is, but He only cares for elect</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Environmentalist:  The physical world is all that matters</a:t>
            </a:r>
          </a:p>
          <a:p>
            <a:pPr marL="457200" indent="-457200">
              <a:buClr>
                <a:schemeClr val="bg1"/>
              </a:buClr>
              <a:buFont typeface="Arial" panose="020B0604020202020204" pitchFamily="34" charset="0"/>
              <a:buChar char="•"/>
            </a:pPr>
            <a:r>
              <a:rPr lang="en-US" sz="32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rPr>
              <a:t>True believers:  God knows, God cares, God helps!</a:t>
            </a:r>
          </a:p>
          <a:p>
            <a:pPr marL="457200" indent="-457200">
              <a:buClr>
                <a:schemeClr val="bg1"/>
              </a:buClr>
              <a:buFont typeface="Arial" panose="020B0604020202020204" pitchFamily="34" charset="0"/>
              <a:buChar char="•"/>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God cares for ALL of His creation</a:t>
            </a:r>
            <a:endParaRPr lang="en-US" sz="32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3549923824"/>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12601</TotalTime>
  <Words>2613</Words>
  <Application>Microsoft Office PowerPoint</Application>
  <PresentationFormat>Widescreen</PresentationFormat>
  <Paragraphs>177</Paragraphs>
  <Slides>35</Slides>
  <Notes>35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Cambria</vt:lpstr>
      <vt:lpstr>Office Theme</vt:lpstr>
      <vt:lpstr>God Cares for Widows</vt:lpstr>
      <vt:lpstr>The Text—Isaiah 1:16-18</vt:lpstr>
      <vt:lpstr>Introduction: God Cares</vt:lpstr>
      <vt:lpstr>Introduction: God Cares</vt:lpstr>
      <vt:lpstr>Introduction: God Cares</vt:lpstr>
      <vt:lpstr>Introduction: God Cares</vt:lpstr>
      <vt:lpstr>Introduction: God Cares</vt:lpstr>
      <vt:lpstr>Introduction: God Cares</vt:lpstr>
      <vt:lpstr>Introduction: God Cares</vt:lpstr>
      <vt:lpstr>Introduction: God Cares</vt:lpstr>
      <vt:lpstr>The Bible and Widows</vt:lpstr>
      <vt:lpstr>The Bible and Widows</vt:lpstr>
      <vt:lpstr>The Bible and Widows</vt:lpstr>
      <vt:lpstr>The Bible and Widows</vt:lpstr>
      <vt:lpstr>The Bible and Widows</vt:lpstr>
      <vt:lpstr>The Bible and Widows</vt:lpstr>
      <vt:lpstr>Widows in Deuteronomy</vt:lpstr>
      <vt:lpstr>Widows in Deuteronomy</vt:lpstr>
      <vt:lpstr>Widows in Deuteronomy</vt:lpstr>
      <vt:lpstr>Widows in Deuteronomy</vt:lpstr>
      <vt:lpstr>Widows in Deuteronomy</vt:lpstr>
      <vt:lpstr>Widows in Deuteronomy</vt:lpstr>
      <vt:lpstr>Widows in Deuteronomy</vt:lpstr>
      <vt:lpstr>Widows in Deuteronomy</vt:lpstr>
      <vt:lpstr>Widows in Deuteronomy</vt:lpstr>
      <vt:lpstr>Widows in Deuteronomy</vt:lpstr>
      <vt:lpstr>Specific Widows in the Bible</vt:lpstr>
      <vt:lpstr>Specific Widows in the Bible</vt:lpstr>
      <vt:lpstr>Specific Widows in the Bible</vt:lpstr>
      <vt:lpstr>Specific Widows in the Bible</vt:lpstr>
      <vt:lpstr>Specific Widows in the Bible</vt:lpstr>
      <vt:lpstr>Specific Widows in the Bible</vt:lpstr>
      <vt:lpstr>“The Widow’s Psalm”—Psalm 146</vt:lpstr>
      <vt:lpstr>“The Widow’s Psalm”—Psalm 146</vt:lpstr>
      <vt:lpstr> Becoming a Caring Christian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Dan Jenkins</cp:lastModifiedBy>
  <cp:revision>177</cp:revision>
  <cp:lastPrinted>2023-09-10T13:02:45Z</cp:lastPrinted>
  <dcterms:modified xsi:type="dcterms:W3CDTF">2023-09-17T20:35:52Z</dcterms:modified>
</cp:coreProperties>
</file>