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1227-28FE-0494-5CD4-F3184067D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29127-37C6-8926-5D0F-D69FE1A77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C514-E96A-1DB2-3D73-47740173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BD699-AC71-2F05-538E-BFD8F702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04E75-045C-AB66-D803-41F43566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mountain with a bird on top&#10;&#10;Description automatically generated">
            <a:extLst>
              <a:ext uri="{FF2B5EF4-FFF2-40B4-BE49-F238E27FC236}">
                <a16:creationId xmlns:a16="http://schemas.microsoft.com/office/drawing/2014/main" id="{1AC6AA58-000A-D269-0C52-35196ACE3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0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5811-8B44-7392-8EC7-001EAEC3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E4D37-B7D6-F7FE-5E06-3380DA50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CD4B1-2DDF-5EFA-F3F3-336BE325A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44010-2860-4A17-71C4-27A623D8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E7F05-82F6-DD9D-75C8-1979D24D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8C71B-5BC0-BB0E-D6C1-7329178E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FC24F-C3D7-5AE0-3698-41FFFBEC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BE1A6-8A84-D068-BBE3-AFACBC15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31B5-B03C-52B3-CE13-B687A4CB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9B1F7-6FC1-6903-F213-992BFAAF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9C532-F2AC-DC1E-C630-97B48A6E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D1ED8-3918-E336-861D-C2B8C1F4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74F27-BD2B-7893-1C3C-0067F7B6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D7C0A-EC54-94EA-24E8-BF7574AA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974ED-5368-8AAF-D91A-B4959380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4134-1691-6B70-4E4A-0211BCF2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7042-6FE6-1674-BC2D-3B13E81A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6177F-04F3-7276-361D-FC374C62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B9FBF-12D1-F10B-F178-B96CFFD8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41194-286D-7278-577A-6A76D520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81B73-07F3-66DA-551F-707210D1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D706-3404-2D02-69A4-B15D2365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F7A7B-5F69-5DA5-81A5-764627C51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C4B59-9637-45D6-C79C-D3893F4D5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6D177-8811-983C-5FD2-2D83F02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50E7-AD9D-329B-8D7D-089CDD3F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1F49-A9C0-ED34-D97E-5754AF6C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4B6C-274B-1041-4113-BFC924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FEAF8-17D1-5021-5390-B43625AB4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FF29F-A2E1-D2B2-4613-52B8D22D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8B0B-9EAA-8E9B-33AE-516D5CBC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1D1AA-49F2-64AF-DBB6-51112843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B3AFF-0A7E-82B9-2C9B-8857243DE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5D004-9410-84C3-0799-F93B617AF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0F223-B0F5-A1CB-C8D9-AE1D4F2D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D724-CA07-1C84-0334-331CC883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22556-BF25-DA34-06BE-E5C0282F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untain range with a question&#10;&#10;Description automatically generated">
            <a:extLst>
              <a:ext uri="{FF2B5EF4-FFF2-40B4-BE49-F238E27FC236}">
                <a16:creationId xmlns:a16="http://schemas.microsoft.com/office/drawing/2014/main" id="{DDD6013A-EEDF-C8A8-63A1-C82F33A37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6903-D151-F5A2-DD9C-75720874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1263535"/>
            <a:ext cx="11619271" cy="474397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2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hill and a blue sky&#10;&#10;Description automatically generated">
            <a:extLst>
              <a:ext uri="{FF2B5EF4-FFF2-40B4-BE49-F238E27FC236}">
                <a16:creationId xmlns:a16="http://schemas.microsoft.com/office/drawing/2014/main" id="{6EC084F1-F80E-8922-DEC3-B09751E33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6903-D151-F5A2-DD9C-75720874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1263535"/>
            <a:ext cx="11619271" cy="474397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00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a field&#10;&#10;Description automatically generated">
            <a:extLst>
              <a:ext uri="{FF2B5EF4-FFF2-40B4-BE49-F238E27FC236}">
                <a16:creationId xmlns:a16="http://schemas.microsoft.com/office/drawing/2014/main" id="{F0BE8AD9-A7E7-60EB-502C-30ECBE6CA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6903-D151-F5A2-DD9C-75720874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1263535"/>
            <a:ext cx="11619271" cy="474397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4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hills and a blue sky&#10;&#10;Description automatically generated">
            <a:extLst>
              <a:ext uri="{FF2B5EF4-FFF2-40B4-BE49-F238E27FC236}">
                <a16:creationId xmlns:a16="http://schemas.microsoft.com/office/drawing/2014/main" id="{68386D31-9AEF-B6DA-E46A-286C64F3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6903-D151-F5A2-DD9C-75720874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1263535"/>
            <a:ext cx="11619271" cy="474397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a field&#10;&#10;Description automatically generated">
            <a:extLst>
              <a:ext uri="{FF2B5EF4-FFF2-40B4-BE49-F238E27FC236}">
                <a16:creationId xmlns:a16="http://schemas.microsoft.com/office/drawing/2014/main" id="{1F094E2E-4E0C-7752-8A63-4CF86D2FC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6903-D151-F5A2-DD9C-75720874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1263535"/>
            <a:ext cx="11619271" cy="4743974"/>
          </a:xfrm>
        </p:spPr>
        <p:txBody>
          <a:bodyPr>
            <a:normAutofit/>
          </a:bodyPr>
          <a:lstStyle>
            <a:lvl1pPr marL="344488" indent="-344488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118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B07796-E90D-A30A-67D7-4D5F6AA73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6903-D151-F5A2-DD9C-75720874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980050"/>
            <a:ext cx="11619271" cy="502745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4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FCB2-A808-1AC0-47BB-6BE2AEFC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7069-5538-4A78-DDAF-8A3D69B8A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0FBAE-1711-355B-E498-E26A99AC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4FB6-E251-A302-F725-715C8C8D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47614-B45B-83F2-EF16-B5234007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6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988-7FED-BA4A-C7F5-1896FAE5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AE13-2A2E-31DB-6E3C-6FF369D1F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AF745-ABD4-4C1E-CF68-8EE8B4716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B99EE-1888-9BEC-1D20-94676DA9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EE02E-02FA-4C15-65E3-91A68302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A4098-0B3C-42C7-C9DA-6C476802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1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8D4A3-B148-88E4-7AA2-B830604A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A39E0-85FA-6EC2-04EF-2DDF5588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A876-3B67-2211-664D-E7BC69359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AF7C-1F27-43B2-90F1-53DE57174FD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FBBB8-3DCB-51CC-1F7C-ED68E37F4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C28C5-2B07-5F93-673C-C3F06B50C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walk and work with the Lord – 1 John 1:7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1880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#1:  “Lord, who may abide in your tabernacle?”</a:t>
            </a:r>
          </a:p>
          <a:p>
            <a:pPr lvl="1"/>
            <a:r>
              <a:rPr lang="en-US" dirty="0"/>
              <a:t>The Hebrew word for “abide” means “to live as an alien, dwell as a stranger”</a:t>
            </a:r>
          </a:p>
          <a:p>
            <a:pPr lvl="1"/>
            <a:r>
              <a:rPr lang="en-US" dirty="0"/>
              <a:t>Corresponds well with “tabernacle,” which was the movable tent of meeting</a:t>
            </a:r>
          </a:p>
          <a:p>
            <a:r>
              <a:rPr lang="en-US" dirty="0"/>
              <a:t>Question #2:  “Who may dwell in Your holy hill?”</a:t>
            </a:r>
          </a:p>
          <a:p>
            <a:pPr lvl="1"/>
            <a:r>
              <a:rPr lang="en-US" dirty="0"/>
              <a:t>The Hebrew word for “dwell” denotes “to settle down, to remain, to stay”</a:t>
            </a:r>
          </a:p>
          <a:p>
            <a:pPr lvl="1"/>
            <a:r>
              <a:rPr lang="en-US" dirty="0"/>
              <a:t>Coincides with “holy hill” (Mount Zion), where a more permanent temple built</a:t>
            </a:r>
            <a:endParaRPr lang="en-US" sz="2000" dirty="0"/>
          </a:p>
          <a:p>
            <a:r>
              <a:rPr lang="en-US" dirty="0"/>
              <a:t>Application to Christians Today</a:t>
            </a:r>
          </a:p>
          <a:p>
            <a:pPr lvl="1"/>
            <a:r>
              <a:rPr lang="en-US" dirty="0"/>
              <a:t>The tabernacle was an O.T. type for the church in the N.T., </a:t>
            </a:r>
            <a:br>
              <a:rPr lang="en-US" dirty="0"/>
            </a:br>
            <a:r>
              <a:rPr lang="en-US" dirty="0"/>
              <a:t>and the temple was an O.T. type for heaven in the N.T.  </a:t>
            </a:r>
          </a:p>
          <a:p>
            <a:pPr lvl="1"/>
            <a:r>
              <a:rPr lang="en-US" dirty="0"/>
              <a:t>We “abide/sojourn” with the Lord in His church temporarily while on earth; </a:t>
            </a:r>
            <a:br>
              <a:rPr lang="en-US" dirty="0"/>
            </a:br>
            <a:r>
              <a:rPr lang="en-US" dirty="0"/>
              <a:t>we will “dwell/remain” with the Lord in heaven permanently when leave earth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8138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“He who walks uprightly” (v. 2)</a:t>
            </a:r>
          </a:p>
          <a:p>
            <a:pPr lvl="1"/>
            <a:r>
              <a:rPr lang="en-US" dirty="0"/>
              <a:t>The word “walks” is used of one’s daily activity in service to and with God (Gen. 5:24; 6:9; Col. 1:10; 1 John 1:7; cf. Jer. 10:23)</a:t>
            </a:r>
          </a:p>
          <a:p>
            <a:pPr lvl="1"/>
            <a:r>
              <a:rPr lang="en-US" dirty="0"/>
              <a:t>The word “uprightly” emphasizes what is “complete, sound, entire, unimpaired, having integrity” </a:t>
            </a:r>
          </a:p>
          <a:p>
            <a:pPr lvl="1"/>
            <a:r>
              <a:rPr lang="en-US" dirty="0"/>
              <a:t>He seeks wholeness of life in an approved relationship with God</a:t>
            </a:r>
          </a:p>
          <a:p>
            <a:r>
              <a:rPr lang="en-US" dirty="0"/>
              <a:t>“He who works righteousness” (v. 2)</a:t>
            </a:r>
          </a:p>
          <a:p>
            <a:pPr lvl="1"/>
            <a:r>
              <a:rPr lang="en-US" dirty="0"/>
              <a:t>The one who “walks” with God is the one who “works” with God</a:t>
            </a:r>
          </a:p>
          <a:p>
            <a:pPr lvl="1"/>
            <a:r>
              <a:rPr lang="en-US" dirty="0"/>
              <a:t>God defines the scope of our work as “righteousness” (cf. Psa. 119:172)</a:t>
            </a:r>
          </a:p>
          <a:p>
            <a:pPr lvl="1"/>
            <a:r>
              <a:rPr lang="en-US" dirty="0"/>
              <a:t>The one who is accepted by God is the one who “works righteousness” (Acts 10:35)</a:t>
            </a:r>
          </a:p>
          <a:p>
            <a:pPr lvl="1"/>
            <a:r>
              <a:rPr lang="en-US" dirty="0"/>
              <a:t>Walking and working with God impacts one’s thoughts, attitudes, words and 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9631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1961804"/>
            <a:ext cx="10561812" cy="4045705"/>
          </a:xfrm>
        </p:spPr>
        <p:txBody>
          <a:bodyPr>
            <a:normAutofit/>
          </a:bodyPr>
          <a:lstStyle/>
          <a:p>
            <a:r>
              <a:rPr lang="en-US" dirty="0"/>
              <a:t>“Speaks the truth in his heart” (v. 2)</a:t>
            </a:r>
          </a:p>
          <a:p>
            <a:pPr lvl="1"/>
            <a:r>
              <a:rPr lang="en-US" dirty="0"/>
              <a:t>We must speak the truth with our lips (Eph. 4:15, 25; Rev. 21:8, 27)</a:t>
            </a:r>
          </a:p>
          <a:p>
            <a:pPr lvl="1"/>
            <a:r>
              <a:rPr lang="en-US" dirty="0"/>
              <a:t>We must have “truth in the inward parts” (1 Sam. 16:7; Psa. 51:6)</a:t>
            </a:r>
          </a:p>
          <a:p>
            <a:pPr lvl="1"/>
            <a:r>
              <a:rPr lang="en-US" dirty="0"/>
              <a:t>We must treasure “good things” in our hearts (Matt. 12:34-35)</a:t>
            </a:r>
          </a:p>
          <a:p>
            <a:pPr lvl="1"/>
            <a:r>
              <a:rPr lang="en-US" dirty="0"/>
              <a:t>We must let truth dominate in our hearts (Phil. 4:8; Prov. 4:23)</a:t>
            </a:r>
          </a:p>
          <a:p>
            <a:r>
              <a:rPr lang="en-US" dirty="0"/>
              <a:t>“Swears to his own hurt and does not change” (v. 4)</a:t>
            </a:r>
          </a:p>
          <a:p>
            <a:pPr lvl="1"/>
            <a:r>
              <a:rPr lang="en-US" dirty="0"/>
              <a:t>We must be known as people who keep our promises (Matt. 5:37; Jas. 5:12)</a:t>
            </a:r>
          </a:p>
          <a:p>
            <a:pPr lvl="1"/>
            <a:r>
              <a:rPr lang="en-US" dirty="0"/>
              <a:t>“Hurt” from keeping promises must be directed toward us and not another</a:t>
            </a:r>
          </a:p>
          <a:p>
            <a:pPr lvl="1"/>
            <a:r>
              <a:rPr lang="en-US" dirty="0"/>
              <a:t>We must decide whose approval we seek (John 8:44; Tit. 1:2; Mal. 3:6)  </a:t>
            </a:r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28ACC218-E30A-2E9A-CBA3-E5A7B38A0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8424" r="91067" b="42795"/>
          <a:stretch/>
        </p:blipFill>
        <p:spPr>
          <a:xfrm>
            <a:off x="572729" y="1263534"/>
            <a:ext cx="516238" cy="2659537"/>
          </a:xfrm>
          <a:prstGeom prst="rect">
            <a:avLst/>
          </a:prstGeom>
        </p:spPr>
      </p:pic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E8F38650-C0A6-766D-0C07-D7F20C9B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18424" r="41159" b="73576"/>
          <a:stretch/>
        </p:blipFill>
        <p:spPr>
          <a:xfrm>
            <a:off x="1022465" y="1263533"/>
            <a:ext cx="6151419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7273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2389242"/>
            <a:ext cx="10561812" cy="3726423"/>
          </a:xfrm>
        </p:spPr>
        <p:txBody>
          <a:bodyPr>
            <a:normAutofit/>
          </a:bodyPr>
          <a:lstStyle/>
          <a:p>
            <a:r>
              <a:rPr lang="en-US" dirty="0"/>
              <a:t>“Does not backbite with his tongue” (v. 3)</a:t>
            </a:r>
          </a:p>
          <a:p>
            <a:pPr lvl="1"/>
            <a:r>
              <a:rPr lang="en-US" dirty="0"/>
              <a:t>“Backbite” is also translated “spies” (1 Sam. 26:4) or “spy out” (Josh. 7:2)</a:t>
            </a:r>
          </a:p>
          <a:p>
            <a:pPr lvl="1"/>
            <a:r>
              <a:rPr lang="en-US" dirty="0"/>
              <a:t>Its root means “to spy, explore” or “go about (maliciously, as slanderer)”</a:t>
            </a:r>
          </a:p>
          <a:p>
            <a:pPr lvl="1"/>
            <a:r>
              <a:rPr lang="en-US" dirty="0"/>
              <a:t>God condemns talebearing busybodies (Lev. 19:16; 1 Tim. 5:13; 1 Pet. 4:15)</a:t>
            </a:r>
          </a:p>
          <a:p>
            <a:r>
              <a:rPr lang="en-US" dirty="0"/>
              <a:t>“Nor does he take up a reproach against his friend” (v. 3)</a:t>
            </a:r>
          </a:p>
          <a:p>
            <a:pPr lvl="1"/>
            <a:r>
              <a:rPr lang="en-US" dirty="0"/>
              <a:t>The Hebrew for “take up” means, “to bear, carry; to carry along” </a:t>
            </a:r>
          </a:p>
          <a:p>
            <a:pPr lvl="1"/>
            <a:r>
              <a:rPr lang="en-US" dirty="0"/>
              <a:t>It is just as evil to “pick up” and then “carry along” slanderous information</a:t>
            </a:r>
          </a:p>
          <a:p>
            <a:pPr lvl="1"/>
            <a:r>
              <a:rPr lang="en-US" dirty="0"/>
              <a:t>We must turn from it and not stir up strife (Prov. 4:15; 10:12; 1 Cor. 13:7)</a:t>
            </a:r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28ACC218-E30A-2E9A-CBA3-E5A7B38A0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8424" r="91067" b="42795"/>
          <a:stretch/>
        </p:blipFill>
        <p:spPr>
          <a:xfrm>
            <a:off x="572729" y="1263534"/>
            <a:ext cx="516238" cy="2659537"/>
          </a:xfrm>
          <a:prstGeom prst="rect">
            <a:avLst/>
          </a:prstGeom>
        </p:spPr>
      </p:pic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E8F38650-C0A6-766D-0C07-D7F20C9B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18424" r="41159" b="73576"/>
          <a:stretch/>
        </p:blipFill>
        <p:spPr>
          <a:xfrm>
            <a:off x="1022465" y="1263533"/>
            <a:ext cx="6151419" cy="548641"/>
          </a:xfrm>
          <a:prstGeom prst="rect">
            <a:avLst/>
          </a:prstGeom>
        </p:spPr>
      </p:pic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AE93E97F-BB61-8127-86E8-06C57A03D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26424" r="26705" b="65818"/>
          <a:stretch/>
        </p:blipFill>
        <p:spPr>
          <a:xfrm>
            <a:off x="1088967" y="1812174"/>
            <a:ext cx="7847215" cy="5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0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2910351"/>
            <a:ext cx="10561812" cy="31954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“Nor does evil to his neighbor” (v. 3)</a:t>
            </a:r>
          </a:p>
          <a:p>
            <a:pPr lvl="1"/>
            <a:r>
              <a:rPr lang="en-US" dirty="0"/>
              <a:t>I must “love” them as I love myself (Matt. 22:39)</a:t>
            </a:r>
          </a:p>
          <a:p>
            <a:pPr lvl="1"/>
            <a:r>
              <a:rPr lang="en-US" dirty="0"/>
              <a:t>I must “esteem” them as “better than” myself (Phil. 2:3)</a:t>
            </a:r>
          </a:p>
          <a:p>
            <a:pPr lvl="1"/>
            <a:r>
              <a:rPr lang="en-US" dirty="0"/>
              <a:t>I must “look out…for [their] interests” and not only my “own” (Phil. 2:4)</a:t>
            </a:r>
          </a:p>
          <a:p>
            <a:pPr lvl="1"/>
            <a:r>
              <a:rPr lang="en-US" dirty="0"/>
              <a:t>I must “seek” their “well-being” and not merely my “own” (1 Cor. 10:24)</a:t>
            </a:r>
          </a:p>
          <a:p>
            <a:pPr lvl="1"/>
            <a:r>
              <a:rPr lang="en-US" dirty="0"/>
              <a:t>I must “do good” to them (Gal. 6:10) and do them “no harm” (Rom. 13:10)</a:t>
            </a:r>
          </a:p>
          <a:p>
            <a:pPr lvl="1"/>
            <a:r>
              <a:rPr lang="en-US" dirty="0"/>
              <a:t>I must practice the Golden Rule (Luke 6:31)</a:t>
            </a:r>
          </a:p>
          <a:p>
            <a:pPr lvl="1"/>
            <a:r>
              <a:rPr lang="en-US" dirty="0"/>
              <a:t>Being right with God requires doing right toward my fellow man</a:t>
            </a:r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28ACC218-E30A-2E9A-CBA3-E5A7B38A0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8424" r="91067" b="42795"/>
          <a:stretch/>
        </p:blipFill>
        <p:spPr>
          <a:xfrm>
            <a:off x="572729" y="1263534"/>
            <a:ext cx="516238" cy="2659537"/>
          </a:xfrm>
          <a:prstGeom prst="rect">
            <a:avLst/>
          </a:prstGeom>
        </p:spPr>
      </p:pic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E8F38650-C0A6-766D-0C07-D7F20C9B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18424" r="41159" b="73576"/>
          <a:stretch/>
        </p:blipFill>
        <p:spPr>
          <a:xfrm>
            <a:off x="1022465" y="1263533"/>
            <a:ext cx="6151419" cy="548641"/>
          </a:xfrm>
          <a:prstGeom prst="rect">
            <a:avLst/>
          </a:prstGeom>
        </p:spPr>
      </p:pic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AE93E97F-BB61-8127-86E8-06C57A03D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26424" r="26705" b="65818"/>
          <a:stretch/>
        </p:blipFill>
        <p:spPr>
          <a:xfrm>
            <a:off x="1088967" y="1812174"/>
            <a:ext cx="7847215" cy="532015"/>
          </a:xfrm>
          <a:prstGeom prst="rect">
            <a:avLst/>
          </a:prstGeom>
        </p:spPr>
      </p:pic>
      <p:pic>
        <p:nvPicPr>
          <p:cNvPr id="6" name="Picture 5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108DB3F7-53B5-398A-FD09-B38DE7DAE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4182" r="40241" b="59139"/>
          <a:stretch/>
        </p:blipFill>
        <p:spPr>
          <a:xfrm>
            <a:off x="1088967" y="2344189"/>
            <a:ext cx="6196736" cy="4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22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3431462"/>
            <a:ext cx="10561812" cy="26595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“In whose eyes a vile person is despised” (v. 4)</a:t>
            </a:r>
          </a:p>
          <a:p>
            <a:pPr lvl="1"/>
            <a:r>
              <a:rPr lang="en-US" dirty="0"/>
              <a:t>“Despised” is a very strong term (same word in Psa. 22:6; Isa. 53:3)</a:t>
            </a:r>
          </a:p>
          <a:p>
            <a:pPr lvl="1"/>
            <a:r>
              <a:rPr lang="en-US" dirty="0"/>
              <a:t>To “approve” of the practice of unrighteousness is “deserving of death” (Rom. 1:32)</a:t>
            </a:r>
          </a:p>
          <a:p>
            <a:pPr lvl="1"/>
            <a:r>
              <a:rPr lang="en-US" dirty="0"/>
              <a:t>We must “abstain from” and “hate” evil (2 Cor. 6:14-17; Rom. 12:9; Psa. 119:104)</a:t>
            </a:r>
          </a:p>
          <a:p>
            <a:r>
              <a:rPr lang="en-US" dirty="0"/>
              <a:t>“But he honors those who fear the Lord” (v. 4)</a:t>
            </a:r>
          </a:p>
          <a:p>
            <a:pPr lvl="1"/>
            <a:r>
              <a:rPr lang="en-US" dirty="0"/>
              <a:t>As child is to “honor” father/mother, the same word is used here</a:t>
            </a:r>
          </a:p>
          <a:p>
            <a:pPr lvl="1"/>
            <a:r>
              <a:rPr lang="en-US" dirty="0"/>
              <a:t>We are to love, as the Lord does, those who “follow righteousness” (Prov. 15:9)</a:t>
            </a:r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28ACC218-E30A-2E9A-CBA3-E5A7B38A0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8424" r="91067" b="42795"/>
          <a:stretch/>
        </p:blipFill>
        <p:spPr>
          <a:xfrm>
            <a:off x="572729" y="1263534"/>
            <a:ext cx="516238" cy="2659537"/>
          </a:xfrm>
          <a:prstGeom prst="rect">
            <a:avLst/>
          </a:prstGeom>
        </p:spPr>
      </p:pic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E8F38650-C0A6-766D-0C07-D7F20C9B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18424" r="41159" b="73576"/>
          <a:stretch/>
        </p:blipFill>
        <p:spPr>
          <a:xfrm>
            <a:off x="1022465" y="1263533"/>
            <a:ext cx="6151419" cy="548641"/>
          </a:xfrm>
          <a:prstGeom prst="rect">
            <a:avLst/>
          </a:prstGeom>
        </p:spPr>
      </p:pic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AE93E97F-BB61-8127-86E8-06C57A03D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26424" r="26705" b="65818"/>
          <a:stretch/>
        </p:blipFill>
        <p:spPr>
          <a:xfrm>
            <a:off x="1088967" y="1812174"/>
            <a:ext cx="7847215" cy="532015"/>
          </a:xfrm>
          <a:prstGeom prst="rect">
            <a:avLst/>
          </a:prstGeom>
        </p:spPr>
      </p:pic>
      <p:pic>
        <p:nvPicPr>
          <p:cNvPr id="6" name="Picture 5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108DB3F7-53B5-398A-FD09-B38DE7DAE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4182" r="40241" b="59139"/>
          <a:stretch/>
        </p:blipFill>
        <p:spPr>
          <a:xfrm>
            <a:off x="1088967" y="2344189"/>
            <a:ext cx="6196736" cy="458005"/>
          </a:xfrm>
          <a:prstGeom prst="rect">
            <a:avLst/>
          </a:prstGeom>
        </p:spPr>
      </p:pic>
      <p:pic>
        <p:nvPicPr>
          <p:cNvPr id="7" name="Picture 6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8B06268A-F2AE-0B2C-40B1-DB8C5298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40861" r="3327" b="51382"/>
          <a:stretch/>
        </p:blipFill>
        <p:spPr>
          <a:xfrm>
            <a:off x="1022465" y="2802194"/>
            <a:ext cx="10763956" cy="5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4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3893580"/>
            <a:ext cx="10561812" cy="2330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“He who does not put out his money at usury” (v. 5)  </a:t>
            </a:r>
          </a:p>
          <a:p>
            <a:pPr lvl="1"/>
            <a:r>
              <a:rPr lang="en-US" dirty="0"/>
              <a:t>Jews were forbidden to charge interest to fellow Jews (Ex. 22:25; Lev. 25:35-37)</a:t>
            </a:r>
          </a:p>
          <a:p>
            <a:pPr lvl="1"/>
            <a:r>
              <a:rPr lang="en-US" dirty="0"/>
              <a:t>To dwell with God, we must show mercy (Luke 10:33; Jas. 2:13; Mic. 6:8)</a:t>
            </a:r>
          </a:p>
          <a:p>
            <a:r>
              <a:rPr lang="en-US" dirty="0"/>
              <a:t>“Nor does he take a bribe against the innocent” (v. 5)</a:t>
            </a:r>
          </a:p>
          <a:p>
            <a:pPr lvl="1"/>
            <a:r>
              <a:rPr lang="en-US" dirty="0"/>
              <a:t>The child of God is not for sale, at any price, esp. at the expense of another</a:t>
            </a:r>
          </a:p>
          <a:p>
            <a:pPr lvl="1"/>
            <a:r>
              <a:rPr lang="en-US" dirty="0"/>
              <a:t>Taking a bribe is condemned (Prov. 17:23; Deut. 27:25; 16:19; 10:17)</a:t>
            </a:r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28ACC218-E30A-2E9A-CBA3-E5A7B38A0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8424" r="91067" b="42795"/>
          <a:stretch/>
        </p:blipFill>
        <p:spPr>
          <a:xfrm>
            <a:off x="572729" y="1263534"/>
            <a:ext cx="516238" cy="2659537"/>
          </a:xfrm>
          <a:prstGeom prst="rect">
            <a:avLst/>
          </a:prstGeom>
        </p:spPr>
      </p:pic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E8F38650-C0A6-766D-0C07-D7F20C9B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18424" r="41159" b="73576"/>
          <a:stretch/>
        </p:blipFill>
        <p:spPr>
          <a:xfrm>
            <a:off x="1022465" y="1263533"/>
            <a:ext cx="6151419" cy="548641"/>
          </a:xfrm>
          <a:prstGeom prst="rect">
            <a:avLst/>
          </a:prstGeom>
        </p:spPr>
      </p:pic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AE93E97F-BB61-8127-86E8-06C57A03D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26424" r="26705" b="65818"/>
          <a:stretch/>
        </p:blipFill>
        <p:spPr>
          <a:xfrm>
            <a:off x="1088967" y="1812174"/>
            <a:ext cx="7847215" cy="532015"/>
          </a:xfrm>
          <a:prstGeom prst="rect">
            <a:avLst/>
          </a:prstGeom>
        </p:spPr>
      </p:pic>
      <p:pic>
        <p:nvPicPr>
          <p:cNvPr id="6" name="Picture 5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108DB3F7-53B5-398A-FD09-B38DE7DAE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4182" r="40241" b="59139"/>
          <a:stretch/>
        </p:blipFill>
        <p:spPr>
          <a:xfrm>
            <a:off x="1088967" y="2344189"/>
            <a:ext cx="6196736" cy="458005"/>
          </a:xfrm>
          <a:prstGeom prst="rect">
            <a:avLst/>
          </a:prstGeom>
        </p:spPr>
      </p:pic>
      <p:pic>
        <p:nvPicPr>
          <p:cNvPr id="7" name="Picture 6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8B06268A-F2AE-0B2C-40B1-DB8C5298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40861" r="3327" b="51382"/>
          <a:stretch/>
        </p:blipFill>
        <p:spPr>
          <a:xfrm>
            <a:off x="1022465" y="2802194"/>
            <a:ext cx="10763956" cy="532015"/>
          </a:xfrm>
          <a:prstGeom prst="rect">
            <a:avLst/>
          </a:prstGeom>
        </p:spPr>
      </p:pic>
      <p:pic>
        <p:nvPicPr>
          <p:cNvPr id="8" name="Picture 7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23D77606-C6F0-AC8C-59A8-BDDBFDA5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48618" r="31371" b="43624"/>
          <a:stretch/>
        </p:blipFill>
        <p:spPr>
          <a:xfrm>
            <a:off x="1022465" y="3334209"/>
            <a:ext cx="7344787" cy="5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46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 “does” emphasizes the attention, action and abiding effort that is constantly present in the life of one seeking to dwell in God’s presence </a:t>
            </a:r>
          </a:p>
          <a:p>
            <a:r>
              <a:rPr lang="en-US" dirty="0"/>
              <a:t>The psalm is bookended with the blessing of God for His faithful</a:t>
            </a:r>
          </a:p>
          <a:p>
            <a:pPr lvl="1"/>
            <a:r>
              <a:rPr lang="en-US" dirty="0"/>
              <a:t>They will “abide” in His presence on this earth, in His “tabernacle”</a:t>
            </a:r>
          </a:p>
          <a:p>
            <a:pPr lvl="1"/>
            <a:r>
              <a:rPr lang="en-US" dirty="0"/>
              <a:t>They will “dwell” permanently in His presence in heaven , on His “holy hill”</a:t>
            </a:r>
          </a:p>
          <a:p>
            <a:pPr lvl="1"/>
            <a:r>
              <a:rPr lang="en-US" dirty="0"/>
              <a:t>They will “never be moved”</a:t>
            </a:r>
          </a:p>
          <a:p>
            <a:r>
              <a:rPr lang="en-US" dirty="0"/>
              <a:t>There may be a dual meaning in “never be moved”</a:t>
            </a:r>
          </a:p>
          <a:p>
            <a:pPr lvl="1"/>
            <a:r>
              <a:rPr lang="en-US" dirty="0"/>
              <a:t>First, while they will “endure” hardships (2 Tim. 2:3), they will never allow themselves to “be moved” from service to the Lord (1 Cor. 15:58)</a:t>
            </a:r>
          </a:p>
          <a:p>
            <a:pPr lvl="1"/>
            <a:r>
              <a:rPr lang="en-US" dirty="0"/>
              <a:t>Second, the Lord will not allow His “diligent” followers to “be moved” or to “stumble” (Eph. </a:t>
            </a:r>
            <a:r>
              <a:rPr lang="en-US"/>
              <a:t>6:10; 2 </a:t>
            </a:r>
            <a:r>
              <a:rPr lang="en-US" dirty="0"/>
              <a:t>Pet. 1:10; Jude 24; Psa. 62:6)</a:t>
            </a:r>
          </a:p>
        </p:txBody>
      </p:sp>
    </p:spTree>
    <p:extLst>
      <p:ext uri="{BB962C8B-B14F-4D97-AF65-F5344CB8AC3E}">
        <p14:creationId xmlns:p14="http://schemas.microsoft.com/office/powerpoint/2010/main" val="158981493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1262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2023-03-11T02:03:59Z</dcterms:created>
  <dcterms:modified xsi:type="dcterms:W3CDTF">2023-09-03T19:50:13Z</dcterms:modified>
</cp:coreProperties>
</file>